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8"/>
  </p:notesMasterIdLst>
  <p:handoutMasterIdLst>
    <p:handoutMasterId r:id="rId49"/>
  </p:handoutMasterIdLst>
  <p:sldIdLst>
    <p:sldId id="366" r:id="rId3"/>
    <p:sldId id="355" r:id="rId4"/>
    <p:sldId id="377" r:id="rId5"/>
    <p:sldId id="367" r:id="rId6"/>
    <p:sldId id="392" r:id="rId7"/>
    <p:sldId id="378" r:id="rId8"/>
    <p:sldId id="319" r:id="rId9"/>
    <p:sldId id="320" r:id="rId10"/>
    <p:sldId id="408" r:id="rId11"/>
    <p:sldId id="323" r:id="rId12"/>
    <p:sldId id="324" r:id="rId13"/>
    <p:sldId id="325" r:id="rId14"/>
    <p:sldId id="393" r:id="rId15"/>
    <p:sldId id="406" r:id="rId16"/>
    <p:sldId id="394" r:id="rId17"/>
    <p:sldId id="331" r:id="rId18"/>
    <p:sldId id="381" r:id="rId19"/>
    <p:sldId id="382" r:id="rId20"/>
    <p:sldId id="383" r:id="rId21"/>
    <p:sldId id="363" r:id="rId22"/>
    <p:sldId id="362" r:id="rId23"/>
    <p:sldId id="341" r:id="rId24"/>
    <p:sldId id="384" r:id="rId25"/>
    <p:sldId id="345" r:id="rId26"/>
    <p:sldId id="360" r:id="rId27"/>
    <p:sldId id="361" r:id="rId28"/>
    <p:sldId id="347" r:id="rId29"/>
    <p:sldId id="348" r:id="rId30"/>
    <p:sldId id="349" r:id="rId31"/>
    <p:sldId id="391" r:id="rId32"/>
    <p:sldId id="400" r:id="rId33"/>
    <p:sldId id="401" r:id="rId34"/>
    <p:sldId id="402" r:id="rId35"/>
    <p:sldId id="403" r:id="rId36"/>
    <p:sldId id="404" r:id="rId37"/>
    <p:sldId id="405" r:id="rId38"/>
    <p:sldId id="407" r:id="rId39"/>
    <p:sldId id="369" r:id="rId40"/>
    <p:sldId id="386" r:id="rId41"/>
    <p:sldId id="387" r:id="rId42"/>
    <p:sldId id="388" r:id="rId43"/>
    <p:sldId id="371" r:id="rId44"/>
    <p:sldId id="372" r:id="rId45"/>
    <p:sldId id="373" r:id="rId46"/>
    <p:sldId id="374" r:id="rId47"/>
  </p:sldIdLst>
  <p:sldSz cx="9144000" cy="6858000" type="screen4x3"/>
  <p:notesSz cx="7010400" cy="9296400"/>
  <p:defaultTextStyle>
    <a:defPPr>
      <a:defRPr lang="en-US"/>
    </a:defPPr>
    <a:lvl1pPr algn="ctr" rtl="0" fontAlgn="base">
      <a:spcBef>
        <a:spcPct val="50000"/>
      </a:spcBef>
      <a:spcAft>
        <a:spcPct val="0"/>
      </a:spcAft>
      <a:defRPr sz="3200" kern="1200">
        <a:solidFill>
          <a:srgbClr val="C0C0C0"/>
        </a:solidFill>
        <a:latin typeface="Arial" charset="0"/>
        <a:ea typeface="+mn-ea"/>
        <a:cs typeface="+mn-cs"/>
      </a:defRPr>
    </a:lvl1pPr>
    <a:lvl2pPr marL="457200" algn="ctr" rtl="0" fontAlgn="base">
      <a:spcBef>
        <a:spcPct val="50000"/>
      </a:spcBef>
      <a:spcAft>
        <a:spcPct val="0"/>
      </a:spcAft>
      <a:defRPr sz="3200" kern="1200">
        <a:solidFill>
          <a:srgbClr val="C0C0C0"/>
        </a:solidFill>
        <a:latin typeface="Arial" charset="0"/>
        <a:ea typeface="+mn-ea"/>
        <a:cs typeface="+mn-cs"/>
      </a:defRPr>
    </a:lvl2pPr>
    <a:lvl3pPr marL="914400" algn="ctr" rtl="0" fontAlgn="base">
      <a:spcBef>
        <a:spcPct val="50000"/>
      </a:spcBef>
      <a:spcAft>
        <a:spcPct val="0"/>
      </a:spcAft>
      <a:defRPr sz="3200" kern="1200">
        <a:solidFill>
          <a:srgbClr val="C0C0C0"/>
        </a:solidFill>
        <a:latin typeface="Arial" charset="0"/>
        <a:ea typeface="+mn-ea"/>
        <a:cs typeface="+mn-cs"/>
      </a:defRPr>
    </a:lvl3pPr>
    <a:lvl4pPr marL="1371600" algn="ctr" rtl="0" fontAlgn="base">
      <a:spcBef>
        <a:spcPct val="50000"/>
      </a:spcBef>
      <a:spcAft>
        <a:spcPct val="0"/>
      </a:spcAft>
      <a:defRPr sz="3200" kern="1200">
        <a:solidFill>
          <a:srgbClr val="C0C0C0"/>
        </a:solidFill>
        <a:latin typeface="Arial" charset="0"/>
        <a:ea typeface="+mn-ea"/>
        <a:cs typeface="+mn-cs"/>
      </a:defRPr>
    </a:lvl4pPr>
    <a:lvl5pPr marL="1828800" algn="ctr" rtl="0" fontAlgn="base">
      <a:spcBef>
        <a:spcPct val="50000"/>
      </a:spcBef>
      <a:spcAft>
        <a:spcPct val="0"/>
      </a:spcAft>
      <a:defRPr sz="3200" kern="1200">
        <a:solidFill>
          <a:srgbClr val="C0C0C0"/>
        </a:solidFill>
        <a:latin typeface="Arial" charset="0"/>
        <a:ea typeface="+mn-ea"/>
        <a:cs typeface="+mn-cs"/>
      </a:defRPr>
    </a:lvl5pPr>
    <a:lvl6pPr marL="2286000" algn="l" defTabSz="914400" rtl="0" eaLnBrk="1" latinLnBrk="0" hangingPunct="1">
      <a:defRPr sz="3200" kern="1200">
        <a:solidFill>
          <a:srgbClr val="C0C0C0"/>
        </a:solidFill>
        <a:latin typeface="Arial" charset="0"/>
        <a:ea typeface="+mn-ea"/>
        <a:cs typeface="+mn-cs"/>
      </a:defRPr>
    </a:lvl6pPr>
    <a:lvl7pPr marL="2743200" algn="l" defTabSz="914400" rtl="0" eaLnBrk="1" latinLnBrk="0" hangingPunct="1">
      <a:defRPr sz="3200" kern="1200">
        <a:solidFill>
          <a:srgbClr val="C0C0C0"/>
        </a:solidFill>
        <a:latin typeface="Arial" charset="0"/>
        <a:ea typeface="+mn-ea"/>
        <a:cs typeface="+mn-cs"/>
      </a:defRPr>
    </a:lvl7pPr>
    <a:lvl8pPr marL="3200400" algn="l" defTabSz="914400" rtl="0" eaLnBrk="1" latinLnBrk="0" hangingPunct="1">
      <a:defRPr sz="3200" kern="1200">
        <a:solidFill>
          <a:srgbClr val="C0C0C0"/>
        </a:solidFill>
        <a:latin typeface="Arial" charset="0"/>
        <a:ea typeface="+mn-ea"/>
        <a:cs typeface="+mn-cs"/>
      </a:defRPr>
    </a:lvl8pPr>
    <a:lvl9pPr marL="3657600" algn="l" defTabSz="914400" rtl="0" eaLnBrk="1" latinLnBrk="0" hangingPunct="1">
      <a:defRPr sz="3200" kern="1200">
        <a:solidFill>
          <a:srgbClr val="C0C0C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0C0C0"/>
    <a:srgbClr val="DDDDDD"/>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83412" autoAdjust="0"/>
  </p:normalViewPr>
  <p:slideViewPr>
    <p:cSldViewPr>
      <p:cViewPr varScale="1">
        <p:scale>
          <a:sx n="66" d="100"/>
          <a:sy n="66" d="100"/>
        </p:scale>
        <p:origin x="-648" y="-96"/>
      </p:cViewPr>
      <p:guideLst>
        <p:guide orient="horz" pos="2160"/>
        <p:guide pos="2880"/>
      </p:guideLst>
    </p:cSldViewPr>
  </p:slideViewPr>
  <p:outlineViewPr>
    <p:cViewPr>
      <p:scale>
        <a:sx n="33" d="100"/>
        <a:sy n="33" d="100"/>
      </p:scale>
      <p:origin x="0" y="193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7200889-A174-488C-8C2D-3A82DF7C996B}" type="datetimeFigureOut">
              <a:rPr lang="en-US"/>
              <a:pPr>
                <a:defRPr/>
              </a:pPr>
              <a:t>3/24/2010</a:t>
            </a:fld>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1AB1073-9DF8-4308-8014-F3FC12B0D1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spcBef>
                <a:spcPct val="0"/>
              </a:spcBef>
              <a:defRPr sz="120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spcBef>
                <a:spcPct val="0"/>
              </a:spcBef>
              <a:defRPr sz="1200">
                <a:solidFill>
                  <a:schemeClr val="tx1"/>
                </a:solidFill>
              </a:defRPr>
            </a:lvl1pPr>
          </a:lstStyle>
          <a:p>
            <a:pPr>
              <a:defRPr/>
            </a:pPr>
            <a:endParaRPr lang="en-US"/>
          </a:p>
        </p:txBody>
      </p:sp>
      <p:sp>
        <p:nvSpPr>
          <p:cNvPr id="4915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spcBef>
                <a:spcPct val="0"/>
              </a:spcBef>
              <a:defRPr sz="120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spcBef>
                <a:spcPct val="0"/>
              </a:spcBef>
              <a:defRPr sz="1200">
                <a:solidFill>
                  <a:schemeClr val="tx1"/>
                </a:solidFill>
              </a:defRPr>
            </a:lvl1pPr>
          </a:lstStyle>
          <a:p>
            <a:pPr>
              <a:defRPr/>
            </a:pPr>
            <a:fld id="{87DC8448-C4AA-492F-92C4-FFC5636553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1184275" y="698500"/>
            <a:ext cx="4646613" cy="3484563"/>
          </a:xfrm>
          <a:ln/>
        </p:spPr>
      </p:sp>
      <p:sp>
        <p:nvSpPr>
          <p:cNvPr id="59395" name="Rectangle 3"/>
          <p:cNvSpPr>
            <a:spLocks noGrp="1" noChangeArrowheads="1"/>
          </p:cNvSpPr>
          <p:nvPr>
            <p:ph type="body" idx="1"/>
          </p:nvPr>
        </p:nvSpPr>
        <p:spPr>
          <a:xfrm>
            <a:off x="701675" y="4416425"/>
            <a:ext cx="5607050" cy="4181475"/>
          </a:xfrm>
          <a:noFill/>
          <a:ln/>
        </p:spPr>
        <p:txBody>
          <a:bodyPr/>
          <a:lstStyle/>
          <a:p>
            <a:r>
              <a:rPr lang="en-US" smtClean="0"/>
              <a:t>In fact, new data suggest that spores may be very difficult to remove from hands despite hand washing.  In this study, investigators achieved much lower log reductions of spore contamination with all hand washing products used than in previous studies.  The most effective agent was a heavy-duty hand cleaner that would not be practical for frequent use.  These results reinforce the importance of glove use when caring for CDI patients and reducing the environmental spore burden.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1184275" y="698500"/>
            <a:ext cx="4646613" cy="3484563"/>
          </a:xfrm>
          <a:ln/>
        </p:spPr>
      </p:sp>
      <p:sp>
        <p:nvSpPr>
          <p:cNvPr id="60419" name="Rectangle 3"/>
          <p:cNvSpPr>
            <a:spLocks noGrp="1" noChangeArrowheads="1"/>
          </p:cNvSpPr>
          <p:nvPr>
            <p:ph type="body" idx="1"/>
          </p:nvPr>
        </p:nvSpPr>
        <p:spPr>
          <a:xfrm>
            <a:off x="701675" y="4416425"/>
            <a:ext cx="5607050" cy="4181475"/>
          </a:xfrm>
          <a:noFill/>
          <a:ln/>
        </p:spPr>
        <p:txBody>
          <a:bodyPr/>
          <a:lstStyle/>
          <a:p>
            <a:r>
              <a:rPr lang="en-US" smtClean="0"/>
              <a:t>Glove use has the strongest evidence base behind it for CDI prevention.  This was demonstrated by Johnson et al almost 20 years ago.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1184275" y="698500"/>
            <a:ext cx="4646613" cy="3484563"/>
          </a:xfrm>
          <a:ln/>
        </p:spPr>
      </p:sp>
      <p:sp>
        <p:nvSpPr>
          <p:cNvPr id="61443" name="Rectangle 3"/>
          <p:cNvSpPr>
            <a:spLocks noGrp="1" noChangeArrowheads="1"/>
          </p:cNvSpPr>
          <p:nvPr>
            <p:ph type="body" idx="1"/>
          </p:nvPr>
        </p:nvSpPr>
        <p:spPr>
          <a:xfrm>
            <a:off x="701675" y="4416425"/>
            <a:ext cx="5607050" cy="4181475"/>
          </a:xfrm>
          <a:noFill/>
          <a:ln/>
        </p:spPr>
        <p:txBody>
          <a:bodyPr/>
          <a:lstStyle/>
          <a:p>
            <a:r>
              <a:rPr lang="en-US" smtClean="0"/>
              <a:t>Recommended process measures for CDI prevention include assessing compliance with hand hygiene, contact precautions, and environmental cleaning.  This requires the development of audit tools and a strategy agreed upon by members of the collaborative (Ohio has developed such tools).  The assessment of compliance is critically important before deciding to move to additional tiers.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1182688" y="698500"/>
            <a:ext cx="4646612" cy="3484563"/>
          </a:xfrm>
          <a:ln/>
        </p:spPr>
      </p:sp>
      <p:sp>
        <p:nvSpPr>
          <p:cNvPr id="62467" name="Rectangle 3"/>
          <p:cNvSpPr>
            <a:spLocks noGrp="1" noChangeArrowheads="1"/>
          </p:cNvSpPr>
          <p:nvPr>
            <p:ph type="body" idx="1"/>
          </p:nvPr>
        </p:nvSpPr>
        <p:spPr>
          <a:xfrm>
            <a:off x="935038" y="4416425"/>
            <a:ext cx="5140325" cy="4181475"/>
          </a:xfrm>
          <a:noFill/>
          <a:ln/>
        </p:spPr>
        <p:txBody>
          <a:bodyPr/>
          <a:lstStyle/>
          <a:p>
            <a:r>
              <a:rPr lang="en-US" smtClean="0"/>
              <a:t>These are the currently recommended surveillance definitions for CDI, illustrated by a time line based on the time of symptom onset.</a:t>
            </a:r>
          </a:p>
          <a:p>
            <a:r>
              <a:rPr lang="en-US" smtClean="0"/>
              <a:t>The first white arrow shows the day of admission (Day #1).  If the symptom onset occurs &gt; 2 calendar days after the day of admission (i.e., on hospital day #4) the case-patient is categorized as hospital-onset (HO), as shown here in light orange.  If the symptom onset occurs less than 4 weeks after discharge from the study facility, the case-patient is categorized as community-onset, healthcare facility-associated or CO-HCFA, as shown in yellow. From 4-12 weeks, the case-patient is categorized as indeterminate, as shown in light blue, and if &gt; 12 weeks, community-associated or CA, as shown in dark orange.</a:t>
            </a:r>
          </a:p>
          <a:p>
            <a:endParaRPr lang="en-US" smtClean="0"/>
          </a:p>
          <a:p>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1184275" y="698500"/>
            <a:ext cx="4646613" cy="3484563"/>
          </a:xfrm>
          <a:ln/>
        </p:spPr>
      </p:sp>
      <p:sp>
        <p:nvSpPr>
          <p:cNvPr id="63491" name="Rectangle 3"/>
          <p:cNvSpPr>
            <a:spLocks noGrp="1" noChangeArrowheads="1"/>
          </p:cNvSpPr>
          <p:nvPr>
            <p:ph type="body" idx="1"/>
          </p:nvPr>
        </p:nvSpPr>
        <p:spPr>
          <a:xfrm>
            <a:off x="701675" y="4416425"/>
            <a:ext cx="5607050" cy="4181475"/>
          </a:xfrm>
          <a:noFill/>
          <a:ln/>
        </p:spPr>
        <p:txBody>
          <a:bodyPr/>
          <a:lstStyle/>
          <a:p>
            <a:r>
              <a:rPr lang="en-US" sz="900" smtClean="0"/>
              <a:t>The same definitions for HO and CO-HCFA cases are used for the NHSN MDRO/CDAD module’s labID event reporting.  The slide shows the labID event reporting form and the algorithm used to identify a LabID event.  A positive CDAD (or CDI) test result is considered a labID event if there was no prior positive from that patient within the last 2 weeks (i.e., no duplicate).</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1184275" y="698500"/>
            <a:ext cx="4646613" cy="3484563"/>
          </a:xfrm>
          <a:ln/>
        </p:spPr>
      </p:sp>
      <p:sp>
        <p:nvSpPr>
          <p:cNvPr id="64515" name="Rectangle 3"/>
          <p:cNvSpPr>
            <a:spLocks noGrp="1" noChangeArrowheads="1"/>
          </p:cNvSpPr>
          <p:nvPr>
            <p:ph type="body" idx="1"/>
          </p:nvPr>
        </p:nvSpPr>
        <p:spPr>
          <a:xfrm>
            <a:off x="701675" y="4416425"/>
            <a:ext cx="5607050" cy="4181475"/>
          </a:xfrm>
          <a:noFill/>
          <a:ln/>
        </p:spPr>
        <p:txBody>
          <a:bodyPr/>
          <a:lstStyle/>
          <a:p>
            <a:r>
              <a:rPr lang="en-US" smtClean="0"/>
              <a:t>Based on data submitted on the forms, LabID events may be characterized as incident or recurrent cases.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1184275" y="698500"/>
            <a:ext cx="4646613" cy="3484563"/>
          </a:xfrm>
          <a:ln/>
        </p:spPr>
      </p:sp>
      <p:sp>
        <p:nvSpPr>
          <p:cNvPr id="65539" name="Rectangle 3"/>
          <p:cNvSpPr>
            <a:spLocks noGrp="1" noChangeArrowheads="1"/>
          </p:cNvSpPr>
          <p:nvPr>
            <p:ph type="body" idx="1"/>
          </p:nvPr>
        </p:nvSpPr>
        <p:spPr>
          <a:xfrm>
            <a:off x="701675" y="4416425"/>
            <a:ext cx="5607050" cy="4181475"/>
          </a:xfrm>
          <a:noFill/>
          <a:ln/>
        </p:spPr>
        <p:txBody>
          <a:bodyPr/>
          <a:lstStyle/>
          <a:p>
            <a:r>
              <a:rPr lang="en-US" smtClean="0"/>
              <a:t>The incident cases are further characterized based on the date of admission to the facility and the date the specimen was collected.  The definitions for HO, CO, and CO-HCFA cases were described previously.  At a minimum, hospitals should perform surveillance for HO cases, but a more complete assessment of the cases associated with a facility would include both HO and CO-HCFA cases.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1184275" y="698500"/>
            <a:ext cx="4646613" cy="3484563"/>
          </a:xfrm>
          <a:ln/>
        </p:spPr>
      </p:sp>
      <p:sp>
        <p:nvSpPr>
          <p:cNvPr id="66563" name="Rectangle 3"/>
          <p:cNvSpPr>
            <a:spLocks noGrp="1" noChangeArrowheads="1"/>
          </p:cNvSpPr>
          <p:nvPr>
            <p:ph type="body" idx="1"/>
          </p:nvPr>
        </p:nvSpPr>
        <p:spPr>
          <a:xfrm>
            <a:off x="701675" y="4416425"/>
            <a:ext cx="5607050" cy="4181475"/>
          </a:xfrm>
          <a:noFill/>
          <a:ln/>
        </p:spPr>
        <p:txBody>
          <a:bodyPr/>
          <a:lstStyle/>
          <a:p>
            <a:r>
              <a:rPr lang="en-US" smtClean="0"/>
              <a:t>Facilities may therefore calculate an incidence rate based on HO cases per 10,000 patient days or a combined rate of HO and CO-HCFA cases per 10,000 days.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1184275" y="698500"/>
            <a:ext cx="4646613" cy="3484563"/>
          </a:xfrm>
          <a:ln/>
        </p:spPr>
      </p:sp>
      <p:sp>
        <p:nvSpPr>
          <p:cNvPr id="67587"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1184275" y="698500"/>
            <a:ext cx="4646613" cy="3484563"/>
          </a:xfrm>
          <a:ln/>
        </p:spPr>
      </p:sp>
      <p:sp>
        <p:nvSpPr>
          <p:cNvPr id="68611" name="Rectangle 3"/>
          <p:cNvSpPr>
            <a:spLocks noGrp="1" noChangeArrowheads="1"/>
          </p:cNvSpPr>
          <p:nvPr>
            <p:ph type="body" idx="1"/>
          </p:nvPr>
        </p:nvSpPr>
        <p:spPr>
          <a:xfrm>
            <a:off x="701675" y="4416425"/>
            <a:ext cx="5607050" cy="4181475"/>
          </a:xfrm>
          <a:noFill/>
          <a:ln/>
        </p:spPr>
        <p:txBody>
          <a:bodyPr/>
          <a:lstStyle/>
          <a:p>
            <a:r>
              <a:rPr lang="en-US" smtClean="0"/>
              <a:t>The rationale for recommending soap and water over alcohol-based hand hygiene for CDI patients comes from studies that have shown that alcohol-based handrubs are ineffective at removing spores from subjects’ hands that have been experimentally inoculated.  In this study, soap and water achieved over a 2-log reduction while alcohol handrub had no effect.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1184275" y="698500"/>
            <a:ext cx="4646613" cy="3484563"/>
          </a:xfrm>
          <a:ln/>
        </p:spPr>
      </p:sp>
      <p:sp>
        <p:nvSpPr>
          <p:cNvPr id="51203" name="Rectangle 3"/>
          <p:cNvSpPr>
            <a:spLocks noGrp="1" noChangeArrowheads="1"/>
          </p:cNvSpPr>
          <p:nvPr>
            <p:ph type="body" idx="1"/>
          </p:nvPr>
        </p:nvSpPr>
        <p:spPr>
          <a:xfrm>
            <a:off x="701675" y="4416425"/>
            <a:ext cx="5607050" cy="4181475"/>
          </a:xfrm>
          <a:noFill/>
          <a:ln/>
        </p:spPr>
        <p:txBody>
          <a:bodyPr/>
          <a:lstStyle/>
          <a:p>
            <a:pPr>
              <a:spcBef>
                <a:spcPct val="0"/>
              </a:spcBef>
            </a:pPr>
            <a:r>
              <a:rPr lang="en-US" smtClean="0">
                <a:solidFill>
                  <a:schemeClr val="bg1"/>
                </a:solidFill>
              </a:rPr>
              <a:t>The figure above shows the age-adjusted death rate for enterocolitis due to Clostridium difficile for 1999 through 2006, by sex and white or black race. From 1999 to 2006, the rate for this disease increased an average of approximately 30% per year for both men and women and the white and black populations.</a:t>
            </a:r>
            <a:endParaRPr lang="en-US" sz="1400"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1184275" y="698500"/>
            <a:ext cx="4646613" cy="3484563"/>
          </a:xfrm>
          <a:ln/>
        </p:spPr>
      </p:sp>
      <p:sp>
        <p:nvSpPr>
          <p:cNvPr id="69635" name="Rectangle 3"/>
          <p:cNvSpPr>
            <a:spLocks noGrp="1" noChangeArrowheads="1"/>
          </p:cNvSpPr>
          <p:nvPr>
            <p:ph type="body" idx="1"/>
          </p:nvPr>
        </p:nvSpPr>
        <p:spPr>
          <a:xfrm>
            <a:off x="701675" y="4416425"/>
            <a:ext cx="5607050" cy="4181475"/>
          </a:xfrm>
          <a:noFill/>
          <a:ln/>
        </p:spPr>
        <p:txBody>
          <a:bodyPr/>
          <a:lstStyle/>
          <a:p>
            <a:r>
              <a:rPr lang="en-US" smtClean="0"/>
              <a:t>This leads to the question of whether the increasing rates of CDI observed may be attributable to the increasing use of alcohol hand gel during this time.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1184275" y="698500"/>
            <a:ext cx="4646613" cy="3484563"/>
          </a:xfrm>
          <a:ln/>
        </p:spPr>
      </p:sp>
      <p:sp>
        <p:nvSpPr>
          <p:cNvPr id="70659" name="Rectangle 3"/>
          <p:cNvSpPr>
            <a:spLocks noGrp="1" noChangeArrowheads="1"/>
          </p:cNvSpPr>
          <p:nvPr>
            <p:ph type="body" idx="1"/>
          </p:nvPr>
        </p:nvSpPr>
        <p:spPr>
          <a:xfrm>
            <a:off x="701675" y="4416425"/>
            <a:ext cx="5607050" cy="4181475"/>
          </a:xfrm>
          <a:noFill/>
          <a:ln/>
        </p:spPr>
        <p:txBody>
          <a:bodyPr/>
          <a:lstStyle/>
          <a:p>
            <a:r>
              <a:rPr lang="en-US" smtClean="0"/>
              <a:t>The answer is probably not.  In this study, despite the increasing use of alcohol hand rub in this hospital, there was no concomitant increase in CDI rates.  We also know that alcohol hand rub is more effective for other pathogens and improves compliance with hand hygiene; therefore discouraging its use may lead to untoward consequences for HAIs in general.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1184275" y="698500"/>
            <a:ext cx="4646613" cy="3484563"/>
          </a:xfrm>
          <a:ln/>
        </p:spPr>
      </p:sp>
      <p:sp>
        <p:nvSpPr>
          <p:cNvPr id="71683" name="Rectangle 3"/>
          <p:cNvSpPr>
            <a:spLocks noGrp="1" noChangeArrowheads="1"/>
          </p:cNvSpPr>
          <p:nvPr>
            <p:ph type="body" idx="1"/>
          </p:nvPr>
        </p:nvSpPr>
        <p:spPr>
          <a:xfrm>
            <a:off x="701675" y="4416425"/>
            <a:ext cx="5607050" cy="4181475"/>
          </a:xfrm>
          <a:noFill/>
          <a:ln/>
        </p:spPr>
        <p:txBody>
          <a:bodyPr/>
          <a:lstStyle/>
          <a:p>
            <a:r>
              <a:rPr lang="en-US" smtClean="0"/>
              <a:t>Another issue with cross-transmission is the potential role of asymptomatic C. difficile carriers.  This study demonstrated skin and environmental contamination with C. difficile in asymptomatic carriers, although less so than in patients with CDI.  We don’t know the contribution of asymptomatic carriers to transmission, nor do we have a practical screening test for these patients.  However, on units with high endemic CDI rates, this may provide a rationale for universal glove use as a special approach to reducing transmission.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1184275" y="698500"/>
            <a:ext cx="4646613" cy="3484563"/>
          </a:xfrm>
          <a:ln/>
        </p:spPr>
      </p:sp>
      <p:sp>
        <p:nvSpPr>
          <p:cNvPr id="72707" name="Rectangle 3"/>
          <p:cNvSpPr>
            <a:spLocks noGrp="1" noChangeArrowheads="1"/>
          </p:cNvSpPr>
          <p:nvPr>
            <p:ph type="body" idx="1"/>
          </p:nvPr>
        </p:nvSpPr>
        <p:spPr>
          <a:xfrm>
            <a:off x="701675" y="4416425"/>
            <a:ext cx="5607050" cy="4181475"/>
          </a:xfrm>
          <a:noFill/>
          <a:ln/>
        </p:spPr>
        <p:txBody>
          <a:bodyPr/>
          <a:lstStyle/>
          <a:p>
            <a:r>
              <a:rPr lang="en-US" smtClean="0"/>
              <a:t>The rationale for using bleach for environmental cleaning is that bleach is able to kill spores, whereas other standard disinfectants cannot.  However, there are limited data that bleach cleaning reduces C. difficile transmission, and there are potential downsides to its use.  This study did find a benefit of bleach cleaning in a unit with high endemic CDI rates.  In this before-after intervention study, patients in 3 units were evaluated to determine if routine cleaning with unbuffered 1:10 hypochlorite solution in CDI patient rooms would reduce the incidence of CDI on those units.  CDI rates decreased significantly in the bone marrow transplant unit (where endemic rates were high) after switching from quaternary ammonium to bleach.  Rates increased with reversion back to quaternary ammonium.  No reduction was seen in the other two units which had lower baseline CDI rates.  Therefore, bleach may be most effective in reducing burden where CDI is highly endemic.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xfrm>
            <a:off x="1182688" y="698500"/>
            <a:ext cx="4646612" cy="3484563"/>
          </a:xfrm>
          <a:ln/>
        </p:spPr>
      </p:sp>
      <p:sp>
        <p:nvSpPr>
          <p:cNvPr id="73731" name="Rectangle 3"/>
          <p:cNvSpPr>
            <a:spLocks noGrp="1" noChangeArrowheads="1"/>
          </p:cNvSpPr>
          <p:nvPr>
            <p:ph type="body" idx="1"/>
          </p:nvPr>
        </p:nvSpPr>
        <p:spPr>
          <a:xfrm>
            <a:off x="935038" y="4414838"/>
            <a:ext cx="5140325" cy="4183062"/>
          </a:xfrm>
          <a:noFill/>
          <a:ln/>
        </p:spPr>
        <p:txBody>
          <a:bodyPr/>
          <a:lstStyle/>
          <a:p>
            <a:r>
              <a:rPr lang="en-US" smtClean="0"/>
              <a:t>Prior to switching disinfectants, hospitals must ensure that environmental cleaning is adequate (i.e., it doesn’t help to switch to bleach if high-touch surfaces are not being touched, which is often found during assessments of environmental cleaning in hospitals experiencing outbreaks). Carling used a method of targeting cleaning using a fluorescent environmental marker.  In this evaluation, only 47% of high-touch surfaces in 3 hospitals were cleaned.  The upper panel shows the % of specific high-touch objects cleaned before the intervention.  After educational interventions were done with the environmental services staff, there was a sustained improvement in cleaning of all objects, shown in the bottom panel, with the most striking improvements in previously poorly cleaned objects.   The use of environmental markers is a promising method to improve cleaning in hospitals.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xfrm>
            <a:off x="1182688" y="698500"/>
            <a:ext cx="4646612" cy="3484563"/>
          </a:xfrm>
          <a:ln/>
        </p:spPr>
      </p:sp>
      <p:sp>
        <p:nvSpPr>
          <p:cNvPr id="74755" name="Rectangle 3"/>
          <p:cNvSpPr>
            <a:spLocks noGrp="1" noChangeArrowheads="1"/>
          </p:cNvSpPr>
          <p:nvPr>
            <p:ph type="body" idx="1"/>
          </p:nvPr>
        </p:nvSpPr>
        <p:spPr>
          <a:xfrm>
            <a:off x="935038" y="4414838"/>
            <a:ext cx="5140325" cy="4183062"/>
          </a:xfrm>
          <a:noFill/>
          <a:ln/>
        </p:spPr>
        <p:txBody>
          <a:bodyPr/>
          <a:lstStyle/>
          <a:p>
            <a:r>
              <a:rPr lang="en-US" smtClean="0"/>
              <a:t>This study demonstrated the impact of antimicrobial management on reducing CDI.  This was a prospective, controlled interrupted time-series analysis in 3 acute medical wards for elderly people in the UK.  Introduction of a narrow-spectrum antibiotic policy, reinforced by feedback, was associated with significant changes in targeted antibiotics and a significant reduction in CDI.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xfrm>
            <a:off x="1184275" y="698500"/>
            <a:ext cx="4646613" cy="3484563"/>
          </a:xfrm>
          <a:ln/>
        </p:spPr>
      </p:sp>
      <p:sp>
        <p:nvSpPr>
          <p:cNvPr id="52227" name="Rectangle 3"/>
          <p:cNvSpPr>
            <a:spLocks noGrp="1" noChangeArrowheads="1"/>
          </p:cNvSpPr>
          <p:nvPr>
            <p:ph type="body" idx="1"/>
          </p:nvPr>
        </p:nvSpPr>
        <p:spPr>
          <a:xfrm>
            <a:off x="701675" y="4416425"/>
            <a:ext cx="5607050" cy="4181475"/>
          </a:xfrm>
          <a:noFill/>
          <a:ln/>
        </p:spPr>
        <p:txBody>
          <a:bodyPr/>
          <a:lstStyle/>
          <a:p>
            <a:r>
              <a:rPr lang="en-US" smtClean="0"/>
              <a:t>Acquisition of </a:t>
            </a:r>
            <a:r>
              <a:rPr lang="en-US" i="1" smtClean="0"/>
              <a:t>C</a:t>
            </a:r>
            <a:r>
              <a:rPr lang="en-US" smtClean="0"/>
              <a:t>. </a:t>
            </a:r>
            <a:r>
              <a:rPr lang="en-US" i="1" smtClean="0"/>
              <a:t>difficile </a:t>
            </a:r>
            <a:r>
              <a:rPr lang="en-US" smtClean="0"/>
              <a:t>occurs by oral ingestion of spores, which resist the acidity of the stomach and germinate into the vegetative form in the small intestine. Disruption of the commensal flora of the colon, typically through exposure to antimicrobials, allows </a:t>
            </a:r>
            <a:r>
              <a:rPr lang="en-US" i="1" smtClean="0"/>
              <a:t>C</a:t>
            </a:r>
            <a:r>
              <a:rPr lang="en-US" smtClean="0"/>
              <a:t>. </a:t>
            </a:r>
            <a:r>
              <a:rPr lang="en-US" i="1" smtClean="0"/>
              <a:t>difficile </a:t>
            </a:r>
            <a:r>
              <a:rPr lang="en-US" smtClean="0"/>
              <a:t>to proliferate and produce toxins that lead to colitis. The primary toxins produced are toxins A and B, two large exotoxins that cause inflammation and mucosal damage. Recent evidence suggests that Toxin B is the major toxin responsible for virulence.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xfrm>
            <a:off x="1184275" y="698500"/>
            <a:ext cx="4646613" cy="3484563"/>
          </a:xfrm>
          <a:ln/>
        </p:spPr>
      </p:sp>
      <p:sp>
        <p:nvSpPr>
          <p:cNvPr id="53251" name="Rectangle 3"/>
          <p:cNvSpPr>
            <a:spLocks noGrp="1" noChangeArrowheads="1"/>
          </p:cNvSpPr>
          <p:nvPr>
            <p:ph type="body" idx="1"/>
          </p:nvPr>
        </p:nvSpPr>
        <p:spPr>
          <a:xfrm>
            <a:off x="701675" y="4416425"/>
            <a:ext cx="5607050" cy="4181475"/>
          </a:xfrm>
          <a:noFill/>
          <a:ln/>
        </p:spPr>
        <p:txBody>
          <a:bodyPr/>
          <a:lstStyle/>
          <a:p>
            <a:r>
              <a:rPr lang="en-US" smtClean="0"/>
              <a:t>These outbreaks were associated with a new epidemic strain of C. difficile, known as the BI/NAP1 (also known as PCR ribotype 027 and toxinotype III).  Although this strain type existed in the past, it was uncommon and was not associated with epidemic disease.  The epidemic behavior was coincident with an increased resistance to FQs compared to the historic strain.  It is believed that, because of its FQ resistance, the current B1/NAP1 strain has a selective advantage now in the setting of high FQ use.  The BI/NAP1 strain also produces an extra toxin known as the binary toxin, the significance of which is unknown.  Epidemiologic studies suggest that the current BI/NAP1 is more virulent, likely through a number of mechanisms, including: 1) higher toxin A and B production; 2) changes in the binding domain of toxin B, which may affect adherence in the gut; and 3) a greater ability to form spores, which may increase its survival in the environment and transmissability.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1184275" y="698500"/>
            <a:ext cx="4646613" cy="3484563"/>
          </a:xfrm>
          <a:ln/>
        </p:spPr>
      </p:sp>
      <p:sp>
        <p:nvSpPr>
          <p:cNvPr id="54275" name="Rectangle 3"/>
          <p:cNvSpPr>
            <a:spLocks noGrp="1" noChangeArrowheads="1"/>
          </p:cNvSpPr>
          <p:nvPr>
            <p:ph type="body" idx="1"/>
          </p:nvPr>
        </p:nvSpPr>
        <p:spPr>
          <a:xfrm>
            <a:off x="701675" y="4416425"/>
            <a:ext cx="5607050" cy="4181475"/>
          </a:xfrm>
          <a:noFill/>
          <a:ln/>
        </p:spPr>
        <p:txBody>
          <a:bodyPr/>
          <a:lstStyle/>
          <a:p>
            <a:r>
              <a:rPr lang="en-US" smtClean="0"/>
              <a:t>Although a number of risk factors for CDI have been described, the main modifiable risk factors are antimicrobial exposure and acquisition of C. difficile.  Therefore, prevention efforts for CDI focus on reducing these risks.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38B5516B-8737-49A1-9DF7-B50077BBB025}"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1184275" y="698500"/>
            <a:ext cx="4646613" cy="3484563"/>
          </a:xfrm>
          <a:ln/>
        </p:spPr>
      </p:sp>
      <p:sp>
        <p:nvSpPr>
          <p:cNvPr id="56323" name="Rectangle 3"/>
          <p:cNvSpPr>
            <a:spLocks noGrp="1" noChangeArrowheads="1"/>
          </p:cNvSpPr>
          <p:nvPr>
            <p:ph type="body" idx="1"/>
          </p:nvPr>
        </p:nvSpPr>
        <p:spPr>
          <a:xfrm>
            <a:off x="701675" y="4416425"/>
            <a:ext cx="5607050" cy="4181475"/>
          </a:xfrm>
          <a:noFill/>
          <a:ln/>
        </p:spPr>
        <p:txBody>
          <a:bodyPr/>
          <a:lstStyle/>
          <a:p>
            <a:r>
              <a:rPr lang="en-US" smtClean="0"/>
              <a:t>Although not supported by direct evidence, the rationale for extending the duration of isolation beyond resolution of diarrhea is that skin contamination of patients with C. diff spores may persist after resolution of diarrhea for many days.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1184275" y="698500"/>
            <a:ext cx="4646613" cy="3484563"/>
          </a:xfrm>
          <a:ln/>
        </p:spPr>
      </p:sp>
      <p:sp>
        <p:nvSpPr>
          <p:cNvPr id="57347"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1184275" y="698500"/>
            <a:ext cx="4646613" cy="3484563"/>
          </a:xfrm>
          <a:ln/>
        </p:spPr>
      </p:sp>
      <p:sp>
        <p:nvSpPr>
          <p:cNvPr id="58371"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0AE57B-C3FC-4F3A-A8FC-71092B0C0D67}"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34967-0A4F-49C5-AF21-81B0D7E866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F068AB-D80F-4F03-8DA0-8DD4D8DA0683}"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F0BED-2B18-4FD5-87D6-863EE58424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446064-940B-43E8-86AB-B5BF8CB816A6}"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914BA-DB19-4C63-9691-98D4E39153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70AB4901-F074-426D-BD64-656F3F46F81A}"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F470F-F9E3-439B-A115-9618CCE519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65506C-2594-4D95-8792-52D9F8F1C0B1}"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B6BE6-2B91-45C1-912F-D784266D91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76BB68-C833-4CAC-B1E8-42D90ACF7FB0}"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303EB-D2A8-4830-AB16-C3A34B3CBF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B2F9CF1-C8B8-4A47-BD26-7C4746E07109}"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392D1-3AAC-4960-8C2A-60A92D39A1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AB68C4-EC31-49D6-948D-C88FCA98DE2E}"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3F3793-6456-4C40-A2EE-A19D1F4B513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0E8188-B77D-40A0-A990-76D882B6BB50}" type="datetime1">
              <a:rPr lang="en-US"/>
              <a:pPr>
                <a:defRPr/>
              </a:pPr>
              <a:t>3/24/2010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875E6B-3928-4601-91D1-21EBA0083DD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74A7E0-CE7D-4D43-9D06-C57789FB7EC9}" type="datetime1">
              <a:rPr lang="en-US"/>
              <a:pPr>
                <a:defRPr/>
              </a:pPr>
              <a:t>3/24/2010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269A71-516E-4BA2-8676-D4EE3A70A04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87AA1-6918-41B7-B883-40764DD5F7C6}" type="datetime1">
              <a:rPr lang="en-US"/>
              <a:pPr>
                <a:defRPr/>
              </a:pPr>
              <a:t>3/24/2010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3B38B-4724-428C-ABA1-772AE3CBE0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24838C-9CF7-4EC2-A66E-1B656888777D}"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0602B-4098-417E-A9BA-78494E0961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195537-F4C9-422E-B0DE-A17E64EA3960}"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D65AD-A7B7-4334-9E9E-A7A92E1A37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52674F-F42F-4734-88C3-448EFCAAC8DC}"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95C29-297F-4647-93C0-2E581FA3D74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242A5B-87CB-47EE-9068-54A832604C4B}"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F3D14-5918-496F-9322-4A639B54D4A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8DE91C-89FB-484C-AE31-B7098C1B71C8}"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5FE60-A18D-4E0C-9D33-4D4A53063A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D39123-80E7-46DE-BD0E-E2E4351DCB63}" type="datetime1">
              <a:rPr lang="en-US"/>
              <a:pPr>
                <a:defRPr/>
              </a:pPr>
              <a:t>3/24/2010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68EA09-353E-43DE-A31A-D9BA6D166C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1AD4FF-8F13-4C01-B396-671472D8FD6F}"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E9796-B4AE-4387-BF1E-27AA77259E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16833E-6A3D-4FD9-8644-9D919ACC536D}" type="datetime1">
              <a:rPr lang="en-US"/>
              <a:pPr>
                <a:defRPr/>
              </a:pPr>
              <a:t>3/24/2010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F4E6CB-E38A-4C24-8F14-4950002DA5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3FBCFD2-BA3B-42BA-8B4C-C36C94EC3BA5}" type="datetime1">
              <a:rPr lang="en-US"/>
              <a:pPr>
                <a:defRPr/>
              </a:pPr>
              <a:t>3/24/2010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01764-1DC0-4CA1-AB94-4C2365399F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715AAC-0774-4E29-9063-616BB840AF14}" type="datetime1">
              <a:rPr lang="en-US"/>
              <a:pPr>
                <a:defRPr/>
              </a:pPr>
              <a:t>3/24/2010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ABE09-BE33-4C7D-8656-A6A215A840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29A9C3-85BA-4745-A017-1F08452CFE9E}"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636F3-25E4-4BB7-A621-67889B7802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1D44AA-2590-4F5F-91E0-E121480381C4}" type="datetime1">
              <a:rPr lang="en-US"/>
              <a:pPr>
                <a:defRPr/>
              </a:pPr>
              <a:t>3/24/2010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8221E-59FC-45E6-ABE8-A49B13EF71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4" cstate="print"/>
          <a:srcRect/>
          <a:stretch>
            <a:fillRect/>
          </a:stretch>
        </p:blipFill>
        <p:spPr bwMode="auto">
          <a:xfrm>
            <a:off x="0" y="-4763"/>
            <a:ext cx="9145588" cy="6862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fld id="{8452D01A-64C6-4F11-BA0D-430A3903A824}" type="datetime1">
              <a:rPr lang="en-US"/>
              <a:pPr>
                <a:defRPr/>
              </a:pPr>
              <a:t>3/24/2010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49E12D1D-EC45-456B-BA87-EE954C623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13" cstate="print"/>
          <a:srcRect/>
          <a:stretch>
            <a:fillRect/>
          </a:stretch>
        </p:blipFill>
        <p:spPr bwMode="auto">
          <a:xfrm>
            <a:off x="0" y="-4763"/>
            <a:ext cx="9145588" cy="6862763"/>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fld id="{9BE5D19B-1F74-4B46-955A-E8D672F1A127}" type="datetime1">
              <a:rPr lang="en-US"/>
              <a:pPr>
                <a:defRPr/>
              </a:pPr>
              <a:t>3/24/2010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6847855C-6D96-4536-A007-537D0A918A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cdc.gov/ncidod/dhqp/id_CdiffFAQ_HC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dc.gov/nchs/data/nvsr/nvsr57/nvsr57_14.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journals.uchicago.edu/doi/full/10.1086/591065"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hs/data/nvsr/nvsr57/nvsr57_14.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hicpac"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457200" y="2667000"/>
            <a:ext cx="8229600" cy="1219200"/>
          </a:xfrm>
        </p:spPr>
        <p:txBody>
          <a:bodyPr/>
          <a:lstStyle/>
          <a:p>
            <a:pPr eaLnBrk="1" hangingPunct="1"/>
            <a:r>
              <a:rPr lang="en-US" sz="3200" i="1" smtClean="0">
                <a:solidFill>
                  <a:schemeClr val="tx1"/>
                </a:solidFill>
              </a:rPr>
              <a:t>Clostridium difficile </a:t>
            </a:r>
            <a:r>
              <a:rPr lang="en-US" sz="3200" smtClean="0">
                <a:solidFill>
                  <a:schemeClr val="tx1"/>
                </a:solidFill>
              </a:rPr>
              <a:t>(CDI)</a:t>
            </a:r>
            <a:r>
              <a:rPr lang="en-US" sz="3200" i="1" smtClean="0">
                <a:solidFill>
                  <a:schemeClr val="tx1"/>
                </a:solidFill>
              </a:rPr>
              <a:t> </a:t>
            </a:r>
            <a:r>
              <a:rPr lang="en-US" sz="3200" smtClean="0">
                <a:solidFill>
                  <a:schemeClr val="tx1"/>
                </a:solidFill>
              </a:rPr>
              <a:t>Infections Toolkit</a:t>
            </a:r>
            <a:br>
              <a:rPr lang="en-US" sz="3200" smtClean="0">
                <a:solidFill>
                  <a:schemeClr val="tx1"/>
                </a:solidFill>
              </a:rPr>
            </a:br>
            <a:r>
              <a:rPr lang="en-US" sz="3200" b="1" smtClean="0">
                <a:solidFill>
                  <a:schemeClr val="tx1"/>
                </a:solidFill>
              </a:rPr>
              <a:t> </a:t>
            </a:r>
            <a:r>
              <a:rPr lang="en-US" sz="2400" smtClean="0"/>
              <a:t>Activity C: ELC Prevention Collaboratives</a:t>
            </a:r>
          </a:p>
        </p:txBody>
      </p:sp>
      <p:sp>
        <p:nvSpPr>
          <p:cNvPr id="3075" name="Rectangle 3"/>
          <p:cNvSpPr>
            <a:spLocks noChangeArrowheads="1"/>
          </p:cNvSpPr>
          <p:nvPr/>
        </p:nvSpPr>
        <p:spPr bwMode="auto">
          <a:xfrm>
            <a:off x="1371600" y="4191000"/>
            <a:ext cx="6400800" cy="1295400"/>
          </a:xfrm>
          <a:prstGeom prst="rect">
            <a:avLst/>
          </a:prstGeom>
          <a:noFill/>
          <a:ln w="9525">
            <a:noFill/>
            <a:miter lim="800000"/>
            <a:headEnd/>
            <a:tailEnd/>
          </a:ln>
        </p:spPr>
        <p:txBody>
          <a:bodyPr/>
          <a:lstStyle/>
          <a:p>
            <a:pPr eaLnBrk="0" hangingPunct="0">
              <a:spcBef>
                <a:spcPct val="20000"/>
              </a:spcBef>
            </a:pPr>
            <a:endParaRPr lang="en-US" sz="1800">
              <a:solidFill>
                <a:schemeClr val="tx1"/>
              </a:solidFill>
            </a:endParaRPr>
          </a:p>
        </p:txBody>
      </p:sp>
      <p:sp>
        <p:nvSpPr>
          <p:cNvPr id="3076" name="Rectangle 4"/>
          <p:cNvSpPr>
            <a:spLocks noChangeArrowheads="1"/>
          </p:cNvSpPr>
          <p:nvPr/>
        </p:nvSpPr>
        <p:spPr bwMode="auto">
          <a:xfrm>
            <a:off x="228600" y="5638800"/>
            <a:ext cx="8642350" cy="523875"/>
          </a:xfrm>
          <a:prstGeom prst="rect">
            <a:avLst/>
          </a:prstGeom>
          <a:noFill/>
          <a:ln w="9525" algn="ctr">
            <a:noFill/>
            <a:miter lim="800000"/>
            <a:headEnd/>
            <a:tailEnd/>
          </a:ln>
        </p:spPr>
        <p:txBody>
          <a:bodyPr>
            <a:spAutoFit/>
          </a:bodyPr>
          <a:lstStyle/>
          <a:p>
            <a:pPr algn="l"/>
            <a:r>
              <a:rPr lang="en-US" sz="1400">
                <a:solidFill>
                  <a:schemeClr val="tx1"/>
                </a:solidFill>
              </a:rPr>
              <a:t>Draft - 12/23/09 --- Disclaimer: The findings and conclusions in this presentation are those of the authors and do not necessarily represent the official position of the Centers for Disease Control and Prevention.</a:t>
            </a:r>
          </a:p>
        </p:txBody>
      </p:sp>
      <p:pic>
        <p:nvPicPr>
          <p:cNvPr id="3077" name="Picture 5" descr="09_207039_HAIPreventionFinalLogo_color"/>
          <p:cNvPicPr>
            <a:picLocks noChangeAspect="1" noChangeArrowheads="1"/>
          </p:cNvPicPr>
          <p:nvPr/>
        </p:nvPicPr>
        <p:blipFill>
          <a:blip r:embed="rId2" cstate="print"/>
          <a:srcRect/>
          <a:stretch>
            <a:fillRect/>
          </a:stretch>
        </p:blipFill>
        <p:spPr bwMode="auto">
          <a:xfrm>
            <a:off x="3200400" y="1036638"/>
            <a:ext cx="2609850" cy="1554162"/>
          </a:xfrm>
          <a:prstGeom prst="rect">
            <a:avLst/>
          </a:prstGeom>
          <a:noFill/>
          <a:ln w="9525">
            <a:noFill/>
            <a:miter lim="800000"/>
            <a:headEnd/>
            <a:tailEnd/>
          </a:ln>
        </p:spPr>
      </p:pic>
      <p:sp>
        <p:nvSpPr>
          <p:cNvPr id="3078" name="Rectangle 3"/>
          <p:cNvSpPr>
            <a:spLocks noChangeArrowheads="1"/>
          </p:cNvSpPr>
          <p:nvPr/>
        </p:nvSpPr>
        <p:spPr bwMode="auto">
          <a:xfrm>
            <a:off x="1295400" y="4267200"/>
            <a:ext cx="6400800" cy="1295400"/>
          </a:xfrm>
          <a:prstGeom prst="rect">
            <a:avLst/>
          </a:prstGeom>
          <a:noFill/>
          <a:ln w="9525">
            <a:noFill/>
            <a:miter lim="800000"/>
            <a:headEnd/>
            <a:tailEnd/>
          </a:ln>
        </p:spPr>
        <p:txBody>
          <a:bodyPr/>
          <a:lstStyle/>
          <a:p>
            <a:pPr eaLnBrk="0" hangingPunct="0">
              <a:spcBef>
                <a:spcPct val="20000"/>
              </a:spcBef>
            </a:pPr>
            <a:endParaRPr lang="en-US" sz="1800">
              <a:solidFill>
                <a:schemeClr val="tx1"/>
              </a:solidFill>
            </a:endParaRPr>
          </a:p>
        </p:txBody>
      </p:sp>
      <p:sp>
        <p:nvSpPr>
          <p:cNvPr id="3079" name="Rectangle 8"/>
          <p:cNvSpPr>
            <a:spLocks noChangeArrowheads="1"/>
          </p:cNvSpPr>
          <p:nvPr/>
        </p:nvSpPr>
        <p:spPr bwMode="auto">
          <a:xfrm>
            <a:off x="1905000" y="3962400"/>
            <a:ext cx="5105400" cy="1604963"/>
          </a:xfrm>
          <a:prstGeom prst="rect">
            <a:avLst/>
          </a:prstGeom>
          <a:noFill/>
          <a:ln w="9525" algn="ctr">
            <a:noFill/>
            <a:miter lim="800000"/>
            <a:headEnd/>
            <a:tailEnd/>
          </a:ln>
        </p:spPr>
        <p:txBody>
          <a:bodyPr>
            <a:spAutoFit/>
          </a:bodyPr>
          <a:lstStyle/>
          <a:p>
            <a:r>
              <a:rPr lang="en-US" sz="1800">
                <a:solidFill>
                  <a:schemeClr val="tx1"/>
                </a:solidFill>
              </a:rPr>
              <a:t>Carolyn Gould, MD MSCR</a:t>
            </a:r>
          </a:p>
          <a:p>
            <a:r>
              <a:rPr lang="en-US" sz="1800">
                <a:solidFill>
                  <a:schemeClr val="tx1"/>
                </a:solidFill>
              </a:rPr>
              <a:t>Cliff McDonald, MD, FACP </a:t>
            </a:r>
          </a:p>
          <a:p>
            <a:r>
              <a:rPr lang="en-US" sz="1800">
                <a:solidFill>
                  <a:schemeClr val="tx1"/>
                </a:solidFill>
              </a:rPr>
              <a:t>Division of Healthcare Quality Promotion</a:t>
            </a:r>
          </a:p>
          <a:p>
            <a:r>
              <a:rPr lang="en-US" sz="1800">
                <a:solidFill>
                  <a:schemeClr val="tx1"/>
                </a:solidFill>
              </a:rPr>
              <a:t>Centers for Disease Control and Prevention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smtClean="0">
                <a:solidFill>
                  <a:schemeClr val="tx1"/>
                </a:solidFill>
              </a:rPr>
              <a:t>Prevention Strategies: Core</a:t>
            </a:r>
          </a:p>
        </p:txBody>
      </p:sp>
      <p:sp>
        <p:nvSpPr>
          <p:cNvPr id="12291" name="Rectangle 3"/>
          <p:cNvSpPr>
            <a:spLocks noGrp="1" noChangeArrowheads="1"/>
          </p:cNvSpPr>
          <p:nvPr>
            <p:ph type="body" idx="1"/>
          </p:nvPr>
        </p:nvSpPr>
        <p:spPr/>
        <p:txBody>
          <a:bodyPr/>
          <a:lstStyle/>
          <a:p>
            <a:pPr>
              <a:lnSpc>
                <a:spcPct val="80000"/>
              </a:lnSpc>
            </a:pPr>
            <a:r>
              <a:rPr lang="en-US" sz="3000" smtClean="0"/>
              <a:t>Contact Precautions for duration of diarrhea</a:t>
            </a:r>
          </a:p>
          <a:p>
            <a:pPr>
              <a:lnSpc>
                <a:spcPct val="80000"/>
              </a:lnSpc>
            </a:pPr>
            <a:r>
              <a:rPr lang="en-US" sz="3000" smtClean="0"/>
              <a:t>Hand hygiene in compliance with CDC/WHO</a:t>
            </a:r>
          </a:p>
          <a:p>
            <a:pPr>
              <a:lnSpc>
                <a:spcPct val="80000"/>
              </a:lnSpc>
            </a:pPr>
            <a:r>
              <a:rPr lang="en-US" sz="3000" smtClean="0"/>
              <a:t>Cleaning and disinfection of equipment and environment</a:t>
            </a:r>
          </a:p>
          <a:p>
            <a:pPr>
              <a:lnSpc>
                <a:spcPct val="80000"/>
              </a:lnSpc>
            </a:pPr>
            <a:r>
              <a:rPr lang="en-US" sz="3000" smtClean="0"/>
              <a:t>Laboratory-based alert system for immediate notification of positive test results</a:t>
            </a:r>
          </a:p>
          <a:p>
            <a:pPr>
              <a:lnSpc>
                <a:spcPct val="80000"/>
              </a:lnSpc>
            </a:pPr>
            <a:r>
              <a:rPr lang="en-US" sz="3000" smtClean="0"/>
              <a:t>Educate about CDI: HCP, housekeeping, administration, patients, families</a:t>
            </a:r>
          </a:p>
          <a:p>
            <a:pPr>
              <a:lnSpc>
                <a:spcPct val="80000"/>
              </a:lnSpc>
            </a:pPr>
            <a:endParaRPr lang="en-US" sz="3000" smtClean="0"/>
          </a:p>
        </p:txBody>
      </p:sp>
      <p:sp>
        <p:nvSpPr>
          <p:cNvPr id="12292" name="Text Box 4"/>
          <p:cNvSpPr txBox="1">
            <a:spLocks noChangeArrowheads="1"/>
          </p:cNvSpPr>
          <p:nvPr/>
        </p:nvSpPr>
        <p:spPr bwMode="auto">
          <a:xfrm>
            <a:off x="609600" y="5410200"/>
            <a:ext cx="6096000" cy="517525"/>
          </a:xfrm>
          <a:prstGeom prst="rect">
            <a:avLst/>
          </a:prstGeom>
          <a:noFill/>
          <a:ln w="9525" algn="ctr">
            <a:noFill/>
            <a:miter lim="800000"/>
            <a:headEnd/>
            <a:tailEnd/>
          </a:ln>
        </p:spPr>
        <p:txBody>
          <a:bodyPr>
            <a:spAutoFit/>
          </a:bodyPr>
          <a:lstStyle/>
          <a:p>
            <a:pPr algn="l" eaLnBrk="0" hangingPunct="0">
              <a:spcBef>
                <a:spcPct val="0"/>
              </a:spcBef>
            </a:pPr>
            <a:r>
              <a:rPr lang="en-US" sz="1400">
                <a:solidFill>
                  <a:schemeClr val="bg1"/>
                </a:solidFill>
                <a:hlinkClick r:id="rId2"/>
              </a:rPr>
              <a:t>http://www.cdc.gov/ncidod/dhqp/id_CdiffFAQ_HCP.html</a:t>
            </a:r>
            <a:endParaRPr lang="en-US" sz="1400">
              <a:solidFill>
                <a:schemeClr val="bg1"/>
              </a:solidFill>
            </a:endParaRPr>
          </a:p>
          <a:p>
            <a:pPr algn="l" eaLnBrk="0" hangingPunct="0">
              <a:spcBef>
                <a:spcPct val="0"/>
              </a:spcBef>
            </a:pPr>
            <a:r>
              <a:rPr lang="en-US" sz="1400">
                <a:solidFill>
                  <a:schemeClr val="tx1"/>
                </a:solidFill>
              </a:rPr>
              <a:t>Dubberke et al. Infect Control Hosp Epidemiol 2008;29:S81-92.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b="1" smtClean="0">
                <a:solidFill>
                  <a:schemeClr val="tx1"/>
                </a:solidFill>
              </a:rPr>
              <a:t>Prevention Strategies: Supplemental</a:t>
            </a:r>
          </a:p>
        </p:txBody>
      </p:sp>
      <p:sp>
        <p:nvSpPr>
          <p:cNvPr id="13315" name="Rectangle 3"/>
          <p:cNvSpPr>
            <a:spLocks noGrp="1" noChangeArrowheads="1"/>
          </p:cNvSpPr>
          <p:nvPr>
            <p:ph type="body" idx="1"/>
          </p:nvPr>
        </p:nvSpPr>
        <p:spPr/>
        <p:txBody>
          <a:bodyPr/>
          <a:lstStyle/>
          <a:p>
            <a:pPr marL="609600" indent="-609600">
              <a:lnSpc>
                <a:spcPct val="90000"/>
              </a:lnSpc>
            </a:pPr>
            <a:r>
              <a:rPr lang="en-US" sz="2400" smtClean="0"/>
              <a:t>Extend use of Contact Precautions beyond duration of diarrhea (e.g., 48 hours)*</a:t>
            </a:r>
          </a:p>
          <a:p>
            <a:pPr marL="609600" indent="-609600">
              <a:lnSpc>
                <a:spcPct val="90000"/>
              </a:lnSpc>
            </a:pPr>
            <a:r>
              <a:rPr lang="en-US" sz="2400" smtClean="0"/>
              <a:t>Presumptive isolation for symptomatic patients pending confirmation of CDI</a:t>
            </a:r>
          </a:p>
          <a:p>
            <a:pPr marL="609600" indent="-609600">
              <a:lnSpc>
                <a:spcPct val="90000"/>
              </a:lnSpc>
            </a:pPr>
            <a:r>
              <a:rPr lang="en-US" sz="2400" smtClean="0"/>
              <a:t>Evaluate and optimize testing for CDI</a:t>
            </a:r>
          </a:p>
          <a:p>
            <a:pPr marL="609600" indent="-609600">
              <a:lnSpc>
                <a:spcPct val="90000"/>
              </a:lnSpc>
            </a:pPr>
            <a:r>
              <a:rPr lang="en-US" sz="2400" smtClean="0"/>
              <a:t>Implement soap and water for hand hygiene before exiting room of a patient with CDI</a:t>
            </a:r>
          </a:p>
          <a:p>
            <a:pPr marL="609600" indent="-609600">
              <a:lnSpc>
                <a:spcPct val="90000"/>
              </a:lnSpc>
            </a:pPr>
            <a:r>
              <a:rPr lang="en-US" sz="2400" smtClean="0"/>
              <a:t>Implement universal glove use on units with high CDI rates*</a:t>
            </a:r>
          </a:p>
          <a:p>
            <a:pPr marL="609600" indent="-609600">
              <a:lnSpc>
                <a:spcPct val="90000"/>
              </a:lnSpc>
            </a:pPr>
            <a:r>
              <a:rPr lang="en-US" sz="2400" smtClean="0"/>
              <a:t>Use sodium hypochlorite (bleach) – containing agents for environmental cleaning</a:t>
            </a:r>
          </a:p>
          <a:p>
            <a:pPr marL="609600" indent="-609600">
              <a:lnSpc>
                <a:spcPct val="90000"/>
              </a:lnSpc>
            </a:pPr>
            <a:r>
              <a:rPr lang="en-US" sz="2400" smtClean="0"/>
              <a:t>Implement an antimicrobial stewardship program</a:t>
            </a:r>
          </a:p>
          <a:p>
            <a:pPr marL="609600" indent="-609600">
              <a:lnSpc>
                <a:spcPct val="90000"/>
              </a:lnSpc>
              <a:buFontTx/>
              <a:buNone/>
            </a:pPr>
            <a:endParaRPr lang="en-US" sz="2400" smtClean="0"/>
          </a:p>
          <a:p>
            <a:pPr marL="609600" indent="-609600">
              <a:lnSpc>
                <a:spcPct val="90000"/>
              </a:lnSpc>
              <a:buFontTx/>
              <a:buNone/>
            </a:pPr>
            <a:endParaRPr lang="en-US" sz="2400" smtClean="0"/>
          </a:p>
          <a:p>
            <a:pPr marL="609600" indent="-609600">
              <a:lnSpc>
                <a:spcPct val="90000"/>
              </a:lnSpc>
            </a:pPr>
            <a:endParaRPr lang="en-US" sz="2400" smtClean="0"/>
          </a:p>
        </p:txBody>
      </p:sp>
      <p:sp>
        <p:nvSpPr>
          <p:cNvPr id="13316" name="TextBox 3"/>
          <p:cNvSpPr txBox="1">
            <a:spLocks noChangeArrowheads="1"/>
          </p:cNvSpPr>
          <p:nvPr/>
        </p:nvSpPr>
        <p:spPr bwMode="auto">
          <a:xfrm>
            <a:off x="304800" y="6019800"/>
            <a:ext cx="8320088" cy="400050"/>
          </a:xfrm>
          <a:prstGeom prst="rect">
            <a:avLst/>
          </a:prstGeom>
          <a:noFill/>
          <a:ln w="9525">
            <a:noFill/>
            <a:miter lim="800000"/>
            <a:headEnd/>
            <a:tailEnd/>
          </a:ln>
        </p:spPr>
        <p:txBody>
          <a:bodyPr wrap="none">
            <a:spAutoFit/>
          </a:bodyPr>
          <a:lstStyle/>
          <a:p>
            <a:r>
              <a:rPr lang="en-US" sz="2000">
                <a:solidFill>
                  <a:schemeClr val="tx1"/>
                </a:solidFill>
              </a:rPr>
              <a:t>* Not included in CDC/HICPAC 2007 Guideline for Isolation Precautions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7200"/>
            <a:ext cx="8686800" cy="1143000"/>
          </a:xfrm>
        </p:spPr>
        <p:txBody>
          <a:bodyPr/>
          <a:lstStyle/>
          <a:p>
            <a:pPr>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Rationale for considering extending isolation beyond duration of diarrhea</a:t>
            </a:r>
          </a:p>
        </p:txBody>
      </p:sp>
      <p:pic>
        <p:nvPicPr>
          <p:cNvPr id="14339" name="Picture 3"/>
          <p:cNvPicPr>
            <a:picLocks noChangeAspect="1" noChangeArrowheads="1"/>
          </p:cNvPicPr>
          <p:nvPr/>
        </p:nvPicPr>
        <p:blipFill>
          <a:blip r:embed="rId3" cstate="print"/>
          <a:srcRect/>
          <a:stretch>
            <a:fillRect/>
          </a:stretch>
        </p:blipFill>
        <p:spPr bwMode="auto">
          <a:xfrm>
            <a:off x="914400" y="1600200"/>
            <a:ext cx="7369175" cy="4545013"/>
          </a:xfrm>
          <a:prstGeom prst="rect">
            <a:avLst/>
          </a:prstGeom>
          <a:noFill/>
          <a:ln w="9525" algn="ctr">
            <a:noFill/>
            <a:miter lim="800000"/>
            <a:headEnd/>
            <a:tailEnd/>
          </a:ln>
        </p:spPr>
      </p:pic>
      <p:sp>
        <p:nvSpPr>
          <p:cNvPr id="14340" name="Text Box 4"/>
          <p:cNvSpPr txBox="1">
            <a:spLocks noChangeArrowheads="1"/>
          </p:cNvSpPr>
          <p:nvPr/>
        </p:nvSpPr>
        <p:spPr bwMode="auto">
          <a:xfrm>
            <a:off x="533400" y="6096000"/>
            <a:ext cx="3821113"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Bobulsky et al. Clin Infect Dis 2008;46:447-50.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Consider presumptive isolation for patients with </a:t>
            </a:r>
            <a:r>
              <a:rPr lang="en-US" sz="2800" b="1" u="sng" smtClean="0">
                <a:solidFill>
                  <a:schemeClr val="tx1"/>
                </a:solidFill>
              </a:rPr>
              <a:t>&gt; </a:t>
            </a:r>
            <a:r>
              <a:rPr lang="en-US" sz="2800" b="1" smtClean="0">
                <a:solidFill>
                  <a:schemeClr val="tx1"/>
                </a:solidFill>
              </a:rPr>
              <a:t>3 unformed stools within 24 hours</a:t>
            </a:r>
            <a:endParaRPr lang="en-US" sz="2800" b="1" u="sng" smtClean="0">
              <a:solidFill>
                <a:schemeClr val="tx1"/>
              </a:solidFill>
            </a:endParaRPr>
          </a:p>
        </p:txBody>
      </p:sp>
      <p:sp>
        <p:nvSpPr>
          <p:cNvPr id="15363" name="Rectangle 3"/>
          <p:cNvSpPr>
            <a:spLocks noGrp="1" noChangeArrowheads="1"/>
          </p:cNvSpPr>
          <p:nvPr>
            <p:ph type="body" idx="1"/>
          </p:nvPr>
        </p:nvSpPr>
        <p:spPr/>
        <p:txBody>
          <a:bodyPr/>
          <a:lstStyle/>
          <a:p>
            <a:pPr>
              <a:lnSpc>
                <a:spcPct val="80000"/>
              </a:lnSpc>
            </a:pPr>
            <a:r>
              <a:rPr lang="en-US" sz="2400" smtClean="0"/>
              <a:t>Patients with CDI may contaminate environment and hands of healthcare personnel pending results of diagnostic testing</a:t>
            </a:r>
          </a:p>
          <a:p>
            <a:pPr>
              <a:lnSpc>
                <a:spcPct val="80000"/>
              </a:lnSpc>
            </a:pPr>
            <a:r>
              <a:rPr lang="en-US" sz="2400" smtClean="0"/>
              <a:t>CDI responsible for only ~30-40% of hospital-onset diarrhea</a:t>
            </a:r>
          </a:p>
          <a:p>
            <a:pPr>
              <a:lnSpc>
                <a:spcPct val="80000"/>
              </a:lnSpc>
            </a:pPr>
            <a:r>
              <a:rPr lang="en-US" sz="2400" smtClean="0"/>
              <a:t>However, CDI more likely among patients with </a:t>
            </a:r>
            <a:r>
              <a:rPr lang="en-US" sz="2400" u="sng" smtClean="0"/>
              <a:t>&gt;</a:t>
            </a:r>
            <a:r>
              <a:rPr lang="en-US" sz="2400" smtClean="0"/>
              <a:t>3 unformed (i.e. taking the shape of a container) stools within 24 hours</a:t>
            </a:r>
          </a:p>
          <a:p>
            <a:pPr lvl="1">
              <a:lnSpc>
                <a:spcPct val="80000"/>
              </a:lnSpc>
            </a:pPr>
            <a:r>
              <a:rPr lang="en-US" sz="2000" smtClean="0"/>
              <a:t>Send specimen for testing and presumptively isolate patient pending results</a:t>
            </a:r>
          </a:p>
          <a:p>
            <a:pPr lvl="1">
              <a:lnSpc>
                <a:spcPct val="80000"/>
              </a:lnSpc>
            </a:pPr>
            <a:r>
              <a:rPr lang="en-US" sz="2000" smtClean="0"/>
              <a:t>Positive predictive value of testing will also be optimized if focused on patients with </a:t>
            </a:r>
            <a:r>
              <a:rPr lang="en-US" sz="2000" u="sng" smtClean="0"/>
              <a:t>&gt;</a:t>
            </a:r>
            <a:r>
              <a:rPr lang="en-US" sz="2000" smtClean="0"/>
              <a:t>3 unformed stools within 24 hours</a:t>
            </a:r>
          </a:p>
          <a:p>
            <a:pPr lvl="1">
              <a:lnSpc>
                <a:spcPct val="80000"/>
              </a:lnSpc>
            </a:pPr>
            <a:r>
              <a:rPr lang="en-US" sz="2000" smtClean="0"/>
              <a:t>Exception: patient with possible recurrent CDI (isolate and test following first unformed stool)</a:t>
            </a:r>
          </a:p>
          <a:p>
            <a:pPr>
              <a:lnSpc>
                <a:spcPct val="80000"/>
              </a:lnSpc>
            </a:pPr>
            <a:endParaRPr lang="en-US"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Evaluate and optimize test-ordering practices and diagnostic methods</a:t>
            </a:r>
            <a:endParaRPr lang="en-US" sz="2800" b="1" u="sng" smtClean="0">
              <a:solidFill>
                <a:schemeClr val="tx1"/>
              </a:solidFill>
            </a:endParaRPr>
          </a:p>
        </p:txBody>
      </p:sp>
      <p:sp>
        <p:nvSpPr>
          <p:cNvPr id="16387" name="Rectangle 3"/>
          <p:cNvSpPr>
            <a:spLocks noGrp="1" noChangeArrowheads="1"/>
          </p:cNvSpPr>
          <p:nvPr>
            <p:ph type="body" idx="1"/>
          </p:nvPr>
        </p:nvSpPr>
        <p:spPr/>
        <p:txBody>
          <a:bodyPr/>
          <a:lstStyle/>
          <a:p>
            <a:pPr eaLnBrk="1" hangingPunct="1">
              <a:lnSpc>
                <a:spcPct val="80000"/>
              </a:lnSpc>
            </a:pPr>
            <a:r>
              <a:rPr lang="en-US" sz="2400" smtClean="0"/>
              <a:t>Most laboratories have relied on Toxin A/B enzyme immunoassays</a:t>
            </a:r>
          </a:p>
          <a:p>
            <a:pPr lvl="1" eaLnBrk="1" hangingPunct="1">
              <a:lnSpc>
                <a:spcPct val="80000"/>
              </a:lnSpc>
            </a:pPr>
            <a:r>
              <a:rPr lang="en-US" sz="2000" smtClean="0"/>
              <a:t>Low sensitivities (70-80%) lead to low negative predictive value</a:t>
            </a:r>
          </a:p>
          <a:p>
            <a:pPr eaLnBrk="1" hangingPunct="1">
              <a:lnSpc>
                <a:spcPct val="80000"/>
              </a:lnSpc>
            </a:pPr>
            <a:r>
              <a:rPr lang="en-US" sz="2400" smtClean="0"/>
              <a:t>Despite high specificity, poor test ordering practices (i.e. testing formed stool or repeat testing in negative patients) may lead to many false positives</a:t>
            </a:r>
          </a:p>
          <a:p>
            <a:pPr eaLnBrk="1" hangingPunct="1">
              <a:lnSpc>
                <a:spcPct val="80000"/>
              </a:lnSpc>
            </a:pPr>
            <a:r>
              <a:rPr lang="en-US" sz="2400" smtClean="0"/>
              <a:t>Consider more sensitive diagnostic paradigms but apply these more judiciously across the patient population </a:t>
            </a:r>
          </a:p>
          <a:p>
            <a:pPr lvl="1" eaLnBrk="1" hangingPunct="1">
              <a:lnSpc>
                <a:spcPct val="80000"/>
              </a:lnSpc>
            </a:pPr>
            <a:r>
              <a:rPr lang="en-US" sz="2000" smtClean="0"/>
              <a:t>Employ a highly sensitive screen with confirmatory test or a PCR-based molecular assay</a:t>
            </a:r>
          </a:p>
          <a:p>
            <a:pPr lvl="1" eaLnBrk="1" hangingPunct="1">
              <a:lnSpc>
                <a:spcPct val="80000"/>
              </a:lnSpc>
            </a:pPr>
            <a:r>
              <a:rPr lang="en-US" sz="2000" smtClean="0"/>
              <a:t>Restrict testing to unformed stool only</a:t>
            </a:r>
          </a:p>
          <a:p>
            <a:pPr lvl="1" eaLnBrk="1" hangingPunct="1">
              <a:lnSpc>
                <a:spcPct val="80000"/>
              </a:lnSpc>
            </a:pPr>
            <a:r>
              <a:rPr lang="en-US" sz="2000" smtClean="0"/>
              <a:t>Focus testing on patients with </a:t>
            </a:r>
            <a:r>
              <a:rPr lang="en-US" sz="2000" u="sng" smtClean="0"/>
              <a:t>&gt;</a:t>
            </a:r>
            <a:r>
              <a:rPr lang="en-US" sz="2000" smtClean="0"/>
              <a:t> 3 unformed stools within 24 hours</a:t>
            </a:r>
          </a:p>
          <a:p>
            <a:pPr lvl="1" eaLnBrk="1" hangingPunct="1">
              <a:lnSpc>
                <a:spcPct val="80000"/>
              </a:lnSpc>
            </a:pPr>
            <a:r>
              <a:rPr lang="en-US" sz="2000" smtClean="0"/>
              <a:t>Require expert consultation for repeat testing within 5 days</a:t>
            </a:r>
          </a:p>
        </p:txBody>
      </p:sp>
      <p:sp>
        <p:nvSpPr>
          <p:cNvPr id="16388" name="Text Box 4"/>
          <p:cNvSpPr txBox="1">
            <a:spLocks noChangeArrowheads="1"/>
          </p:cNvSpPr>
          <p:nvPr/>
        </p:nvSpPr>
        <p:spPr bwMode="auto">
          <a:xfrm>
            <a:off x="798513" y="5867400"/>
            <a:ext cx="3311525" cy="274638"/>
          </a:xfrm>
          <a:prstGeom prst="rect">
            <a:avLst/>
          </a:prstGeom>
          <a:noFill/>
          <a:ln w="9525" algn="ctr">
            <a:noFill/>
            <a:miter lim="800000"/>
            <a:headEnd/>
            <a:tailEnd/>
          </a:ln>
        </p:spPr>
        <p:txBody>
          <a:bodyPr wrap="none">
            <a:spAutoFit/>
          </a:bodyPr>
          <a:lstStyle/>
          <a:p>
            <a:r>
              <a:rPr lang="en-US" sz="1200">
                <a:solidFill>
                  <a:schemeClr val="tx1"/>
                </a:solidFill>
              </a:rPr>
              <a:t>Peterson et al. Ann Intern Med 2009;15:176-9.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8229600" cy="1143000"/>
          </a:xfrm>
        </p:spPr>
        <p:txBody>
          <a:bodyPr/>
          <a:lstStyle/>
          <a:p>
            <a:r>
              <a:rPr lang="en-US" sz="2800" b="1" smtClean="0">
                <a:solidFill>
                  <a:schemeClr val="tx1"/>
                </a:solidFill>
              </a:rPr>
              <a:t>Supplemental Prevention Strategies: </a:t>
            </a:r>
            <a:br>
              <a:rPr lang="en-US" sz="2800" b="1" smtClean="0">
                <a:solidFill>
                  <a:schemeClr val="tx1"/>
                </a:solidFill>
              </a:rPr>
            </a:br>
            <a:r>
              <a:rPr lang="en-US" sz="2800" b="1" smtClean="0">
                <a:solidFill>
                  <a:schemeClr val="tx1"/>
                </a:solidFill>
              </a:rPr>
              <a:t>Hand Hygiene – Soap vs. Alcohol gel</a:t>
            </a:r>
            <a:endParaRPr lang="en-US" sz="3200" b="1" smtClean="0">
              <a:solidFill>
                <a:schemeClr val="tx1"/>
              </a:solidFill>
            </a:endParaRPr>
          </a:p>
        </p:txBody>
      </p:sp>
      <p:sp>
        <p:nvSpPr>
          <p:cNvPr id="17411" name="Rectangle 3"/>
          <p:cNvSpPr>
            <a:spLocks noGrp="1" noChangeArrowheads="1"/>
          </p:cNvSpPr>
          <p:nvPr>
            <p:ph type="body" idx="1"/>
          </p:nvPr>
        </p:nvSpPr>
        <p:spPr/>
        <p:txBody>
          <a:bodyPr/>
          <a:lstStyle/>
          <a:p>
            <a:r>
              <a:rPr lang="en-US" sz="2800" smtClean="0"/>
              <a:t>Alcohol not effective in eradicating </a:t>
            </a:r>
            <a:r>
              <a:rPr lang="en-US" sz="2800" i="1" smtClean="0"/>
              <a:t>C. difficile</a:t>
            </a:r>
            <a:r>
              <a:rPr lang="en-US" sz="2800" smtClean="0"/>
              <a:t> spores</a:t>
            </a:r>
          </a:p>
          <a:p>
            <a:r>
              <a:rPr lang="en-US" sz="2800" smtClean="0"/>
              <a:t>However, one hospital study found that from 2000-2003, despite increasing use of alcohol hand rub, there was no concomitant increase in CDI rates</a:t>
            </a:r>
          </a:p>
          <a:p>
            <a:r>
              <a:rPr lang="en-US" sz="2800" smtClean="0"/>
              <a:t>Discouraging alcohol gel use may undermine overall hand hygiene program with untoward consequences for HAIs in general</a:t>
            </a:r>
          </a:p>
          <a:p>
            <a:pPr lvl="1"/>
            <a:endParaRPr lang="en-US" sz="2400" smtClean="0"/>
          </a:p>
        </p:txBody>
      </p:sp>
      <p:sp>
        <p:nvSpPr>
          <p:cNvPr id="17412" name="Text Box 4"/>
          <p:cNvSpPr txBox="1">
            <a:spLocks noChangeArrowheads="1"/>
          </p:cNvSpPr>
          <p:nvPr/>
        </p:nvSpPr>
        <p:spPr bwMode="auto">
          <a:xfrm>
            <a:off x="1203325" y="5807075"/>
            <a:ext cx="184150" cy="579438"/>
          </a:xfrm>
          <a:prstGeom prst="rect">
            <a:avLst/>
          </a:prstGeom>
          <a:noFill/>
          <a:ln w="9525" algn="ctr">
            <a:noFill/>
            <a:miter lim="800000"/>
            <a:headEnd/>
            <a:tailEnd/>
          </a:ln>
        </p:spPr>
        <p:txBody>
          <a:bodyPr wrap="none">
            <a:spAutoFit/>
          </a:bodyPr>
          <a:lstStyle/>
          <a:p>
            <a:endParaRPr lang="en-US"/>
          </a:p>
        </p:txBody>
      </p:sp>
      <p:sp>
        <p:nvSpPr>
          <p:cNvPr id="17413" name="Text Box 5"/>
          <p:cNvSpPr txBox="1">
            <a:spLocks noChangeArrowheads="1"/>
          </p:cNvSpPr>
          <p:nvPr/>
        </p:nvSpPr>
        <p:spPr bwMode="auto">
          <a:xfrm>
            <a:off x="600075" y="5791200"/>
            <a:ext cx="5526088" cy="336550"/>
          </a:xfrm>
          <a:prstGeom prst="rect">
            <a:avLst/>
          </a:prstGeom>
          <a:noFill/>
          <a:ln w="9525" algn="ctr">
            <a:noFill/>
            <a:miter lim="800000"/>
            <a:headEnd/>
            <a:tailEnd/>
          </a:ln>
        </p:spPr>
        <p:txBody>
          <a:bodyPr wrap="none">
            <a:spAutoFit/>
          </a:bodyPr>
          <a:lstStyle/>
          <a:p>
            <a:r>
              <a:rPr lang="en-US" sz="1600">
                <a:solidFill>
                  <a:schemeClr val="tx1"/>
                </a:solidFill>
              </a:rPr>
              <a:t>Boyce et al. Infect Control Hosp Epidemiol</a:t>
            </a:r>
            <a:r>
              <a:rPr lang="en-US" sz="1600" i="1">
                <a:solidFill>
                  <a:schemeClr val="tx1"/>
                </a:solidFill>
              </a:rPr>
              <a:t> </a:t>
            </a:r>
            <a:r>
              <a:rPr lang="en-US" sz="1600">
                <a:solidFill>
                  <a:schemeClr val="tx1"/>
                </a:solidFill>
              </a:rPr>
              <a:t>2006;27:479-83.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3200" b="1" smtClean="0">
                <a:solidFill>
                  <a:schemeClr val="tx1"/>
                </a:solidFill>
              </a:rPr>
              <a:t/>
            </a:r>
            <a:br>
              <a:rPr lang="en-US" sz="3200" b="1" smtClean="0">
                <a:solidFill>
                  <a:schemeClr val="tx1"/>
                </a:solidFill>
              </a:rPr>
            </a:br>
            <a:r>
              <a:rPr lang="en-US" sz="3200" b="1" smtClean="0">
                <a:solidFill>
                  <a:schemeClr val="tx1"/>
                </a:solidFill>
              </a:rPr>
              <a:t>Hand Washing: Product Comparison</a:t>
            </a:r>
          </a:p>
        </p:txBody>
      </p:sp>
      <p:graphicFrame>
        <p:nvGraphicFramePr>
          <p:cNvPr id="94240" name="Group 32"/>
          <p:cNvGraphicFramePr>
            <a:graphicFrameLocks noGrp="1"/>
          </p:cNvGraphicFramePr>
          <p:nvPr>
            <p:ph idx="1"/>
          </p:nvPr>
        </p:nvGraphicFramePr>
        <p:xfrm>
          <a:off x="533400" y="1447800"/>
          <a:ext cx="7696200" cy="3169920"/>
        </p:xfrm>
        <a:graphic>
          <a:graphicData uri="http://schemas.openxmlformats.org/drawingml/2006/table">
            <a:tbl>
              <a:tblPr/>
              <a:tblGrid>
                <a:gridCol w="5583518"/>
                <a:gridCol w="2112682"/>
              </a:tblGrid>
              <a:tr h="6909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Log10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Tap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 CHG 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Non-antimicrobial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Non-antimicrobial body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0.3% triclosan 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8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Heavy duty hand cleaner used in manufacturing environments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1" name="Text Box 29"/>
          <p:cNvSpPr txBox="1">
            <a:spLocks noChangeArrowheads="1"/>
          </p:cNvSpPr>
          <p:nvPr/>
        </p:nvSpPr>
        <p:spPr bwMode="auto">
          <a:xfrm>
            <a:off x="3429000" y="4343400"/>
            <a:ext cx="4784725"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a:solidFill>
                  <a:schemeClr val="tx1"/>
                </a:solidFill>
              </a:rPr>
              <a:t>* Only value that was statistically better than others</a:t>
            </a:r>
          </a:p>
        </p:txBody>
      </p:sp>
      <p:sp>
        <p:nvSpPr>
          <p:cNvPr id="18462" name="Text Box 30"/>
          <p:cNvSpPr txBox="1">
            <a:spLocks noChangeArrowheads="1"/>
          </p:cNvSpPr>
          <p:nvPr/>
        </p:nvSpPr>
        <p:spPr bwMode="auto">
          <a:xfrm>
            <a:off x="457200" y="6019800"/>
            <a:ext cx="4541838" cy="304800"/>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Edmonds, et al. Presented at: SHEA 2009; Abstract 43.</a:t>
            </a:r>
          </a:p>
        </p:txBody>
      </p:sp>
      <p:sp>
        <p:nvSpPr>
          <p:cNvPr id="18463" name="Text Box 31"/>
          <p:cNvSpPr txBox="1">
            <a:spLocks noChangeArrowheads="1"/>
          </p:cNvSpPr>
          <p:nvPr/>
        </p:nvSpPr>
        <p:spPr bwMode="auto">
          <a:xfrm>
            <a:off x="457200" y="4800600"/>
            <a:ext cx="7239000" cy="830263"/>
          </a:xfrm>
          <a:prstGeom prst="rect">
            <a:avLst/>
          </a:prstGeom>
          <a:noFill/>
          <a:ln w="9525" algn="ctr">
            <a:noFill/>
            <a:miter lim="800000"/>
            <a:headEnd/>
            <a:tailEnd/>
          </a:ln>
        </p:spPr>
        <p:txBody>
          <a:bodyPr>
            <a:spAutoFit/>
          </a:bodyPr>
          <a:lstStyle/>
          <a:p>
            <a:pPr algn="l" eaLnBrk="0" hangingPunct="0">
              <a:spcBef>
                <a:spcPct val="0"/>
              </a:spcBef>
            </a:pPr>
            <a:r>
              <a:rPr lang="en-US" sz="2400">
                <a:solidFill>
                  <a:schemeClr val="tx1"/>
                </a:solidFill>
              </a:rPr>
              <a:t>Conclusion: Spores may be difficult to eradicate even with hand washing.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Hand Hygiene Methods</a:t>
            </a:r>
          </a:p>
        </p:txBody>
      </p:sp>
      <p:sp>
        <p:nvSpPr>
          <p:cNvPr id="19459" name="Text Box 3"/>
          <p:cNvSpPr txBox="1">
            <a:spLocks noChangeArrowheads="1"/>
          </p:cNvSpPr>
          <p:nvPr/>
        </p:nvSpPr>
        <p:spPr bwMode="auto">
          <a:xfrm>
            <a:off x="914400" y="5535613"/>
            <a:ext cx="3959225"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a:solidFill>
                  <a:schemeClr val="tx1"/>
                </a:solidFill>
              </a:rPr>
              <a:t>Johnson et al. Am J Med 1990;88:137-40.</a:t>
            </a:r>
          </a:p>
        </p:txBody>
      </p:sp>
      <p:sp>
        <p:nvSpPr>
          <p:cNvPr id="19460" name="Text Box 4"/>
          <p:cNvSpPr txBox="1">
            <a:spLocks noChangeArrowheads="1"/>
          </p:cNvSpPr>
          <p:nvPr/>
        </p:nvSpPr>
        <p:spPr bwMode="auto">
          <a:xfrm>
            <a:off x="609600" y="1828800"/>
            <a:ext cx="7924800" cy="3540125"/>
          </a:xfrm>
          <a:prstGeom prst="rect">
            <a:avLst/>
          </a:prstGeom>
          <a:noFill/>
          <a:ln w="9525" algn="ctr">
            <a:noFill/>
            <a:miter lim="800000"/>
            <a:headEnd/>
            <a:tailEnd/>
          </a:ln>
        </p:spPr>
        <p:txBody>
          <a:bodyPr>
            <a:spAutoFit/>
          </a:bodyPr>
          <a:lstStyle/>
          <a:p>
            <a:r>
              <a:rPr lang="en-US">
                <a:solidFill>
                  <a:schemeClr val="tx1"/>
                </a:solidFill>
              </a:rPr>
              <a:t>Since spores may be difficult to remove from hands even with hand washing, adherence to glove use, and Contact Precautions in general, should be emphasized for preventing </a:t>
            </a:r>
            <a:r>
              <a:rPr lang="en-US" i="1">
                <a:solidFill>
                  <a:schemeClr val="tx1"/>
                </a:solidFill>
              </a:rPr>
              <a:t>C. difficile </a:t>
            </a:r>
            <a:r>
              <a:rPr lang="en-US">
                <a:solidFill>
                  <a:schemeClr val="tx1"/>
                </a:solidFill>
              </a:rPr>
              <a:t>transmission via the hands of healthcare personnel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27038"/>
            <a:ext cx="8229600" cy="639762"/>
          </a:xfrm>
        </p:spPr>
        <p:txBody>
          <a:bodyPr/>
          <a:lstStyle/>
          <a:p>
            <a:r>
              <a:rPr lang="en-US" sz="2000" b="1" smtClean="0">
                <a:solidFill>
                  <a:schemeClr val="tx1"/>
                </a:solidFill>
              </a:rPr>
              <a:t>Supplemental Prevention Strategies: </a:t>
            </a:r>
            <a:br>
              <a:rPr lang="en-US" sz="2000" b="1" smtClean="0">
                <a:solidFill>
                  <a:schemeClr val="tx1"/>
                </a:solidFill>
              </a:rPr>
            </a:br>
            <a:r>
              <a:rPr lang="en-US" sz="2800" b="1" smtClean="0">
                <a:solidFill>
                  <a:schemeClr val="tx1"/>
                </a:solidFill>
              </a:rPr>
              <a:t>Glove Use</a:t>
            </a:r>
            <a:r>
              <a:rPr lang="en-US" sz="2000" b="1" smtClean="0">
                <a:solidFill>
                  <a:schemeClr val="tx1"/>
                </a:solidFill>
              </a:rPr>
              <a:t> </a:t>
            </a:r>
            <a:r>
              <a:rPr lang="en-US" sz="2400" b="1" smtClean="0">
                <a:solidFill>
                  <a:schemeClr val="tx1"/>
                </a:solidFill>
              </a:rPr>
              <a:t/>
            </a:r>
            <a:br>
              <a:rPr lang="en-US" sz="2400" b="1" smtClean="0">
                <a:solidFill>
                  <a:schemeClr val="tx1"/>
                </a:solidFill>
              </a:rPr>
            </a:br>
            <a:endParaRPr lang="en-US" sz="2400" b="1" smtClean="0">
              <a:solidFill>
                <a:schemeClr val="tx1"/>
              </a:solidFill>
            </a:endParaRPr>
          </a:p>
        </p:txBody>
      </p:sp>
      <p:sp>
        <p:nvSpPr>
          <p:cNvPr id="20483" name="Rectangle 3"/>
          <p:cNvSpPr>
            <a:spLocks noGrp="1" noChangeArrowheads="1"/>
          </p:cNvSpPr>
          <p:nvPr>
            <p:ph type="body" idx="1"/>
          </p:nvPr>
        </p:nvSpPr>
        <p:spPr>
          <a:xfrm>
            <a:off x="457200" y="1066800"/>
            <a:ext cx="8534400" cy="5059363"/>
          </a:xfrm>
        </p:spPr>
        <p:txBody>
          <a:bodyPr/>
          <a:lstStyle/>
          <a:p>
            <a:pPr eaLnBrk="1" hangingPunct="1">
              <a:lnSpc>
                <a:spcPct val="80000"/>
              </a:lnSpc>
              <a:spcBef>
                <a:spcPct val="50000"/>
              </a:spcBef>
              <a:buFontTx/>
              <a:buNone/>
            </a:pPr>
            <a:r>
              <a:rPr lang="en-US" sz="2800" b="1" smtClean="0"/>
              <a:t>   Rationale for considering universal glove use (in addition to Contact Precautions for patients with known CDI) on units with high CDI rates</a:t>
            </a:r>
          </a:p>
          <a:p>
            <a:pPr>
              <a:lnSpc>
                <a:spcPct val="80000"/>
              </a:lnSpc>
            </a:pPr>
            <a:r>
              <a:rPr lang="en-US" sz="2800" smtClean="0"/>
              <a:t>Although the magnitude of their contribution is uncertain, asymptomatic carriers have a role in transmission</a:t>
            </a:r>
          </a:p>
          <a:p>
            <a:pPr>
              <a:lnSpc>
                <a:spcPct val="80000"/>
              </a:lnSpc>
            </a:pPr>
            <a:r>
              <a:rPr lang="en-US" sz="2800" smtClean="0"/>
              <a:t>Practical screening tests are not available </a:t>
            </a:r>
          </a:p>
          <a:p>
            <a:pPr>
              <a:lnSpc>
                <a:spcPct val="80000"/>
              </a:lnSpc>
            </a:pPr>
            <a:r>
              <a:rPr lang="en-US" sz="2800" smtClean="0"/>
              <a:t>There may be a role for universal glove use as a special approach to reducing transmission on units with longer lengths of stay and high endemic CDI rates </a:t>
            </a:r>
          </a:p>
          <a:p>
            <a:pPr>
              <a:lnSpc>
                <a:spcPct val="80000"/>
              </a:lnSpc>
            </a:pPr>
            <a:r>
              <a:rPr lang="en-US" sz="2800" smtClean="0"/>
              <a:t>Focus enhanced environmental cleaning strategies and avoid shared medical equipment on such units as well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Environmental Cleaning</a:t>
            </a:r>
          </a:p>
        </p:txBody>
      </p:sp>
      <p:sp>
        <p:nvSpPr>
          <p:cNvPr id="21507" name="Rectangle 3"/>
          <p:cNvSpPr>
            <a:spLocks noGrp="1" noChangeArrowheads="1"/>
          </p:cNvSpPr>
          <p:nvPr>
            <p:ph type="body" idx="1"/>
          </p:nvPr>
        </p:nvSpPr>
        <p:spPr>
          <a:xfrm>
            <a:off x="457200" y="1295400"/>
            <a:ext cx="8229600" cy="4830763"/>
          </a:xfrm>
        </p:spPr>
        <p:txBody>
          <a:bodyPr/>
          <a:lstStyle/>
          <a:p>
            <a:r>
              <a:rPr lang="en-US" sz="2600" smtClean="0"/>
              <a:t>Bleach can kill spores, whereas other standard disinfectants cannot</a:t>
            </a:r>
          </a:p>
          <a:p>
            <a:r>
              <a:rPr lang="en-US" sz="2600" smtClean="0"/>
              <a:t>Limited data suggest cleaning with bleach (1:10 dilution prepared fresh daily) reduces </a:t>
            </a:r>
            <a:r>
              <a:rPr lang="en-US" sz="2600" i="1" smtClean="0"/>
              <a:t>C. difficile</a:t>
            </a:r>
            <a:r>
              <a:rPr lang="en-US" sz="2600" smtClean="0"/>
              <a:t> transmission</a:t>
            </a:r>
          </a:p>
          <a:p>
            <a:r>
              <a:rPr lang="en-US" sz="2600" smtClean="0"/>
              <a:t>Two before-after intervention studies demonstrated benefit of bleach cleaning in units with high endemic CDI rates</a:t>
            </a:r>
          </a:p>
          <a:p>
            <a:r>
              <a:rPr lang="en-US" sz="2600" smtClean="0"/>
              <a:t>Therefore, bleach may be most effective in reducing burden where CDI is highly endemic</a:t>
            </a:r>
          </a:p>
          <a:p>
            <a:endParaRPr lang="en-US" sz="2600" smtClean="0"/>
          </a:p>
        </p:txBody>
      </p:sp>
      <p:sp>
        <p:nvSpPr>
          <p:cNvPr id="21508" name="Text Box 4"/>
          <p:cNvSpPr txBox="1">
            <a:spLocks noChangeArrowheads="1"/>
          </p:cNvSpPr>
          <p:nvPr/>
        </p:nvSpPr>
        <p:spPr bwMode="auto">
          <a:xfrm>
            <a:off x="609600" y="5616575"/>
            <a:ext cx="3957638" cy="942975"/>
          </a:xfrm>
          <a:prstGeom prst="rect">
            <a:avLst/>
          </a:prstGeom>
          <a:noFill/>
          <a:ln w="9525" algn="ctr">
            <a:noFill/>
            <a:miter lim="800000"/>
            <a:headEnd/>
            <a:tailEnd/>
          </a:ln>
        </p:spPr>
        <p:txBody>
          <a:bodyPr wrap="none">
            <a:spAutoFit/>
          </a:bodyPr>
          <a:lstStyle/>
          <a:p>
            <a:pPr algn="l"/>
            <a:r>
              <a:rPr lang="en-US" sz="1400">
                <a:solidFill>
                  <a:schemeClr val="tx1"/>
                </a:solidFill>
              </a:rPr>
              <a:t>Mayfield et al. Clin Infect Dis 2000;31:995-1000.</a:t>
            </a:r>
          </a:p>
          <a:p>
            <a:pPr algn="l"/>
            <a:r>
              <a:rPr lang="en-US" sz="1400">
                <a:solidFill>
                  <a:schemeClr val="tx1"/>
                </a:solidFill>
              </a:rPr>
              <a:t>Wilcox et al. J Hosp Infect 2003;54:109-14.</a:t>
            </a:r>
          </a:p>
          <a:p>
            <a:pPr algn="l"/>
            <a:endParaRPr lang="en-US" sz="1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r>
              <a:rPr lang="en-US" b="1" smtClean="0"/>
              <a:t>Outline</a:t>
            </a:r>
          </a:p>
        </p:txBody>
      </p:sp>
      <p:sp>
        <p:nvSpPr>
          <p:cNvPr id="4099" name="Rectangle 3"/>
          <p:cNvSpPr>
            <a:spLocks noGrp="1" noChangeArrowheads="1"/>
          </p:cNvSpPr>
          <p:nvPr>
            <p:ph type="body" idx="1"/>
          </p:nvPr>
        </p:nvSpPr>
        <p:spPr>
          <a:xfrm>
            <a:off x="685800" y="1219200"/>
            <a:ext cx="8153400" cy="4800600"/>
          </a:xfrm>
        </p:spPr>
        <p:txBody>
          <a:bodyPr/>
          <a:lstStyle/>
          <a:p>
            <a:pPr marL="609600" indent="-609600">
              <a:lnSpc>
                <a:spcPct val="85000"/>
              </a:lnSpc>
            </a:pPr>
            <a:r>
              <a:rPr lang="en-US" sz="2400" b="1" smtClean="0"/>
              <a:t>Background</a:t>
            </a:r>
          </a:p>
          <a:p>
            <a:pPr marL="990600" lvl="1" indent="-533400">
              <a:lnSpc>
                <a:spcPct val="85000"/>
              </a:lnSpc>
            </a:pPr>
            <a:r>
              <a:rPr lang="en-US" sz="2400" smtClean="0"/>
              <a:t>Impact</a:t>
            </a:r>
          </a:p>
          <a:p>
            <a:pPr marL="990600" lvl="1" indent="-533400">
              <a:lnSpc>
                <a:spcPct val="85000"/>
              </a:lnSpc>
            </a:pPr>
            <a:r>
              <a:rPr lang="en-US" sz="2400" smtClean="0"/>
              <a:t>HHS Prevention Targets</a:t>
            </a:r>
          </a:p>
          <a:p>
            <a:pPr marL="990600" lvl="1" indent="-533400">
              <a:lnSpc>
                <a:spcPct val="85000"/>
              </a:lnSpc>
            </a:pPr>
            <a:r>
              <a:rPr lang="en-US" sz="2400" smtClean="0"/>
              <a:t>Pathogenesis</a:t>
            </a:r>
          </a:p>
          <a:p>
            <a:pPr marL="990600" lvl="1" indent="-533400">
              <a:lnSpc>
                <a:spcPct val="85000"/>
              </a:lnSpc>
            </a:pPr>
            <a:r>
              <a:rPr lang="en-US" sz="2400" smtClean="0"/>
              <a:t>Epidemiology</a:t>
            </a:r>
          </a:p>
          <a:p>
            <a:pPr marL="609600" indent="-609600">
              <a:lnSpc>
                <a:spcPct val="85000"/>
              </a:lnSpc>
            </a:pPr>
            <a:r>
              <a:rPr lang="en-US" sz="2400" b="1" smtClean="0"/>
              <a:t>Prevention Strategies</a:t>
            </a:r>
          </a:p>
          <a:p>
            <a:pPr marL="990600" lvl="1" indent="-533400">
              <a:lnSpc>
                <a:spcPct val="85000"/>
              </a:lnSpc>
            </a:pPr>
            <a:r>
              <a:rPr lang="en-US" sz="2400" smtClean="0"/>
              <a:t>Core </a:t>
            </a:r>
          </a:p>
          <a:p>
            <a:pPr marL="990600" lvl="1" indent="-533400">
              <a:lnSpc>
                <a:spcPct val="85000"/>
              </a:lnSpc>
            </a:pPr>
            <a:r>
              <a:rPr lang="en-US" sz="2400" smtClean="0"/>
              <a:t>Supplemental</a:t>
            </a:r>
            <a:r>
              <a:rPr lang="en-US" sz="2400" b="1" smtClean="0"/>
              <a:t> </a:t>
            </a:r>
          </a:p>
          <a:p>
            <a:pPr marL="609600" indent="-609600">
              <a:lnSpc>
                <a:spcPct val="85000"/>
              </a:lnSpc>
            </a:pPr>
            <a:r>
              <a:rPr lang="en-US" sz="2400" b="1" smtClean="0"/>
              <a:t>Measurement</a:t>
            </a:r>
          </a:p>
          <a:p>
            <a:pPr marL="990600" lvl="1" indent="-533400">
              <a:lnSpc>
                <a:spcPct val="85000"/>
              </a:lnSpc>
            </a:pPr>
            <a:r>
              <a:rPr lang="en-US" sz="2400" smtClean="0"/>
              <a:t>Process</a:t>
            </a:r>
          </a:p>
          <a:p>
            <a:pPr marL="990600" lvl="1" indent="-533400">
              <a:lnSpc>
                <a:spcPct val="85000"/>
              </a:lnSpc>
            </a:pPr>
            <a:r>
              <a:rPr lang="en-US" sz="2400" smtClean="0"/>
              <a:t>Outcome</a:t>
            </a:r>
            <a:r>
              <a:rPr lang="en-US" sz="2400" b="1" smtClean="0"/>
              <a:t> </a:t>
            </a:r>
          </a:p>
          <a:p>
            <a:pPr marL="609600" indent="-609600">
              <a:lnSpc>
                <a:spcPct val="85000"/>
              </a:lnSpc>
            </a:pPr>
            <a:r>
              <a:rPr lang="en-US" sz="2400" b="1" smtClean="0"/>
              <a:t>Tools for Implementation/Resources/References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Environmental Cleaning</a:t>
            </a:r>
          </a:p>
        </p:txBody>
      </p:sp>
      <p:sp>
        <p:nvSpPr>
          <p:cNvPr id="22531" name="Rectangle 3"/>
          <p:cNvSpPr>
            <a:spLocks noGrp="1" noChangeArrowheads="1"/>
          </p:cNvSpPr>
          <p:nvPr>
            <p:ph type="body" idx="1"/>
          </p:nvPr>
        </p:nvSpPr>
        <p:spPr/>
        <p:txBody>
          <a:bodyPr/>
          <a:lstStyle/>
          <a:p>
            <a:pPr>
              <a:lnSpc>
                <a:spcPct val="90000"/>
              </a:lnSpc>
              <a:buFontTx/>
              <a:buNone/>
            </a:pPr>
            <a:r>
              <a:rPr lang="en-US" sz="2800" b="1" smtClean="0">
                <a:cs typeface="Arial" charset="0"/>
              </a:rPr>
              <a:t>Assess adequacy of cleaning before changing to new cleaning product such as bleach</a:t>
            </a:r>
          </a:p>
          <a:p>
            <a:pPr>
              <a:lnSpc>
                <a:spcPct val="90000"/>
              </a:lnSpc>
            </a:pPr>
            <a:r>
              <a:rPr lang="en-US" sz="2400" smtClean="0"/>
              <a:t>Ensure that environmental cleaning is adequate and high-touch surfaces are not being overlooked</a:t>
            </a:r>
          </a:p>
          <a:p>
            <a:pPr>
              <a:lnSpc>
                <a:spcPct val="90000"/>
              </a:lnSpc>
            </a:pPr>
            <a:r>
              <a:rPr lang="en-US" sz="2400" smtClean="0"/>
              <a:t>One study using a fluorescent environmental marker to asses cleaning showed:</a:t>
            </a:r>
          </a:p>
          <a:p>
            <a:pPr lvl="1">
              <a:lnSpc>
                <a:spcPct val="90000"/>
              </a:lnSpc>
            </a:pPr>
            <a:r>
              <a:rPr lang="en-US" sz="2000" smtClean="0"/>
              <a:t>only 47% of high-touch surfaces in 3 hospitals were cleaned  </a:t>
            </a:r>
          </a:p>
          <a:p>
            <a:pPr lvl="1">
              <a:lnSpc>
                <a:spcPct val="90000"/>
              </a:lnSpc>
            </a:pPr>
            <a:r>
              <a:rPr lang="en-US" sz="2000" smtClean="0"/>
              <a:t>sustained improvement in cleaning of all objects, especially in previously poorly cleaned objects, following educational interventions with the environmental services staff</a:t>
            </a:r>
          </a:p>
          <a:p>
            <a:pPr>
              <a:lnSpc>
                <a:spcPct val="90000"/>
              </a:lnSpc>
            </a:pPr>
            <a:r>
              <a:rPr lang="en-US" sz="2400" smtClean="0"/>
              <a:t>The use of environmental markers is a promising method to improve cleaning in hospitals.</a:t>
            </a:r>
          </a:p>
        </p:txBody>
      </p:sp>
      <p:sp>
        <p:nvSpPr>
          <p:cNvPr id="22532" name="Text Box 5"/>
          <p:cNvSpPr txBox="1">
            <a:spLocks noChangeArrowheads="1"/>
          </p:cNvSpPr>
          <p:nvPr/>
        </p:nvSpPr>
        <p:spPr bwMode="auto">
          <a:xfrm>
            <a:off x="1279525" y="5502275"/>
            <a:ext cx="184150" cy="579438"/>
          </a:xfrm>
          <a:prstGeom prst="rect">
            <a:avLst/>
          </a:prstGeom>
          <a:noFill/>
          <a:ln w="9525" algn="ctr">
            <a:noFill/>
            <a:miter lim="800000"/>
            <a:headEnd/>
            <a:tailEnd/>
          </a:ln>
        </p:spPr>
        <p:txBody>
          <a:bodyPr wrap="none">
            <a:spAutoFit/>
          </a:bodyPr>
          <a:lstStyle/>
          <a:p>
            <a:endParaRPr lang="en-US"/>
          </a:p>
        </p:txBody>
      </p:sp>
      <p:sp>
        <p:nvSpPr>
          <p:cNvPr id="22533" name="Text Box 6"/>
          <p:cNvSpPr txBox="1">
            <a:spLocks noChangeArrowheads="1"/>
          </p:cNvSpPr>
          <p:nvPr/>
        </p:nvSpPr>
        <p:spPr bwMode="auto">
          <a:xfrm>
            <a:off x="381000" y="5867400"/>
            <a:ext cx="356393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Carling et al. Clin Infect Dis 2006;42:385-8.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400" b="1" smtClean="0">
                <a:solidFill>
                  <a:schemeClr val="tx1"/>
                </a:solidFill>
              </a:rPr>
              <a:t>Supplemental Prevention Strategies:  </a:t>
            </a:r>
            <a:br>
              <a:rPr lang="en-US" sz="2400" b="1" smtClean="0">
                <a:solidFill>
                  <a:schemeClr val="tx1"/>
                </a:solidFill>
              </a:rPr>
            </a:br>
            <a:r>
              <a:rPr lang="en-US" sz="2800" b="1" smtClean="0">
                <a:solidFill>
                  <a:schemeClr val="tx1"/>
                </a:solidFill>
              </a:rPr>
              <a:t>Audit and feedback targeting </a:t>
            </a:r>
            <a:br>
              <a:rPr lang="en-US" sz="2800" b="1" smtClean="0">
                <a:solidFill>
                  <a:schemeClr val="tx1"/>
                </a:solidFill>
              </a:rPr>
            </a:br>
            <a:r>
              <a:rPr lang="en-US" sz="2800" b="1" smtClean="0">
                <a:solidFill>
                  <a:schemeClr val="tx1"/>
                </a:solidFill>
              </a:rPr>
              <a:t>broad-spectrum antibiotics</a:t>
            </a:r>
          </a:p>
        </p:txBody>
      </p:sp>
      <p:sp>
        <p:nvSpPr>
          <p:cNvPr id="23555" name="Rectangle 3"/>
          <p:cNvSpPr>
            <a:spLocks noGrp="1" noChangeArrowheads="1"/>
          </p:cNvSpPr>
          <p:nvPr>
            <p:ph type="body" idx="1"/>
          </p:nvPr>
        </p:nvSpPr>
        <p:spPr/>
        <p:txBody>
          <a:bodyPr/>
          <a:lstStyle/>
          <a:p>
            <a:pPr>
              <a:lnSpc>
                <a:spcPct val="90000"/>
              </a:lnSpc>
            </a:pPr>
            <a:r>
              <a:rPr lang="en-US" sz="2800" smtClean="0"/>
              <a:t>A prospective, controlled interrupted time-series analysis in 3 acute medical wards for the elderly in the UK demonstrated the impact of antimicrobial management on reducing CDI.  </a:t>
            </a:r>
          </a:p>
          <a:p>
            <a:pPr lvl="1">
              <a:lnSpc>
                <a:spcPct val="90000"/>
              </a:lnSpc>
            </a:pPr>
            <a:r>
              <a:rPr lang="en-US" smtClean="0"/>
              <a:t>Introduced a narrow-spectrum antibiotic policy</a:t>
            </a:r>
          </a:p>
          <a:p>
            <a:pPr lvl="1">
              <a:lnSpc>
                <a:spcPct val="90000"/>
              </a:lnSpc>
            </a:pPr>
            <a:r>
              <a:rPr lang="en-US" smtClean="0"/>
              <a:t>Reinforced using feedback</a:t>
            </a:r>
          </a:p>
          <a:p>
            <a:pPr lvl="1">
              <a:lnSpc>
                <a:spcPct val="90000"/>
              </a:lnSpc>
            </a:pPr>
            <a:r>
              <a:rPr lang="en-US" smtClean="0"/>
              <a:t>Associated with significant changes in targeted antibiotics and a significant reduction in CDI</a:t>
            </a:r>
          </a:p>
        </p:txBody>
      </p:sp>
      <p:sp>
        <p:nvSpPr>
          <p:cNvPr id="23556" name="Text Box 4"/>
          <p:cNvSpPr txBox="1">
            <a:spLocks noChangeArrowheads="1"/>
          </p:cNvSpPr>
          <p:nvPr/>
        </p:nvSpPr>
        <p:spPr bwMode="auto">
          <a:xfrm>
            <a:off x="228600" y="5562600"/>
            <a:ext cx="5006975" cy="336550"/>
          </a:xfrm>
          <a:prstGeom prst="rect">
            <a:avLst/>
          </a:prstGeom>
          <a:noFill/>
          <a:ln w="9525" algn="ctr">
            <a:noFill/>
            <a:miter lim="800000"/>
            <a:headEnd/>
            <a:tailEnd/>
          </a:ln>
        </p:spPr>
        <p:txBody>
          <a:bodyPr>
            <a:spAutoFit/>
          </a:bodyPr>
          <a:lstStyle/>
          <a:p>
            <a:r>
              <a:rPr lang="en-US" sz="1600">
                <a:solidFill>
                  <a:schemeClr val="tx1"/>
                </a:solidFill>
              </a:rPr>
              <a:t>Fowler et al. J Antimicrob Chemother 2007;59:990-5.</a:t>
            </a:r>
            <a:endParaRPr 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b="1" smtClean="0">
                <a:solidFill>
                  <a:schemeClr val="tx1"/>
                </a:solidFill>
              </a:rPr>
              <a:t>Summary of Prevention Measures</a:t>
            </a:r>
          </a:p>
        </p:txBody>
      </p:sp>
      <p:sp>
        <p:nvSpPr>
          <p:cNvPr id="24579" name="Rectangle 3"/>
          <p:cNvSpPr>
            <a:spLocks noGrp="1" noChangeArrowheads="1"/>
          </p:cNvSpPr>
          <p:nvPr>
            <p:ph type="body" sz="half" idx="1"/>
          </p:nvPr>
        </p:nvSpPr>
        <p:spPr>
          <a:xfrm>
            <a:off x="457200" y="2133600"/>
            <a:ext cx="4038600" cy="4525963"/>
          </a:xfrm>
        </p:spPr>
        <p:txBody>
          <a:bodyPr/>
          <a:lstStyle/>
          <a:p>
            <a:pPr>
              <a:lnSpc>
                <a:spcPct val="80000"/>
              </a:lnSpc>
            </a:pPr>
            <a:r>
              <a:rPr lang="en-US" sz="2400" smtClean="0"/>
              <a:t>Contact Precautions for duration of illness</a:t>
            </a:r>
          </a:p>
          <a:p>
            <a:pPr>
              <a:lnSpc>
                <a:spcPct val="80000"/>
              </a:lnSpc>
            </a:pPr>
            <a:r>
              <a:rPr lang="en-US" sz="2400" smtClean="0"/>
              <a:t>Hand hygiene in compliance with CDC/WHO</a:t>
            </a:r>
          </a:p>
          <a:p>
            <a:pPr>
              <a:lnSpc>
                <a:spcPct val="80000"/>
              </a:lnSpc>
            </a:pPr>
            <a:r>
              <a:rPr lang="en-US" sz="2400" smtClean="0"/>
              <a:t>Cleaning and disinfection of equipment and environment</a:t>
            </a:r>
          </a:p>
          <a:p>
            <a:pPr>
              <a:lnSpc>
                <a:spcPct val="80000"/>
              </a:lnSpc>
            </a:pPr>
            <a:r>
              <a:rPr lang="en-US" sz="2400" smtClean="0"/>
              <a:t>Laboratory-based alert system </a:t>
            </a:r>
          </a:p>
          <a:p>
            <a:pPr>
              <a:lnSpc>
                <a:spcPct val="80000"/>
              </a:lnSpc>
            </a:pPr>
            <a:r>
              <a:rPr lang="en-US" sz="2400" smtClean="0"/>
              <a:t>CDI surveillance</a:t>
            </a:r>
          </a:p>
          <a:p>
            <a:pPr>
              <a:lnSpc>
                <a:spcPct val="80000"/>
              </a:lnSpc>
            </a:pPr>
            <a:r>
              <a:rPr lang="en-US" sz="2400" smtClean="0"/>
              <a:t>Education</a:t>
            </a:r>
          </a:p>
        </p:txBody>
      </p:sp>
      <p:sp>
        <p:nvSpPr>
          <p:cNvPr id="24580" name="Rectangle 4"/>
          <p:cNvSpPr>
            <a:spLocks noGrp="1" noChangeArrowheads="1"/>
          </p:cNvSpPr>
          <p:nvPr>
            <p:ph type="body" sz="half" idx="2"/>
          </p:nvPr>
        </p:nvSpPr>
        <p:spPr>
          <a:xfrm>
            <a:off x="4648200" y="2133600"/>
            <a:ext cx="4191000" cy="4525963"/>
          </a:xfrm>
        </p:spPr>
        <p:txBody>
          <a:bodyPr/>
          <a:lstStyle/>
          <a:p>
            <a:pPr marL="457200" indent="-457200">
              <a:lnSpc>
                <a:spcPct val="80000"/>
              </a:lnSpc>
              <a:buClr>
                <a:schemeClr val="tx1"/>
              </a:buClr>
            </a:pPr>
            <a:r>
              <a:rPr lang="en-US" sz="2400" smtClean="0"/>
              <a:t>Prolonged duration of Contact Precautions* </a:t>
            </a:r>
          </a:p>
          <a:p>
            <a:pPr marL="457200" indent="-457200">
              <a:lnSpc>
                <a:spcPct val="80000"/>
              </a:lnSpc>
              <a:buClr>
                <a:schemeClr val="tx1"/>
              </a:buClr>
            </a:pPr>
            <a:r>
              <a:rPr lang="en-US" sz="2400" smtClean="0"/>
              <a:t>Presumptive isolation </a:t>
            </a:r>
          </a:p>
          <a:p>
            <a:pPr marL="457200" indent="-457200">
              <a:lnSpc>
                <a:spcPct val="80000"/>
              </a:lnSpc>
              <a:buClr>
                <a:schemeClr val="tx1"/>
              </a:buClr>
            </a:pPr>
            <a:r>
              <a:rPr lang="en-US" sz="2400" smtClean="0"/>
              <a:t>Evaluate and optimize testing</a:t>
            </a:r>
          </a:p>
          <a:p>
            <a:pPr marL="457200" indent="-457200">
              <a:lnSpc>
                <a:spcPct val="80000"/>
              </a:lnSpc>
              <a:buClr>
                <a:schemeClr val="tx1"/>
              </a:buClr>
            </a:pPr>
            <a:r>
              <a:rPr lang="en-US" sz="2400" smtClean="0"/>
              <a:t>Soap and water for HH upon exiting CDI room</a:t>
            </a:r>
          </a:p>
          <a:p>
            <a:pPr marL="457200" indent="-457200">
              <a:lnSpc>
                <a:spcPct val="80000"/>
              </a:lnSpc>
              <a:buClr>
                <a:schemeClr val="tx1"/>
              </a:buClr>
            </a:pPr>
            <a:r>
              <a:rPr lang="en-US" sz="2400" smtClean="0"/>
              <a:t>Universal glove use on units with high CDI rates*</a:t>
            </a:r>
          </a:p>
          <a:p>
            <a:pPr marL="457200" indent="-457200">
              <a:lnSpc>
                <a:spcPct val="80000"/>
              </a:lnSpc>
              <a:buClr>
                <a:schemeClr val="tx1"/>
              </a:buClr>
            </a:pPr>
            <a:r>
              <a:rPr lang="en-US" sz="2400" smtClean="0"/>
              <a:t>Bleach for environmental disinfection</a:t>
            </a:r>
          </a:p>
          <a:p>
            <a:pPr marL="457200" indent="-457200">
              <a:lnSpc>
                <a:spcPct val="80000"/>
              </a:lnSpc>
              <a:buClr>
                <a:schemeClr val="tx1"/>
              </a:buClr>
            </a:pPr>
            <a:r>
              <a:rPr lang="en-US" sz="2400" smtClean="0"/>
              <a:t>Antimicrobial stewardship program</a:t>
            </a:r>
          </a:p>
        </p:txBody>
      </p:sp>
      <p:sp>
        <p:nvSpPr>
          <p:cNvPr id="24581" name="Text Box 5"/>
          <p:cNvSpPr txBox="1">
            <a:spLocks noChangeArrowheads="1"/>
          </p:cNvSpPr>
          <p:nvPr/>
        </p:nvSpPr>
        <p:spPr bwMode="auto">
          <a:xfrm>
            <a:off x="746125" y="1512888"/>
            <a:ext cx="2738438" cy="519112"/>
          </a:xfrm>
          <a:prstGeom prst="rect">
            <a:avLst/>
          </a:prstGeom>
          <a:noFill/>
          <a:ln w="9525" algn="ctr">
            <a:noFill/>
            <a:miter lim="800000"/>
            <a:headEnd/>
            <a:tailEnd/>
          </a:ln>
        </p:spPr>
        <p:txBody>
          <a:bodyPr wrap="none">
            <a:spAutoFit/>
          </a:bodyPr>
          <a:lstStyle/>
          <a:p>
            <a:pPr algn="l" eaLnBrk="0" hangingPunct="0">
              <a:spcBef>
                <a:spcPct val="0"/>
              </a:spcBef>
            </a:pPr>
            <a:r>
              <a:rPr lang="en-US" sz="2800" b="1">
                <a:solidFill>
                  <a:schemeClr val="tx1"/>
                </a:solidFill>
              </a:rPr>
              <a:t>Core Measures</a:t>
            </a:r>
          </a:p>
        </p:txBody>
      </p:sp>
      <p:sp>
        <p:nvSpPr>
          <p:cNvPr id="24582" name="Text Box 6"/>
          <p:cNvSpPr txBox="1">
            <a:spLocks noChangeArrowheads="1"/>
          </p:cNvSpPr>
          <p:nvPr/>
        </p:nvSpPr>
        <p:spPr bwMode="auto">
          <a:xfrm>
            <a:off x="4648200" y="1524000"/>
            <a:ext cx="4260850" cy="519113"/>
          </a:xfrm>
          <a:prstGeom prst="rect">
            <a:avLst/>
          </a:prstGeom>
          <a:noFill/>
          <a:ln w="9525" algn="ctr">
            <a:noFill/>
            <a:miter lim="800000"/>
            <a:headEnd/>
            <a:tailEnd/>
          </a:ln>
        </p:spPr>
        <p:txBody>
          <a:bodyPr wrap="none">
            <a:spAutoFit/>
          </a:bodyPr>
          <a:lstStyle/>
          <a:p>
            <a:pPr algn="l" eaLnBrk="0" hangingPunct="0">
              <a:spcBef>
                <a:spcPct val="0"/>
              </a:spcBef>
            </a:pPr>
            <a:r>
              <a:rPr lang="en-US" sz="2800" b="1">
                <a:solidFill>
                  <a:schemeClr val="tx1"/>
                </a:solidFill>
              </a:rPr>
              <a:t>Supplemental Measures</a:t>
            </a:r>
          </a:p>
        </p:txBody>
      </p:sp>
      <p:sp>
        <p:nvSpPr>
          <p:cNvPr id="24583" name="TextBox 6"/>
          <p:cNvSpPr txBox="1">
            <a:spLocks noChangeArrowheads="1"/>
          </p:cNvSpPr>
          <p:nvPr/>
        </p:nvSpPr>
        <p:spPr bwMode="auto">
          <a:xfrm>
            <a:off x="0" y="6457950"/>
            <a:ext cx="8320088" cy="400050"/>
          </a:xfrm>
          <a:prstGeom prst="rect">
            <a:avLst/>
          </a:prstGeom>
          <a:noFill/>
          <a:ln w="9525">
            <a:noFill/>
            <a:miter lim="800000"/>
            <a:headEnd/>
            <a:tailEnd/>
          </a:ln>
        </p:spPr>
        <p:txBody>
          <a:bodyPr wrap="none">
            <a:spAutoFit/>
          </a:bodyPr>
          <a:lstStyle/>
          <a:p>
            <a:r>
              <a:rPr lang="en-US" sz="2000">
                <a:solidFill>
                  <a:srgbClr val="000000"/>
                </a:solidFill>
              </a:rPr>
              <a:t>* Not included in CDC/HICPAC 2007 Guideline for Isolation Precautions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smtClean="0">
                <a:solidFill>
                  <a:schemeClr val="tx1"/>
                </a:solidFill>
              </a:rPr>
              <a:t>Measurement: Process Measures</a:t>
            </a:r>
          </a:p>
        </p:txBody>
      </p:sp>
      <p:sp>
        <p:nvSpPr>
          <p:cNvPr id="25603" name="Rectangle 3"/>
          <p:cNvSpPr>
            <a:spLocks noGrp="1" noChangeArrowheads="1"/>
          </p:cNvSpPr>
          <p:nvPr>
            <p:ph type="body" idx="1"/>
          </p:nvPr>
        </p:nvSpPr>
        <p:spPr/>
        <p:txBody>
          <a:bodyPr/>
          <a:lstStyle/>
          <a:p>
            <a:r>
              <a:rPr lang="en-US" sz="2400" b="1" smtClean="0"/>
              <a:t>Core Measures:</a:t>
            </a:r>
          </a:p>
          <a:p>
            <a:pPr lvl="1"/>
            <a:r>
              <a:rPr lang="en-US" sz="2400" smtClean="0"/>
              <a:t>Measure compliance with CDC/WHO recommendations for hand hygiene and Contact Precautions</a:t>
            </a:r>
          </a:p>
          <a:p>
            <a:pPr lvl="1"/>
            <a:r>
              <a:rPr lang="en-US" sz="2400" smtClean="0"/>
              <a:t>Assess adherence to protocols and adequacy of environmental cleaning</a:t>
            </a:r>
          </a:p>
          <a:p>
            <a:r>
              <a:rPr lang="en-US" sz="2400" b="1" smtClean="0"/>
              <a:t>Supplemental Measures</a:t>
            </a:r>
            <a:r>
              <a:rPr lang="en-US" sz="2400" smtClean="0"/>
              <a:t>:</a:t>
            </a:r>
          </a:p>
          <a:p>
            <a:pPr lvl="1"/>
            <a:r>
              <a:rPr lang="en-US" sz="2400" smtClean="0"/>
              <a:t>Intensify assessment of compliance with process measures</a:t>
            </a:r>
          </a:p>
          <a:p>
            <a:pPr lvl="1"/>
            <a:r>
              <a:rPr lang="en-US" sz="2400" smtClean="0"/>
              <a:t>Track use of antibiotics associated with CDI in a facility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1143000"/>
          </a:xfrm>
        </p:spPr>
        <p:txBody>
          <a:bodyPr/>
          <a:lstStyle/>
          <a:p>
            <a:r>
              <a:rPr lang="en-US" sz="2400" b="1" smtClean="0">
                <a:solidFill>
                  <a:schemeClr val="tx1"/>
                </a:solidFill>
              </a:rPr>
              <a:t>Measurement: Outcome</a:t>
            </a:r>
            <a:br>
              <a:rPr lang="en-US" sz="2400" b="1" smtClean="0">
                <a:solidFill>
                  <a:schemeClr val="tx1"/>
                </a:solidFill>
              </a:rPr>
            </a:br>
            <a:r>
              <a:rPr lang="en-US" sz="2400" b="1" smtClean="0">
                <a:solidFill>
                  <a:schemeClr val="tx1"/>
                </a:solidFill>
              </a:rPr>
              <a:t>Categorize Cases by location and time </a:t>
            </a:r>
            <a:br>
              <a:rPr lang="en-US" sz="2400" b="1" smtClean="0">
                <a:solidFill>
                  <a:schemeClr val="tx1"/>
                </a:solidFill>
              </a:rPr>
            </a:br>
            <a:r>
              <a:rPr lang="en-US" sz="2400" b="1" smtClean="0">
                <a:solidFill>
                  <a:schemeClr val="tx1"/>
                </a:solidFill>
              </a:rPr>
              <a:t>of onset</a:t>
            </a:r>
            <a:r>
              <a:rPr lang="en-US" sz="2400" b="1" baseline="30000" smtClean="0">
                <a:solidFill>
                  <a:schemeClr val="tx1"/>
                </a:solidFill>
                <a:cs typeface="Arial" charset="0"/>
              </a:rPr>
              <a:t>†</a:t>
            </a:r>
            <a:r>
              <a:rPr lang="en-US" sz="2400" b="1" smtClean="0">
                <a:solidFill>
                  <a:schemeClr val="tx1"/>
                </a:solidFill>
              </a:rPr>
              <a:t/>
            </a:r>
            <a:br>
              <a:rPr lang="en-US" sz="2400" b="1" smtClean="0">
                <a:solidFill>
                  <a:schemeClr val="tx1"/>
                </a:solidFill>
              </a:rPr>
            </a:br>
            <a:r>
              <a:rPr lang="en-US" sz="2400" smtClean="0">
                <a:solidFill>
                  <a:schemeClr val="tx1"/>
                </a:solidFill>
              </a:rPr>
              <a:t/>
            </a:r>
            <a:br>
              <a:rPr lang="en-US" sz="2400" smtClean="0">
                <a:solidFill>
                  <a:schemeClr val="tx1"/>
                </a:solidFill>
              </a:rPr>
            </a:br>
            <a:endParaRPr lang="en-US" sz="2400" smtClean="0">
              <a:solidFill>
                <a:schemeClr val="tx1"/>
              </a:solidFill>
            </a:endParaRPr>
          </a:p>
        </p:txBody>
      </p:sp>
      <p:sp>
        <p:nvSpPr>
          <p:cNvPr id="26627" name="Line 3"/>
          <p:cNvSpPr>
            <a:spLocks noChangeShapeType="1"/>
          </p:cNvSpPr>
          <p:nvPr/>
        </p:nvSpPr>
        <p:spPr bwMode="auto">
          <a:xfrm>
            <a:off x="914400" y="3733800"/>
            <a:ext cx="0" cy="0"/>
          </a:xfrm>
          <a:prstGeom prst="line">
            <a:avLst/>
          </a:prstGeom>
          <a:noFill/>
          <a:ln w="9525">
            <a:solidFill>
              <a:schemeClr val="tx1"/>
            </a:solidFill>
            <a:round/>
            <a:headEnd/>
            <a:tailEnd/>
          </a:ln>
        </p:spPr>
        <p:txBody>
          <a:bodyPr/>
          <a:lstStyle/>
          <a:p>
            <a:endParaRPr lang="en-US"/>
          </a:p>
        </p:txBody>
      </p:sp>
      <p:sp>
        <p:nvSpPr>
          <p:cNvPr id="26628" name="Line 4"/>
          <p:cNvSpPr>
            <a:spLocks noChangeShapeType="1"/>
          </p:cNvSpPr>
          <p:nvPr/>
        </p:nvSpPr>
        <p:spPr bwMode="auto">
          <a:xfrm>
            <a:off x="1219200" y="3429000"/>
            <a:ext cx="0" cy="0"/>
          </a:xfrm>
          <a:prstGeom prst="line">
            <a:avLst/>
          </a:prstGeom>
          <a:noFill/>
          <a:ln w="9525">
            <a:solidFill>
              <a:schemeClr val="tx1"/>
            </a:solidFill>
            <a:round/>
            <a:headEnd/>
            <a:tailEnd/>
          </a:ln>
        </p:spPr>
        <p:txBody>
          <a:bodyPr/>
          <a:lstStyle/>
          <a:p>
            <a:endParaRPr lang="en-US"/>
          </a:p>
        </p:txBody>
      </p:sp>
      <p:sp>
        <p:nvSpPr>
          <p:cNvPr id="26629" name="Line 5"/>
          <p:cNvSpPr>
            <a:spLocks noChangeShapeType="1"/>
          </p:cNvSpPr>
          <p:nvPr/>
        </p:nvSpPr>
        <p:spPr bwMode="auto">
          <a:xfrm>
            <a:off x="533400" y="3276600"/>
            <a:ext cx="0" cy="304800"/>
          </a:xfrm>
          <a:prstGeom prst="line">
            <a:avLst/>
          </a:prstGeom>
          <a:noFill/>
          <a:ln w="31750">
            <a:solidFill>
              <a:schemeClr val="tx1"/>
            </a:solidFill>
            <a:round/>
            <a:headEnd/>
            <a:tailEnd/>
          </a:ln>
        </p:spPr>
        <p:txBody>
          <a:bodyPr/>
          <a:lstStyle/>
          <a:p>
            <a:endParaRPr lang="en-US"/>
          </a:p>
        </p:txBody>
      </p:sp>
      <p:sp>
        <p:nvSpPr>
          <p:cNvPr id="26630" name="Line 6"/>
          <p:cNvSpPr>
            <a:spLocks noChangeShapeType="1"/>
          </p:cNvSpPr>
          <p:nvPr/>
        </p:nvSpPr>
        <p:spPr bwMode="auto">
          <a:xfrm>
            <a:off x="1524000" y="3276600"/>
            <a:ext cx="0" cy="304800"/>
          </a:xfrm>
          <a:prstGeom prst="line">
            <a:avLst/>
          </a:prstGeom>
          <a:noFill/>
          <a:ln w="28575">
            <a:solidFill>
              <a:schemeClr val="tx1"/>
            </a:solidFill>
            <a:round/>
            <a:headEnd/>
            <a:tailEnd/>
          </a:ln>
        </p:spPr>
        <p:txBody>
          <a:bodyPr/>
          <a:lstStyle/>
          <a:p>
            <a:endParaRPr lang="en-US"/>
          </a:p>
        </p:txBody>
      </p:sp>
      <p:sp>
        <p:nvSpPr>
          <p:cNvPr id="26631" name="Line 7"/>
          <p:cNvSpPr>
            <a:spLocks noChangeShapeType="1"/>
          </p:cNvSpPr>
          <p:nvPr/>
        </p:nvSpPr>
        <p:spPr bwMode="auto">
          <a:xfrm>
            <a:off x="2743200" y="3276600"/>
            <a:ext cx="0" cy="304800"/>
          </a:xfrm>
          <a:prstGeom prst="line">
            <a:avLst/>
          </a:prstGeom>
          <a:noFill/>
          <a:ln w="28575">
            <a:solidFill>
              <a:schemeClr val="tx1"/>
            </a:solidFill>
            <a:round/>
            <a:headEnd/>
            <a:tailEnd/>
          </a:ln>
        </p:spPr>
        <p:txBody>
          <a:bodyPr/>
          <a:lstStyle/>
          <a:p>
            <a:endParaRPr lang="en-US"/>
          </a:p>
        </p:txBody>
      </p:sp>
      <p:sp>
        <p:nvSpPr>
          <p:cNvPr id="26632" name="Line 8"/>
          <p:cNvSpPr>
            <a:spLocks noChangeShapeType="1"/>
          </p:cNvSpPr>
          <p:nvPr/>
        </p:nvSpPr>
        <p:spPr bwMode="auto">
          <a:xfrm>
            <a:off x="4419600" y="3276600"/>
            <a:ext cx="0" cy="381000"/>
          </a:xfrm>
          <a:prstGeom prst="line">
            <a:avLst/>
          </a:prstGeom>
          <a:noFill/>
          <a:ln w="28575">
            <a:solidFill>
              <a:schemeClr val="tx1"/>
            </a:solidFill>
            <a:round/>
            <a:headEnd/>
            <a:tailEnd/>
          </a:ln>
        </p:spPr>
        <p:txBody>
          <a:bodyPr/>
          <a:lstStyle/>
          <a:p>
            <a:endParaRPr lang="en-US"/>
          </a:p>
        </p:txBody>
      </p:sp>
      <p:sp>
        <p:nvSpPr>
          <p:cNvPr id="26633" name="Line 9"/>
          <p:cNvSpPr>
            <a:spLocks noChangeShapeType="1"/>
          </p:cNvSpPr>
          <p:nvPr/>
        </p:nvSpPr>
        <p:spPr bwMode="auto">
          <a:xfrm>
            <a:off x="7086600" y="3276600"/>
            <a:ext cx="0" cy="381000"/>
          </a:xfrm>
          <a:prstGeom prst="line">
            <a:avLst/>
          </a:prstGeom>
          <a:noFill/>
          <a:ln w="28575">
            <a:solidFill>
              <a:schemeClr val="tx1"/>
            </a:solidFill>
            <a:round/>
            <a:headEnd/>
            <a:tailEnd/>
          </a:ln>
        </p:spPr>
        <p:txBody>
          <a:bodyPr/>
          <a:lstStyle/>
          <a:p>
            <a:endParaRPr lang="en-US"/>
          </a:p>
        </p:txBody>
      </p:sp>
      <p:sp>
        <p:nvSpPr>
          <p:cNvPr id="26634" name="Line 10"/>
          <p:cNvSpPr>
            <a:spLocks noChangeShapeType="1"/>
          </p:cNvSpPr>
          <p:nvPr/>
        </p:nvSpPr>
        <p:spPr bwMode="auto">
          <a:xfrm>
            <a:off x="533400" y="2743200"/>
            <a:ext cx="0" cy="381000"/>
          </a:xfrm>
          <a:prstGeom prst="line">
            <a:avLst/>
          </a:prstGeom>
          <a:noFill/>
          <a:ln w="25400">
            <a:solidFill>
              <a:schemeClr val="tx1"/>
            </a:solidFill>
            <a:round/>
            <a:headEnd/>
            <a:tailEnd type="triangle" w="med" len="med"/>
          </a:ln>
        </p:spPr>
        <p:txBody>
          <a:bodyPr/>
          <a:lstStyle/>
          <a:p>
            <a:endParaRPr lang="en-US"/>
          </a:p>
        </p:txBody>
      </p:sp>
      <p:sp>
        <p:nvSpPr>
          <p:cNvPr id="26635" name="Line 11"/>
          <p:cNvSpPr>
            <a:spLocks noChangeShapeType="1"/>
          </p:cNvSpPr>
          <p:nvPr/>
        </p:nvSpPr>
        <p:spPr bwMode="auto">
          <a:xfrm>
            <a:off x="2743200" y="2743200"/>
            <a:ext cx="0" cy="381000"/>
          </a:xfrm>
          <a:prstGeom prst="line">
            <a:avLst/>
          </a:prstGeom>
          <a:noFill/>
          <a:ln w="28575">
            <a:solidFill>
              <a:schemeClr val="tx1"/>
            </a:solidFill>
            <a:round/>
            <a:headEnd/>
            <a:tailEnd type="triangle" w="med" len="med"/>
          </a:ln>
        </p:spPr>
        <p:txBody>
          <a:bodyPr/>
          <a:lstStyle/>
          <a:p>
            <a:endParaRPr lang="en-US"/>
          </a:p>
        </p:txBody>
      </p:sp>
      <p:sp>
        <p:nvSpPr>
          <p:cNvPr id="26636" name="Line 12"/>
          <p:cNvSpPr>
            <a:spLocks noChangeShapeType="1"/>
          </p:cNvSpPr>
          <p:nvPr/>
        </p:nvSpPr>
        <p:spPr bwMode="auto">
          <a:xfrm>
            <a:off x="4114800" y="3048000"/>
            <a:ext cx="304800" cy="0"/>
          </a:xfrm>
          <a:prstGeom prst="line">
            <a:avLst/>
          </a:prstGeom>
          <a:noFill/>
          <a:ln w="28575">
            <a:solidFill>
              <a:schemeClr val="tx1"/>
            </a:solidFill>
            <a:round/>
            <a:headEnd/>
            <a:tailEnd type="triangle" w="med" len="med"/>
          </a:ln>
        </p:spPr>
        <p:txBody>
          <a:bodyPr/>
          <a:lstStyle/>
          <a:p>
            <a:endParaRPr lang="en-US"/>
          </a:p>
        </p:txBody>
      </p:sp>
      <p:sp>
        <p:nvSpPr>
          <p:cNvPr id="26637" name="Line 13"/>
          <p:cNvSpPr>
            <a:spLocks noChangeShapeType="1"/>
          </p:cNvSpPr>
          <p:nvPr/>
        </p:nvSpPr>
        <p:spPr bwMode="auto">
          <a:xfrm>
            <a:off x="6324600" y="3048000"/>
            <a:ext cx="685800" cy="0"/>
          </a:xfrm>
          <a:prstGeom prst="line">
            <a:avLst/>
          </a:prstGeom>
          <a:noFill/>
          <a:ln w="28575">
            <a:solidFill>
              <a:schemeClr val="tx1"/>
            </a:solidFill>
            <a:round/>
            <a:headEnd/>
            <a:tailEnd type="triangle" w="med" len="med"/>
          </a:ln>
        </p:spPr>
        <p:txBody>
          <a:bodyPr/>
          <a:lstStyle/>
          <a:p>
            <a:endParaRPr lang="en-US"/>
          </a:p>
        </p:txBody>
      </p:sp>
      <p:sp>
        <p:nvSpPr>
          <p:cNvPr id="26638" name="Line 14"/>
          <p:cNvSpPr>
            <a:spLocks noChangeShapeType="1"/>
          </p:cNvSpPr>
          <p:nvPr/>
        </p:nvSpPr>
        <p:spPr bwMode="auto">
          <a:xfrm flipH="1">
            <a:off x="2819400" y="3048000"/>
            <a:ext cx="228600" cy="0"/>
          </a:xfrm>
          <a:prstGeom prst="line">
            <a:avLst/>
          </a:prstGeom>
          <a:noFill/>
          <a:ln w="28575">
            <a:solidFill>
              <a:schemeClr val="tx1"/>
            </a:solidFill>
            <a:round/>
            <a:headEnd/>
            <a:tailEnd type="triangle" w="med" len="med"/>
          </a:ln>
        </p:spPr>
        <p:txBody>
          <a:bodyPr/>
          <a:lstStyle/>
          <a:p>
            <a:endParaRPr lang="en-US"/>
          </a:p>
        </p:txBody>
      </p:sp>
      <p:sp>
        <p:nvSpPr>
          <p:cNvPr id="26639" name="Line 15"/>
          <p:cNvSpPr>
            <a:spLocks noChangeShapeType="1"/>
          </p:cNvSpPr>
          <p:nvPr/>
        </p:nvSpPr>
        <p:spPr bwMode="auto">
          <a:xfrm flipH="1">
            <a:off x="4495800" y="3048000"/>
            <a:ext cx="609600" cy="0"/>
          </a:xfrm>
          <a:prstGeom prst="line">
            <a:avLst/>
          </a:prstGeom>
          <a:noFill/>
          <a:ln w="28575">
            <a:solidFill>
              <a:schemeClr val="tx1"/>
            </a:solidFill>
            <a:round/>
            <a:headEnd/>
            <a:tailEnd type="triangle" w="med" len="med"/>
          </a:ln>
        </p:spPr>
        <p:txBody>
          <a:bodyPr/>
          <a:lstStyle/>
          <a:p>
            <a:endParaRPr lang="en-US"/>
          </a:p>
        </p:txBody>
      </p:sp>
      <p:sp>
        <p:nvSpPr>
          <p:cNvPr id="26640" name="Text Box 16"/>
          <p:cNvSpPr txBox="1">
            <a:spLocks noChangeArrowheads="1"/>
          </p:cNvSpPr>
          <p:nvPr/>
        </p:nvSpPr>
        <p:spPr bwMode="auto">
          <a:xfrm>
            <a:off x="0" y="2209800"/>
            <a:ext cx="13525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Admission</a:t>
            </a:r>
          </a:p>
        </p:txBody>
      </p:sp>
      <p:sp>
        <p:nvSpPr>
          <p:cNvPr id="26641" name="Text Box 17"/>
          <p:cNvSpPr txBox="1">
            <a:spLocks noChangeArrowheads="1"/>
          </p:cNvSpPr>
          <p:nvPr/>
        </p:nvSpPr>
        <p:spPr bwMode="auto">
          <a:xfrm>
            <a:off x="2133600" y="2209800"/>
            <a:ext cx="12890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Discharge</a:t>
            </a:r>
          </a:p>
        </p:txBody>
      </p:sp>
      <p:sp>
        <p:nvSpPr>
          <p:cNvPr id="26642" name="Text Box 18"/>
          <p:cNvSpPr txBox="1">
            <a:spLocks noChangeArrowheads="1"/>
          </p:cNvSpPr>
          <p:nvPr/>
        </p:nvSpPr>
        <p:spPr bwMode="auto">
          <a:xfrm>
            <a:off x="3048000" y="2895600"/>
            <a:ext cx="1139825"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&lt; 4</a:t>
            </a:r>
            <a:r>
              <a:rPr lang="en-US" sz="1600" b="1">
                <a:solidFill>
                  <a:srgbClr val="FFFF99"/>
                </a:solidFill>
              </a:rPr>
              <a:t> </a:t>
            </a:r>
            <a:r>
              <a:rPr lang="en-US" sz="1600" b="1">
                <a:solidFill>
                  <a:schemeClr val="tx1"/>
                </a:solidFill>
              </a:rPr>
              <a:t>weeks</a:t>
            </a:r>
          </a:p>
        </p:txBody>
      </p:sp>
      <p:sp>
        <p:nvSpPr>
          <p:cNvPr id="26643" name="Text Box 19"/>
          <p:cNvSpPr txBox="1">
            <a:spLocks noChangeArrowheads="1"/>
          </p:cNvSpPr>
          <p:nvPr/>
        </p:nvSpPr>
        <p:spPr bwMode="auto">
          <a:xfrm>
            <a:off x="5105400" y="2919413"/>
            <a:ext cx="1257300"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4-12</a:t>
            </a:r>
            <a:r>
              <a:rPr lang="en-US" sz="1600" b="1">
                <a:solidFill>
                  <a:srgbClr val="CCECFF"/>
                </a:solidFill>
              </a:rPr>
              <a:t> </a:t>
            </a:r>
            <a:r>
              <a:rPr lang="en-US" sz="1600" b="1">
                <a:solidFill>
                  <a:schemeClr val="tx1"/>
                </a:solidFill>
              </a:rPr>
              <a:t>weeks</a:t>
            </a:r>
          </a:p>
        </p:txBody>
      </p:sp>
      <p:sp>
        <p:nvSpPr>
          <p:cNvPr id="26644" name="Text Box 20"/>
          <p:cNvSpPr txBox="1">
            <a:spLocks noChangeArrowheads="1"/>
          </p:cNvSpPr>
          <p:nvPr/>
        </p:nvSpPr>
        <p:spPr bwMode="auto">
          <a:xfrm>
            <a:off x="1852613" y="3429000"/>
            <a:ext cx="593725" cy="369888"/>
          </a:xfrm>
          <a:prstGeom prst="rect">
            <a:avLst/>
          </a:prstGeom>
          <a:noFill/>
          <a:ln w="9525">
            <a:noFill/>
            <a:miter lim="800000"/>
            <a:headEnd/>
            <a:tailEnd/>
          </a:ln>
        </p:spPr>
        <p:txBody>
          <a:bodyPr wrap="none">
            <a:spAutoFit/>
          </a:bodyPr>
          <a:lstStyle/>
          <a:p>
            <a:pPr>
              <a:spcBef>
                <a:spcPct val="0"/>
              </a:spcBef>
            </a:pPr>
            <a:r>
              <a:rPr lang="en-US" sz="1800" b="1">
                <a:solidFill>
                  <a:schemeClr val="tx1"/>
                </a:solidFill>
              </a:rPr>
              <a:t>HO</a:t>
            </a:r>
            <a:r>
              <a:rPr lang="en-US" sz="1800" b="1">
                <a:solidFill>
                  <a:srgbClr val="FFCC66"/>
                </a:solidFill>
              </a:rPr>
              <a:t> </a:t>
            </a:r>
          </a:p>
        </p:txBody>
      </p:sp>
      <p:sp>
        <p:nvSpPr>
          <p:cNvPr id="26645" name="Text Box 21"/>
          <p:cNvSpPr txBox="1">
            <a:spLocks noChangeArrowheads="1"/>
          </p:cNvSpPr>
          <p:nvPr/>
        </p:nvSpPr>
        <p:spPr bwMode="auto">
          <a:xfrm>
            <a:off x="2952750" y="3429000"/>
            <a:ext cx="1238250" cy="366713"/>
          </a:xfrm>
          <a:prstGeom prst="rect">
            <a:avLst/>
          </a:prstGeom>
          <a:noFill/>
          <a:ln w="9525">
            <a:noFill/>
            <a:miter lim="800000"/>
            <a:headEnd/>
            <a:tailEnd/>
          </a:ln>
        </p:spPr>
        <p:txBody>
          <a:bodyPr>
            <a:spAutoFit/>
          </a:bodyPr>
          <a:lstStyle/>
          <a:p>
            <a:pPr>
              <a:spcBef>
                <a:spcPct val="0"/>
              </a:spcBef>
            </a:pPr>
            <a:r>
              <a:rPr lang="en-US" sz="1800" b="1">
                <a:solidFill>
                  <a:schemeClr val="tx1"/>
                </a:solidFill>
              </a:rPr>
              <a:t>CO-HCFA</a:t>
            </a:r>
          </a:p>
        </p:txBody>
      </p:sp>
      <p:sp>
        <p:nvSpPr>
          <p:cNvPr id="26646" name="Text Box 22"/>
          <p:cNvSpPr txBox="1">
            <a:spLocks noChangeArrowheads="1"/>
          </p:cNvSpPr>
          <p:nvPr/>
        </p:nvSpPr>
        <p:spPr bwMode="auto">
          <a:xfrm>
            <a:off x="4876800" y="3429000"/>
            <a:ext cx="1682750" cy="366713"/>
          </a:xfrm>
          <a:prstGeom prst="rect">
            <a:avLst/>
          </a:prstGeom>
          <a:noFill/>
          <a:ln w="9525">
            <a:noFill/>
            <a:miter lim="800000"/>
            <a:headEnd/>
            <a:tailEnd/>
          </a:ln>
        </p:spPr>
        <p:txBody>
          <a:bodyPr wrap="none">
            <a:spAutoFit/>
          </a:bodyPr>
          <a:lstStyle/>
          <a:p>
            <a:pPr>
              <a:spcBef>
                <a:spcPct val="0"/>
              </a:spcBef>
            </a:pPr>
            <a:r>
              <a:rPr lang="en-US" sz="1800" b="1">
                <a:solidFill>
                  <a:schemeClr val="tx1"/>
                </a:solidFill>
              </a:rPr>
              <a:t>Indeterminate</a:t>
            </a:r>
          </a:p>
        </p:txBody>
      </p:sp>
      <p:sp>
        <p:nvSpPr>
          <p:cNvPr id="26647" name="Text Box 23"/>
          <p:cNvSpPr txBox="1">
            <a:spLocks noChangeArrowheads="1"/>
          </p:cNvSpPr>
          <p:nvPr/>
        </p:nvSpPr>
        <p:spPr bwMode="auto">
          <a:xfrm>
            <a:off x="7315200" y="3429000"/>
            <a:ext cx="9842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CA-CDI</a:t>
            </a:r>
          </a:p>
        </p:txBody>
      </p:sp>
      <p:sp>
        <p:nvSpPr>
          <p:cNvPr id="26648" name="Line 24"/>
          <p:cNvSpPr>
            <a:spLocks noChangeShapeType="1"/>
          </p:cNvSpPr>
          <p:nvPr/>
        </p:nvSpPr>
        <p:spPr bwMode="auto">
          <a:xfrm>
            <a:off x="2743200" y="3429000"/>
            <a:ext cx="1828800" cy="0"/>
          </a:xfrm>
          <a:prstGeom prst="line">
            <a:avLst/>
          </a:prstGeom>
          <a:noFill/>
          <a:ln w="34925">
            <a:solidFill>
              <a:schemeClr val="tx1"/>
            </a:solidFill>
            <a:round/>
            <a:headEnd/>
            <a:tailEnd/>
          </a:ln>
        </p:spPr>
        <p:txBody>
          <a:bodyPr/>
          <a:lstStyle/>
          <a:p>
            <a:endParaRPr lang="en-US"/>
          </a:p>
        </p:txBody>
      </p:sp>
      <p:sp>
        <p:nvSpPr>
          <p:cNvPr id="26649" name="Line 25"/>
          <p:cNvSpPr>
            <a:spLocks noChangeShapeType="1"/>
          </p:cNvSpPr>
          <p:nvPr/>
        </p:nvSpPr>
        <p:spPr bwMode="auto">
          <a:xfrm>
            <a:off x="1524000" y="3429000"/>
            <a:ext cx="1219200" cy="0"/>
          </a:xfrm>
          <a:prstGeom prst="line">
            <a:avLst/>
          </a:prstGeom>
          <a:noFill/>
          <a:ln w="34925">
            <a:solidFill>
              <a:schemeClr val="tx1"/>
            </a:solidFill>
            <a:round/>
            <a:headEnd/>
            <a:tailEnd/>
          </a:ln>
        </p:spPr>
        <p:txBody>
          <a:bodyPr/>
          <a:lstStyle/>
          <a:p>
            <a:endParaRPr lang="en-US"/>
          </a:p>
        </p:txBody>
      </p:sp>
      <p:sp>
        <p:nvSpPr>
          <p:cNvPr id="26650" name="Line 26"/>
          <p:cNvSpPr>
            <a:spLocks noChangeShapeType="1"/>
          </p:cNvSpPr>
          <p:nvPr/>
        </p:nvSpPr>
        <p:spPr bwMode="auto">
          <a:xfrm>
            <a:off x="4419600" y="3429000"/>
            <a:ext cx="609600" cy="0"/>
          </a:xfrm>
          <a:prstGeom prst="line">
            <a:avLst/>
          </a:prstGeom>
          <a:noFill/>
          <a:ln w="34925">
            <a:solidFill>
              <a:schemeClr val="tx1"/>
            </a:solidFill>
            <a:round/>
            <a:headEnd/>
            <a:tailEnd/>
          </a:ln>
        </p:spPr>
        <p:txBody>
          <a:bodyPr/>
          <a:lstStyle/>
          <a:p>
            <a:endParaRPr lang="en-US"/>
          </a:p>
        </p:txBody>
      </p:sp>
      <p:sp>
        <p:nvSpPr>
          <p:cNvPr id="26651" name="Line 27"/>
          <p:cNvSpPr>
            <a:spLocks noChangeShapeType="1"/>
          </p:cNvSpPr>
          <p:nvPr/>
        </p:nvSpPr>
        <p:spPr bwMode="auto">
          <a:xfrm>
            <a:off x="5257800" y="3429000"/>
            <a:ext cx="914400" cy="0"/>
          </a:xfrm>
          <a:prstGeom prst="line">
            <a:avLst/>
          </a:prstGeom>
          <a:noFill/>
          <a:ln w="34925">
            <a:solidFill>
              <a:schemeClr val="tx1"/>
            </a:solidFill>
            <a:prstDash val="dashDot"/>
            <a:round/>
            <a:headEnd/>
            <a:tailEnd/>
          </a:ln>
        </p:spPr>
        <p:txBody>
          <a:bodyPr/>
          <a:lstStyle/>
          <a:p>
            <a:endParaRPr lang="en-US"/>
          </a:p>
        </p:txBody>
      </p:sp>
      <p:sp>
        <p:nvSpPr>
          <p:cNvPr id="26652" name="Line 28"/>
          <p:cNvSpPr>
            <a:spLocks noChangeShapeType="1"/>
          </p:cNvSpPr>
          <p:nvPr/>
        </p:nvSpPr>
        <p:spPr bwMode="auto">
          <a:xfrm>
            <a:off x="6324600" y="3429000"/>
            <a:ext cx="762000" cy="0"/>
          </a:xfrm>
          <a:prstGeom prst="line">
            <a:avLst/>
          </a:prstGeom>
          <a:noFill/>
          <a:ln w="34925">
            <a:solidFill>
              <a:schemeClr val="tx1"/>
            </a:solidFill>
            <a:round/>
            <a:headEnd/>
            <a:tailEnd/>
          </a:ln>
        </p:spPr>
        <p:txBody>
          <a:bodyPr/>
          <a:lstStyle/>
          <a:p>
            <a:endParaRPr lang="en-US"/>
          </a:p>
        </p:txBody>
      </p:sp>
      <p:sp>
        <p:nvSpPr>
          <p:cNvPr id="26653" name="Line 29"/>
          <p:cNvSpPr>
            <a:spLocks noChangeShapeType="1"/>
          </p:cNvSpPr>
          <p:nvPr/>
        </p:nvSpPr>
        <p:spPr bwMode="auto">
          <a:xfrm>
            <a:off x="7086600" y="3429000"/>
            <a:ext cx="1905000" cy="0"/>
          </a:xfrm>
          <a:prstGeom prst="line">
            <a:avLst/>
          </a:prstGeom>
          <a:noFill/>
          <a:ln w="34925">
            <a:solidFill>
              <a:schemeClr val="tx1"/>
            </a:solidFill>
            <a:round/>
            <a:headEnd/>
            <a:tailEnd type="triangle" w="med" len="med"/>
          </a:ln>
        </p:spPr>
        <p:txBody>
          <a:bodyPr/>
          <a:lstStyle/>
          <a:p>
            <a:endParaRPr lang="en-US"/>
          </a:p>
        </p:txBody>
      </p:sp>
      <p:sp>
        <p:nvSpPr>
          <p:cNvPr id="26654" name="Line 30"/>
          <p:cNvSpPr>
            <a:spLocks noChangeShapeType="1"/>
          </p:cNvSpPr>
          <p:nvPr/>
        </p:nvSpPr>
        <p:spPr bwMode="auto">
          <a:xfrm>
            <a:off x="228600" y="3429000"/>
            <a:ext cx="304800" cy="0"/>
          </a:xfrm>
          <a:prstGeom prst="line">
            <a:avLst/>
          </a:prstGeom>
          <a:noFill/>
          <a:ln w="34925">
            <a:solidFill>
              <a:schemeClr val="tx1"/>
            </a:solidFill>
            <a:round/>
            <a:headEnd/>
            <a:tailEnd/>
          </a:ln>
        </p:spPr>
        <p:txBody>
          <a:bodyPr/>
          <a:lstStyle/>
          <a:p>
            <a:endParaRPr lang="en-US"/>
          </a:p>
        </p:txBody>
      </p:sp>
      <p:sp>
        <p:nvSpPr>
          <p:cNvPr id="26655" name="Text Box 31"/>
          <p:cNvSpPr txBox="1">
            <a:spLocks noChangeArrowheads="1"/>
          </p:cNvSpPr>
          <p:nvPr/>
        </p:nvSpPr>
        <p:spPr bwMode="auto">
          <a:xfrm>
            <a:off x="4103688" y="4114800"/>
            <a:ext cx="936625" cy="457200"/>
          </a:xfrm>
          <a:prstGeom prst="rect">
            <a:avLst/>
          </a:prstGeom>
          <a:noFill/>
          <a:ln w="9525">
            <a:noFill/>
            <a:miter lim="800000"/>
            <a:headEnd/>
            <a:tailEnd/>
          </a:ln>
        </p:spPr>
        <p:txBody>
          <a:bodyPr wrap="none">
            <a:spAutoFit/>
          </a:bodyPr>
          <a:lstStyle/>
          <a:p>
            <a:pPr algn="l">
              <a:spcBef>
                <a:spcPct val="0"/>
              </a:spcBef>
            </a:pPr>
            <a:r>
              <a:rPr lang="en-US" sz="2400" b="1">
                <a:solidFill>
                  <a:schemeClr val="tx1"/>
                </a:solidFill>
                <a:latin typeface="Times New Roman" pitchFamily="18" charset="0"/>
              </a:rPr>
              <a:t>Time </a:t>
            </a:r>
          </a:p>
        </p:txBody>
      </p:sp>
      <p:sp>
        <p:nvSpPr>
          <p:cNvPr id="26656" name="Line 32"/>
          <p:cNvSpPr>
            <a:spLocks noChangeShapeType="1"/>
          </p:cNvSpPr>
          <p:nvPr/>
        </p:nvSpPr>
        <p:spPr bwMode="auto">
          <a:xfrm>
            <a:off x="5181600" y="4343400"/>
            <a:ext cx="762000" cy="0"/>
          </a:xfrm>
          <a:prstGeom prst="line">
            <a:avLst/>
          </a:prstGeom>
          <a:noFill/>
          <a:ln w="9525">
            <a:solidFill>
              <a:schemeClr val="tx1"/>
            </a:solidFill>
            <a:round/>
            <a:headEnd/>
            <a:tailEnd type="triangle" w="med" len="med"/>
          </a:ln>
        </p:spPr>
        <p:txBody>
          <a:bodyPr/>
          <a:lstStyle/>
          <a:p>
            <a:endParaRPr lang="en-US"/>
          </a:p>
        </p:txBody>
      </p:sp>
      <p:sp>
        <p:nvSpPr>
          <p:cNvPr id="26657" name="Line 33"/>
          <p:cNvSpPr>
            <a:spLocks noChangeShapeType="1"/>
          </p:cNvSpPr>
          <p:nvPr/>
        </p:nvSpPr>
        <p:spPr bwMode="auto">
          <a:xfrm flipH="1">
            <a:off x="2971800" y="4343400"/>
            <a:ext cx="914400" cy="0"/>
          </a:xfrm>
          <a:prstGeom prst="line">
            <a:avLst/>
          </a:prstGeom>
          <a:noFill/>
          <a:ln w="9525">
            <a:solidFill>
              <a:schemeClr val="tx1"/>
            </a:solidFill>
            <a:round/>
            <a:headEnd/>
            <a:tailEnd type="triangle" w="med" len="med"/>
          </a:ln>
        </p:spPr>
        <p:txBody>
          <a:bodyPr/>
          <a:lstStyle/>
          <a:p>
            <a:endParaRPr lang="en-US"/>
          </a:p>
        </p:txBody>
      </p:sp>
      <p:sp>
        <p:nvSpPr>
          <p:cNvPr id="26658" name="Text Box 34"/>
          <p:cNvSpPr txBox="1">
            <a:spLocks noChangeArrowheads="1"/>
          </p:cNvSpPr>
          <p:nvPr/>
        </p:nvSpPr>
        <p:spPr bwMode="auto">
          <a:xfrm>
            <a:off x="762000" y="2971800"/>
            <a:ext cx="477838"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2 d</a:t>
            </a:r>
          </a:p>
        </p:txBody>
      </p:sp>
      <p:sp>
        <p:nvSpPr>
          <p:cNvPr id="26659" name="Line 35"/>
          <p:cNvSpPr>
            <a:spLocks noChangeShapeType="1"/>
          </p:cNvSpPr>
          <p:nvPr/>
        </p:nvSpPr>
        <p:spPr bwMode="auto">
          <a:xfrm flipH="1">
            <a:off x="609600" y="3124200"/>
            <a:ext cx="152400" cy="0"/>
          </a:xfrm>
          <a:prstGeom prst="line">
            <a:avLst/>
          </a:prstGeom>
          <a:noFill/>
          <a:ln w="28575">
            <a:solidFill>
              <a:schemeClr val="tx1"/>
            </a:solidFill>
            <a:round/>
            <a:headEnd/>
            <a:tailEnd type="triangle" w="med" len="med"/>
          </a:ln>
        </p:spPr>
        <p:txBody>
          <a:bodyPr/>
          <a:lstStyle/>
          <a:p>
            <a:endParaRPr lang="en-US"/>
          </a:p>
        </p:txBody>
      </p:sp>
      <p:sp>
        <p:nvSpPr>
          <p:cNvPr id="26660" name="Line 36"/>
          <p:cNvSpPr>
            <a:spLocks noChangeShapeType="1"/>
          </p:cNvSpPr>
          <p:nvPr/>
        </p:nvSpPr>
        <p:spPr bwMode="auto">
          <a:xfrm>
            <a:off x="1295400" y="3124200"/>
            <a:ext cx="152400" cy="0"/>
          </a:xfrm>
          <a:prstGeom prst="line">
            <a:avLst/>
          </a:prstGeom>
          <a:noFill/>
          <a:ln w="28575">
            <a:solidFill>
              <a:schemeClr val="tx1"/>
            </a:solidFill>
            <a:round/>
            <a:headEnd/>
            <a:tailEnd type="triangle" w="med" len="med"/>
          </a:ln>
        </p:spPr>
        <p:txBody>
          <a:bodyPr/>
          <a:lstStyle/>
          <a:p>
            <a:endParaRPr lang="en-US"/>
          </a:p>
        </p:txBody>
      </p:sp>
      <p:sp>
        <p:nvSpPr>
          <p:cNvPr id="26661" name="Text Box 37"/>
          <p:cNvSpPr txBox="1">
            <a:spLocks noChangeArrowheads="1"/>
          </p:cNvSpPr>
          <p:nvPr/>
        </p:nvSpPr>
        <p:spPr bwMode="auto">
          <a:xfrm>
            <a:off x="7239000" y="2919413"/>
            <a:ext cx="1262063" cy="346075"/>
          </a:xfrm>
          <a:prstGeom prst="rect">
            <a:avLst/>
          </a:prstGeom>
          <a:noFill/>
          <a:ln w="9525">
            <a:solidFill>
              <a:schemeClr val="tx1"/>
            </a:solidFill>
            <a:miter lim="800000"/>
            <a:headEnd/>
            <a:tailEnd/>
          </a:ln>
        </p:spPr>
        <p:txBody>
          <a:bodyPr wrap="none">
            <a:spAutoFit/>
          </a:bodyPr>
          <a:lstStyle/>
          <a:p>
            <a:pPr algn="l">
              <a:spcBef>
                <a:spcPct val="0"/>
              </a:spcBef>
            </a:pPr>
            <a:r>
              <a:rPr lang="en-US" sz="1600" b="1">
                <a:solidFill>
                  <a:schemeClr val="tx1"/>
                </a:solidFill>
                <a:cs typeface="Times New Roman" pitchFamily="18" charset="0"/>
              </a:rPr>
              <a:t>&gt; 12</a:t>
            </a:r>
            <a:r>
              <a:rPr lang="en-US" sz="1600" b="1">
                <a:solidFill>
                  <a:srgbClr val="FF9933"/>
                </a:solidFill>
                <a:cs typeface="Times New Roman" pitchFamily="18" charset="0"/>
              </a:rPr>
              <a:t> </a:t>
            </a:r>
            <a:r>
              <a:rPr lang="en-US" sz="1600" b="1">
                <a:solidFill>
                  <a:schemeClr val="tx1"/>
                </a:solidFill>
                <a:cs typeface="Times New Roman" pitchFamily="18" charset="0"/>
              </a:rPr>
              <a:t>weeks</a:t>
            </a:r>
          </a:p>
        </p:txBody>
      </p:sp>
      <p:sp>
        <p:nvSpPr>
          <p:cNvPr id="26662" name="Line 38"/>
          <p:cNvSpPr>
            <a:spLocks noChangeShapeType="1"/>
          </p:cNvSpPr>
          <p:nvPr/>
        </p:nvSpPr>
        <p:spPr bwMode="auto">
          <a:xfrm>
            <a:off x="533400" y="3429000"/>
            <a:ext cx="990600" cy="0"/>
          </a:xfrm>
          <a:prstGeom prst="line">
            <a:avLst/>
          </a:prstGeom>
          <a:noFill/>
          <a:ln w="34925">
            <a:solidFill>
              <a:schemeClr val="tx1"/>
            </a:solidFill>
            <a:round/>
            <a:headEnd/>
            <a:tailEnd/>
          </a:ln>
        </p:spPr>
        <p:txBody>
          <a:bodyPr/>
          <a:lstStyle/>
          <a:p>
            <a:endParaRPr lang="en-US"/>
          </a:p>
        </p:txBody>
      </p:sp>
      <p:sp>
        <p:nvSpPr>
          <p:cNvPr id="26663" name="Text Box 39"/>
          <p:cNvSpPr txBox="1">
            <a:spLocks noChangeArrowheads="1"/>
          </p:cNvSpPr>
          <p:nvPr/>
        </p:nvSpPr>
        <p:spPr bwMode="auto">
          <a:xfrm>
            <a:off x="838200" y="3581400"/>
            <a:ext cx="184150" cy="457200"/>
          </a:xfrm>
          <a:prstGeom prst="rect">
            <a:avLst/>
          </a:prstGeom>
          <a:noFill/>
          <a:ln w="9525">
            <a:noFill/>
            <a:miter lim="800000"/>
            <a:headEnd/>
            <a:tailEnd/>
          </a:ln>
        </p:spPr>
        <p:txBody>
          <a:bodyPr wrap="none">
            <a:spAutoFit/>
          </a:bodyPr>
          <a:lstStyle/>
          <a:p>
            <a:pPr algn="l">
              <a:spcBef>
                <a:spcPct val="0"/>
              </a:spcBef>
            </a:pPr>
            <a:endParaRPr lang="en-US" sz="2400" b="1">
              <a:solidFill>
                <a:schemeClr val="tx1"/>
              </a:solidFill>
              <a:latin typeface="Times New Roman" pitchFamily="18" charset="0"/>
            </a:endParaRPr>
          </a:p>
        </p:txBody>
      </p:sp>
      <p:sp>
        <p:nvSpPr>
          <p:cNvPr id="26664" name="Text Box 40"/>
          <p:cNvSpPr txBox="1">
            <a:spLocks noChangeArrowheads="1"/>
          </p:cNvSpPr>
          <p:nvPr/>
        </p:nvSpPr>
        <p:spPr bwMode="auto">
          <a:xfrm>
            <a:off x="822325" y="3544888"/>
            <a:ext cx="312738" cy="466725"/>
          </a:xfrm>
          <a:prstGeom prst="rect">
            <a:avLst/>
          </a:prstGeom>
          <a:noFill/>
          <a:ln w="9525">
            <a:solidFill>
              <a:schemeClr val="tx1"/>
            </a:solidFill>
            <a:miter lim="800000"/>
            <a:headEnd/>
            <a:tailEnd/>
          </a:ln>
        </p:spPr>
        <p:txBody>
          <a:bodyPr wrap="none">
            <a:spAutoFit/>
          </a:bodyPr>
          <a:lstStyle/>
          <a:p>
            <a:pPr algn="l">
              <a:spcBef>
                <a:spcPct val="0"/>
              </a:spcBef>
            </a:pPr>
            <a:r>
              <a:rPr lang="en-US" sz="3600" b="1" baseline="-25000">
                <a:solidFill>
                  <a:schemeClr val="tx1"/>
                </a:solidFill>
              </a:rPr>
              <a:t>*</a:t>
            </a:r>
          </a:p>
        </p:txBody>
      </p:sp>
      <p:sp>
        <p:nvSpPr>
          <p:cNvPr id="26665" name="Text Box 41"/>
          <p:cNvSpPr txBox="1">
            <a:spLocks noChangeArrowheads="1"/>
          </p:cNvSpPr>
          <p:nvPr/>
        </p:nvSpPr>
        <p:spPr bwMode="auto">
          <a:xfrm>
            <a:off x="0" y="4800600"/>
            <a:ext cx="8159750" cy="1671638"/>
          </a:xfrm>
          <a:prstGeom prst="rect">
            <a:avLst/>
          </a:prstGeom>
          <a:noFill/>
          <a:ln w="9525">
            <a:noFill/>
            <a:miter lim="800000"/>
            <a:headEnd/>
            <a:tailEnd/>
          </a:ln>
        </p:spPr>
        <p:txBody>
          <a:bodyPr wrap="none">
            <a:spAutoFit/>
          </a:bodyPr>
          <a:lstStyle/>
          <a:p>
            <a:pPr algn="l">
              <a:spcBef>
                <a:spcPct val="0"/>
              </a:spcBef>
            </a:pPr>
            <a:r>
              <a:rPr lang="en-US" sz="1400" b="1">
                <a:solidFill>
                  <a:schemeClr val="tx1"/>
                </a:solidFill>
              </a:rPr>
              <a:t>HO: Hospital (Healthcare)-Onset</a:t>
            </a:r>
          </a:p>
          <a:p>
            <a:pPr algn="l">
              <a:spcBef>
                <a:spcPct val="0"/>
              </a:spcBef>
            </a:pPr>
            <a:r>
              <a:rPr lang="en-US" sz="1400" b="1">
                <a:solidFill>
                  <a:schemeClr val="tx1"/>
                </a:solidFill>
              </a:rPr>
              <a:t>CO-HCFA: Community-Onset , Healthcare Facility-Associated</a:t>
            </a:r>
          </a:p>
          <a:p>
            <a:pPr algn="l">
              <a:spcBef>
                <a:spcPct val="0"/>
              </a:spcBef>
            </a:pPr>
            <a:r>
              <a:rPr lang="en-US" sz="1400" b="1">
                <a:solidFill>
                  <a:schemeClr val="tx1"/>
                </a:solidFill>
              </a:rPr>
              <a:t>CA: Community -Associated</a:t>
            </a:r>
          </a:p>
          <a:p>
            <a:pPr algn="l">
              <a:spcBef>
                <a:spcPct val="0"/>
              </a:spcBef>
            </a:pPr>
            <a:r>
              <a:rPr lang="en-US" sz="1600" b="1" baseline="-25000">
                <a:solidFill>
                  <a:schemeClr val="tx1"/>
                </a:solidFill>
              </a:rPr>
              <a:t> </a:t>
            </a:r>
            <a:r>
              <a:rPr lang="en-US" sz="2800" b="1" baseline="-25000">
                <a:solidFill>
                  <a:schemeClr val="tx1"/>
                </a:solidFill>
              </a:rPr>
              <a:t>*</a:t>
            </a:r>
            <a:r>
              <a:rPr lang="en-US" sz="1600" b="1">
                <a:solidFill>
                  <a:schemeClr val="tx1"/>
                </a:solidFill>
              </a:rPr>
              <a:t> </a:t>
            </a:r>
            <a:r>
              <a:rPr lang="en-US" sz="1400" b="1">
                <a:solidFill>
                  <a:schemeClr val="tx1"/>
                </a:solidFill>
              </a:rPr>
              <a:t>Depending upon whether patient was discharged within previous 4 weeks, CO-HCFA vs. CA</a:t>
            </a:r>
          </a:p>
          <a:p>
            <a:pPr algn="l">
              <a:spcBef>
                <a:spcPct val="0"/>
              </a:spcBef>
            </a:pPr>
            <a:r>
              <a:rPr lang="en-US" sz="1400" b="1">
                <a:solidFill>
                  <a:schemeClr val="tx1"/>
                </a:solidFill>
                <a:cs typeface="Arial" charset="0"/>
              </a:rPr>
              <a:t> †  Onset defined in NHSN LabID Event by specimen collection date</a:t>
            </a:r>
          </a:p>
          <a:p>
            <a:pPr algn="l">
              <a:spcBef>
                <a:spcPct val="0"/>
              </a:spcBef>
            </a:pPr>
            <a:r>
              <a:rPr lang="en-US" sz="1400">
                <a:solidFill>
                  <a:schemeClr val="tx1"/>
                </a:solidFill>
              </a:rPr>
              <a:t>Modified from CDAD Surveillance Working Group.</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2007;28:140-5.</a:t>
            </a:r>
          </a:p>
          <a:p>
            <a:pPr algn="l">
              <a:spcBef>
                <a:spcPct val="0"/>
              </a:spcBef>
            </a:pPr>
            <a:endParaRPr lang="en-US" sz="1400" b="1">
              <a:solidFill>
                <a:schemeClr val="tx1"/>
              </a:solidFill>
            </a:endParaRPr>
          </a:p>
        </p:txBody>
      </p:sp>
      <p:sp>
        <p:nvSpPr>
          <p:cNvPr id="26666" name="Line 42"/>
          <p:cNvSpPr>
            <a:spLocks noChangeShapeType="1"/>
          </p:cNvSpPr>
          <p:nvPr/>
        </p:nvSpPr>
        <p:spPr bwMode="auto">
          <a:xfrm flipV="1">
            <a:off x="533400" y="3733800"/>
            <a:ext cx="0" cy="228600"/>
          </a:xfrm>
          <a:prstGeom prst="line">
            <a:avLst/>
          </a:prstGeom>
          <a:noFill/>
          <a:ln w="9525">
            <a:solidFill>
              <a:schemeClr val="tx1"/>
            </a:solidFill>
            <a:round/>
            <a:headEnd/>
            <a:tailEnd type="triangle" w="med" len="med"/>
          </a:ln>
        </p:spPr>
        <p:txBody>
          <a:bodyPr/>
          <a:lstStyle/>
          <a:p>
            <a:endParaRPr lang="en-US"/>
          </a:p>
        </p:txBody>
      </p:sp>
      <p:sp>
        <p:nvSpPr>
          <p:cNvPr id="26667" name="Text Box 43"/>
          <p:cNvSpPr txBox="1">
            <a:spLocks noChangeArrowheads="1"/>
          </p:cNvSpPr>
          <p:nvPr/>
        </p:nvSpPr>
        <p:spPr bwMode="auto">
          <a:xfrm>
            <a:off x="228600" y="4038600"/>
            <a:ext cx="725488"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b="1">
                <a:solidFill>
                  <a:schemeClr val="tx1"/>
                </a:solidFill>
              </a:rPr>
              <a:t>Day 1</a:t>
            </a:r>
          </a:p>
        </p:txBody>
      </p:sp>
      <p:sp>
        <p:nvSpPr>
          <p:cNvPr id="26668" name="Line 44"/>
          <p:cNvSpPr>
            <a:spLocks noChangeShapeType="1"/>
          </p:cNvSpPr>
          <p:nvPr/>
        </p:nvSpPr>
        <p:spPr bwMode="auto">
          <a:xfrm flipV="1">
            <a:off x="1524000" y="3733800"/>
            <a:ext cx="0" cy="228600"/>
          </a:xfrm>
          <a:prstGeom prst="line">
            <a:avLst/>
          </a:prstGeom>
          <a:noFill/>
          <a:ln w="9525">
            <a:solidFill>
              <a:schemeClr val="tx1"/>
            </a:solidFill>
            <a:round/>
            <a:headEnd/>
            <a:tailEnd type="triangle" w="med" len="med"/>
          </a:ln>
        </p:spPr>
        <p:txBody>
          <a:bodyPr/>
          <a:lstStyle/>
          <a:p>
            <a:endParaRPr lang="en-US"/>
          </a:p>
        </p:txBody>
      </p:sp>
      <p:sp>
        <p:nvSpPr>
          <p:cNvPr id="26669" name="Text Box 45"/>
          <p:cNvSpPr txBox="1">
            <a:spLocks noChangeArrowheads="1"/>
          </p:cNvSpPr>
          <p:nvPr/>
        </p:nvSpPr>
        <p:spPr bwMode="auto">
          <a:xfrm>
            <a:off x="1219200" y="4038600"/>
            <a:ext cx="725488"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b="1">
                <a:solidFill>
                  <a:schemeClr val="tx1"/>
                </a:solidFill>
              </a:rPr>
              <a:t>Day 4</a:t>
            </a:r>
            <a:endParaRPr lang="en-US" sz="16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b="1" smtClean="0">
                <a:solidFill>
                  <a:schemeClr val="tx1"/>
                </a:solidFill>
              </a:rPr>
              <a:t>Measurement: Outcome</a:t>
            </a:r>
            <a:r>
              <a:rPr lang="en-US" sz="3200" smtClean="0">
                <a:solidFill>
                  <a:schemeClr val="tx1"/>
                </a:solidFill>
              </a:rPr>
              <a:t/>
            </a:r>
            <a:br>
              <a:rPr lang="en-US" sz="3200" smtClean="0">
                <a:solidFill>
                  <a:schemeClr val="tx1"/>
                </a:solidFill>
              </a:rPr>
            </a:br>
            <a:r>
              <a:rPr lang="en-US" sz="3200" b="1" smtClean="0">
                <a:solidFill>
                  <a:schemeClr val="tx1"/>
                </a:solidFill>
              </a:rPr>
              <a:t>Use NHSN CDAD Module</a:t>
            </a:r>
          </a:p>
        </p:txBody>
      </p:sp>
      <p:pic>
        <p:nvPicPr>
          <p:cNvPr id="27651" name="Picture 4"/>
          <p:cNvPicPr>
            <a:picLocks noChangeAspect="1" noChangeArrowheads="1"/>
          </p:cNvPicPr>
          <p:nvPr>
            <p:ph type="body" idx="1"/>
          </p:nvPr>
        </p:nvPicPr>
        <p:blipFill>
          <a:blip r:embed="rId2" cstate="print"/>
          <a:srcRect l="4688" t="20833" r="4688" b="6250"/>
          <a:stretch>
            <a:fillRect/>
          </a:stretch>
        </p:blipFill>
        <p:spPr>
          <a:xfrm>
            <a:off x="1554163" y="1600200"/>
            <a:ext cx="6035675" cy="4525963"/>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33400"/>
            <a:ext cx="8686800" cy="1143000"/>
          </a:xfrm>
        </p:spPr>
        <p:txBody>
          <a:bodyPr/>
          <a:lstStyle/>
          <a:p>
            <a:pPr>
              <a:tabLst>
                <a:tab pos="736600" algn="l"/>
              </a:tabLst>
            </a:pPr>
            <a:r>
              <a:rPr lang="en-US" sz="2400" b="1" smtClean="0">
                <a:solidFill>
                  <a:schemeClr val="tx1"/>
                </a:solidFill>
              </a:rPr>
              <a:t>Measurement: Outcome</a:t>
            </a:r>
            <a:r>
              <a:rPr lang="en-US" sz="2800" b="1" smtClean="0">
                <a:solidFill>
                  <a:schemeClr val="tx1"/>
                </a:solidFill>
              </a:rPr>
              <a:t/>
            </a:r>
            <a:br>
              <a:rPr lang="en-US" sz="2800" b="1" smtClean="0">
                <a:solidFill>
                  <a:schemeClr val="tx1"/>
                </a:solidFill>
              </a:rPr>
            </a:br>
            <a:r>
              <a:rPr lang="en-US" sz="2800" b="1" smtClean="0">
                <a:solidFill>
                  <a:schemeClr val="tx1"/>
                </a:solidFill>
              </a:rPr>
              <a:t> Focus on Laboratory Identified (LabID) </a:t>
            </a:r>
            <a:br>
              <a:rPr lang="en-US" sz="2800" b="1" smtClean="0">
                <a:solidFill>
                  <a:schemeClr val="tx1"/>
                </a:solidFill>
              </a:rPr>
            </a:br>
            <a:r>
              <a:rPr lang="en-US" sz="2800" b="1" smtClean="0">
                <a:solidFill>
                  <a:schemeClr val="tx1"/>
                </a:solidFill>
              </a:rPr>
              <a:t>Events in NHSN</a:t>
            </a:r>
          </a:p>
        </p:txBody>
      </p:sp>
      <p:sp>
        <p:nvSpPr>
          <p:cNvPr id="28675" name="AutoShape 4"/>
          <p:cNvSpPr>
            <a:spLocks noChangeArrowheads="1"/>
          </p:cNvSpPr>
          <p:nvPr/>
        </p:nvSpPr>
        <p:spPr bwMode="auto">
          <a:xfrm>
            <a:off x="1371600" y="4800600"/>
            <a:ext cx="976313" cy="333375"/>
          </a:xfrm>
          <a:prstGeom prst="rightArrow">
            <a:avLst>
              <a:gd name="adj1" fmla="val 50000"/>
              <a:gd name="adj2" fmla="val 73214"/>
            </a:avLst>
          </a:prstGeom>
          <a:solidFill>
            <a:schemeClr val="accent1"/>
          </a:solidFill>
          <a:ln w="9525" algn="ctr">
            <a:solidFill>
              <a:schemeClr val="tx1"/>
            </a:solidFill>
            <a:miter lim="800000"/>
            <a:headEnd/>
            <a:tailEnd/>
          </a:ln>
        </p:spPr>
        <p:txBody>
          <a:bodyPr wrap="none" anchor="ctr"/>
          <a:lstStyle/>
          <a:p>
            <a:endParaRPr lang="en-US"/>
          </a:p>
        </p:txBody>
      </p:sp>
      <p:pic>
        <p:nvPicPr>
          <p:cNvPr id="28676" name="Picture 2"/>
          <p:cNvPicPr>
            <a:picLocks noChangeAspect="1" noChangeArrowheads="1"/>
          </p:cNvPicPr>
          <p:nvPr/>
        </p:nvPicPr>
        <p:blipFill>
          <a:blip r:embed="rId3" cstate="print"/>
          <a:srcRect/>
          <a:stretch>
            <a:fillRect/>
          </a:stretch>
        </p:blipFill>
        <p:spPr bwMode="auto">
          <a:xfrm>
            <a:off x="2362200" y="2057400"/>
            <a:ext cx="396240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52400"/>
            <a:ext cx="8915400" cy="1143000"/>
          </a:xfrm>
        </p:spPr>
        <p:txBody>
          <a:bodyPr/>
          <a:lstStyle/>
          <a:p>
            <a:pPr>
              <a:tabLst>
                <a:tab pos="1309688" algn="l"/>
              </a:tabLst>
            </a:pPr>
            <a:r>
              <a:rPr lang="en-US" sz="2400" b="1" smtClean="0">
                <a:solidFill>
                  <a:schemeClr val="tx1"/>
                </a:solidFill>
              </a:rPr>
              <a:t>Measurement: Outcome</a:t>
            </a:r>
            <a:br>
              <a:rPr lang="en-US" sz="2400" b="1" smtClean="0">
                <a:solidFill>
                  <a:schemeClr val="tx1"/>
                </a:solidFill>
              </a:rPr>
            </a:br>
            <a:r>
              <a:rPr lang="en-US" sz="3200" b="1" smtClean="0">
                <a:solidFill>
                  <a:schemeClr val="tx1"/>
                </a:solidFill>
              </a:rPr>
              <a:t>NHSN Reporting: Definitions</a:t>
            </a:r>
          </a:p>
        </p:txBody>
      </p:sp>
      <p:sp>
        <p:nvSpPr>
          <p:cNvPr id="29699" name="Rectangle 3"/>
          <p:cNvSpPr>
            <a:spLocks noGrp="1" noChangeArrowheads="1"/>
          </p:cNvSpPr>
          <p:nvPr>
            <p:ph type="body" idx="1"/>
          </p:nvPr>
        </p:nvSpPr>
        <p:spPr/>
        <p:txBody>
          <a:bodyPr/>
          <a:lstStyle/>
          <a:p>
            <a:pPr marL="465138" indent="-465138">
              <a:buFontTx/>
              <a:buNone/>
            </a:pPr>
            <a:r>
              <a:rPr lang="en-US" sz="2800" smtClean="0"/>
              <a:t>Based on data submitted to NHSN, CDI LabID Events are categorized as:</a:t>
            </a:r>
          </a:p>
          <a:p>
            <a:pPr marL="465138" indent="-465138"/>
            <a:r>
              <a:rPr lang="en-US" sz="2800" b="1" smtClean="0"/>
              <a:t>Incident:</a:t>
            </a:r>
            <a:r>
              <a:rPr lang="en-US" sz="2800" smtClean="0"/>
              <a:t> specimen obtained &gt;8 weeks after the most recent LabID Event</a:t>
            </a:r>
          </a:p>
          <a:p>
            <a:pPr marL="465138" indent="-465138"/>
            <a:r>
              <a:rPr lang="en-US" sz="2800" b="1" smtClean="0"/>
              <a:t>Recurrent:</a:t>
            </a:r>
            <a:r>
              <a:rPr lang="en-US" sz="2800" smtClean="0"/>
              <a:t> specimen obtained &gt;2 weeks and </a:t>
            </a:r>
            <a:r>
              <a:rPr lang="en-US" sz="2800" smtClean="0">
                <a:cs typeface="Arial" charset="0"/>
              </a:rPr>
              <a:t>≤ 8 weeks after most recent LabID Event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915400" cy="1143000"/>
          </a:xfrm>
        </p:spPr>
        <p:txBody>
          <a:bodyPr/>
          <a:lstStyle/>
          <a:p>
            <a:r>
              <a:rPr lang="en-US" sz="2400" b="1" smtClean="0">
                <a:solidFill>
                  <a:schemeClr val="tx1"/>
                </a:solidFill>
              </a:rPr>
              <a:t>Measurement: Outcome</a:t>
            </a:r>
            <a:r>
              <a:rPr lang="en-US" sz="2400" smtClean="0">
                <a:solidFill>
                  <a:schemeClr val="tx1"/>
                </a:solidFill>
              </a:rPr>
              <a:t/>
            </a:r>
            <a:br>
              <a:rPr lang="en-US" sz="2400" smtClean="0">
                <a:solidFill>
                  <a:schemeClr val="tx1"/>
                </a:solidFill>
              </a:rPr>
            </a:br>
            <a:r>
              <a:rPr lang="en-US" sz="3200" b="1" smtClean="0">
                <a:solidFill>
                  <a:schemeClr val="tx1"/>
                </a:solidFill>
              </a:rPr>
              <a:t>NHSN Reporting: Definitions</a:t>
            </a:r>
          </a:p>
        </p:txBody>
      </p:sp>
      <p:sp>
        <p:nvSpPr>
          <p:cNvPr id="30723" name="Rectangle 3"/>
          <p:cNvSpPr>
            <a:spLocks noGrp="1" noChangeArrowheads="1"/>
          </p:cNvSpPr>
          <p:nvPr>
            <p:ph type="body" idx="1"/>
          </p:nvPr>
        </p:nvSpPr>
        <p:spPr>
          <a:xfrm>
            <a:off x="457200" y="1371600"/>
            <a:ext cx="8229600" cy="4876800"/>
          </a:xfrm>
        </p:spPr>
        <p:txBody>
          <a:bodyPr/>
          <a:lstStyle/>
          <a:p>
            <a:pPr marL="465138" indent="-465138">
              <a:lnSpc>
                <a:spcPct val="80000"/>
              </a:lnSpc>
              <a:buFontTx/>
              <a:buNone/>
              <a:tabLst>
                <a:tab pos="5486400" algn="l"/>
              </a:tabLst>
            </a:pPr>
            <a:r>
              <a:rPr lang="en-US" sz="2400" smtClean="0"/>
              <a:t>Incident cases further characterized based on date of admission and date of specimen collection: </a:t>
            </a:r>
          </a:p>
          <a:p>
            <a:pPr marL="465138" indent="-465138">
              <a:lnSpc>
                <a:spcPct val="80000"/>
              </a:lnSpc>
              <a:buFontTx/>
              <a:buNone/>
              <a:tabLst>
                <a:tab pos="5486400" algn="l"/>
              </a:tabLst>
            </a:pPr>
            <a:endParaRPr lang="en-US" sz="2400" smtClean="0"/>
          </a:p>
          <a:p>
            <a:pPr marL="465138" indent="-465138">
              <a:lnSpc>
                <a:spcPct val="80000"/>
              </a:lnSpc>
              <a:tabLst>
                <a:tab pos="5486400" algn="l"/>
              </a:tabLst>
            </a:pPr>
            <a:r>
              <a:rPr lang="en-US" sz="2400" b="1" smtClean="0"/>
              <a:t>Healthcare Facility-Onset (HO):</a:t>
            </a:r>
            <a:r>
              <a:rPr lang="en-US" sz="2400" smtClean="0"/>
              <a:t> LabID Event collected &gt;3 days after admission to facility (i.e., on or after day 4)</a:t>
            </a:r>
          </a:p>
          <a:p>
            <a:pPr marL="465138" indent="-465138">
              <a:lnSpc>
                <a:spcPct val="80000"/>
              </a:lnSpc>
              <a:buFontTx/>
              <a:buNone/>
              <a:tabLst>
                <a:tab pos="5486400" algn="l"/>
              </a:tabLst>
            </a:pPr>
            <a:endParaRPr lang="en-US" sz="2400" b="1" smtClean="0"/>
          </a:p>
          <a:p>
            <a:pPr marL="465138" indent="-465138">
              <a:lnSpc>
                <a:spcPct val="80000"/>
              </a:lnSpc>
              <a:tabLst>
                <a:tab pos="5486400" algn="l"/>
              </a:tabLst>
            </a:pPr>
            <a:r>
              <a:rPr lang="en-US" sz="2400" b="1" smtClean="0"/>
              <a:t>Community-Onset (CO): </a:t>
            </a:r>
            <a:r>
              <a:rPr lang="en-US" sz="2400" smtClean="0"/>
              <a:t>LabID Event collected as an outpatient or an inpatient ≤3 days after admission to the facility (i.e., days 1, 2, or 3 of admission)</a:t>
            </a:r>
          </a:p>
          <a:p>
            <a:pPr marL="465138" indent="-465138">
              <a:lnSpc>
                <a:spcPct val="80000"/>
              </a:lnSpc>
              <a:buFontTx/>
              <a:buNone/>
              <a:tabLst>
                <a:tab pos="5486400" algn="l"/>
              </a:tabLst>
            </a:pPr>
            <a:endParaRPr lang="en-US" sz="2400" smtClean="0"/>
          </a:p>
          <a:p>
            <a:pPr marL="465138" indent="-465138">
              <a:lnSpc>
                <a:spcPct val="80000"/>
              </a:lnSpc>
              <a:tabLst>
                <a:tab pos="5486400" algn="l"/>
              </a:tabLst>
            </a:pPr>
            <a:r>
              <a:rPr lang="en-US" sz="2400" b="1" smtClean="0"/>
              <a:t>Community-Onset Healthcare Facility-Associated (CO-HCFA):</a:t>
            </a:r>
            <a:r>
              <a:rPr lang="en-US" sz="2400" smtClean="0"/>
              <a:t> CO LabID Event collected from a patient who was discharged from the facility ≤4 weeks prior to date stool specimen collected </a:t>
            </a:r>
          </a:p>
          <a:p>
            <a:pPr marL="465138" indent="-465138">
              <a:lnSpc>
                <a:spcPct val="80000"/>
              </a:lnSpc>
              <a:tabLst>
                <a:tab pos="5486400" algn="l"/>
              </a:tabLst>
            </a:pPr>
            <a:endParaRPr 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400" b="1" smtClean="0">
                <a:solidFill>
                  <a:schemeClr val="tx1"/>
                </a:solidFill>
              </a:rPr>
              <a:t>Measurement: Outcome</a:t>
            </a:r>
            <a:r>
              <a:rPr lang="en-US" sz="2400" smtClean="0">
                <a:solidFill>
                  <a:schemeClr val="tx1"/>
                </a:solidFill>
              </a:rPr>
              <a:t/>
            </a:r>
            <a:br>
              <a:rPr lang="en-US" sz="2400" smtClean="0">
                <a:solidFill>
                  <a:schemeClr val="tx1"/>
                </a:solidFill>
              </a:rPr>
            </a:br>
            <a:r>
              <a:rPr lang="en-US" sz="3200" b="1" smtClean="0">
                <a:solidFill>
                  <a:schemeClr val="tx1"/>
                </a:solidFill>
              </a:rPr>
              <a:t>Calculating CDI Incidence Rates*</a:t>
            </a:r>
          </a:p>
        </p:txBody>
      </p:sp>
      <p:sp>
        <p:nvSpPr>
          <p:cNvPr id="31747" name="Rectangle 3"/>
          <p:cNvSpPr>
            <a:spLocks noGrp="1" noChangeArrowheads="1"/>
          </p:cNvSpPr>
          <p:nvPr>
            <p:ph type="body" idx="1"/>
          </p:nvPr>
        </p:nvSpPr>
        <p:spPr/>
        <p:txBody>
          <a:bodyPr/>
          <a:lstStyle/>
          <a:p>
            <a:r>
              <a:rPr lang="en-US" sz="2800" b="1" smtClean="0"/>
              <a:t>Healthcare Facility-Onset Incidence Rate</a:t>
            </a:r>
            <a:r>
              <a:rPr lang="en-US" sz="2800" i="1" smtClean="0"/>
              <a:t> = </a:t>
            </a:r>
            <a:r>
              <a:rPr lang="en-US" sz="2800" smtClean="0"/>
              <a:t>Number of all Incident HO CDI LabID Events per patient per month / Number of patient days for the facility x 10,000</a:t>
            </a:r>
          </a:p>
          <a:p>
            <a:pPr>
              <a:buFontTx/>
              <a:buNone/>
            </a:pPr>
            <a:r>
              <a:rPr lang="en-US" sz="2800" smtClean="0"/>
              <a:t> </a:t>
            </a:r>
          </a:p>
          <a:p>
            <a:r>
              <a:rPr lang="en-US" sz="2800" b="1" smtClean="0"/>
              <a:t>Combined Incidence Rate</a:t>
            </a:r>
            <a:r>
              <a:rPr lang="en-US" sz="2800" i="1" smtClean="0"/>
              <a:t> = </a:t>
            </a:r>
            <a:r>
              <a:rPr lang="en-US" sz="2800" smtClean="0"/>
              <a:t>Number of all Incident HO and CO-HCFA CDI LabID Events per patient per month / Number of patient days for the facility x 10,000 </a:t>
            </a:r>
          </a:p>
        </p:txBody>
      </p:sp>
      <p:sp>
        <p:nvSpPr>
          <p:cNvPr id="31748" name="TextBox 3"/>
          <p:cNvSpPr txBox="1">
            <a:spLocks noChangeArrowheads="1"/>
          </p:cNvSpPr>
          <p:nvPr/>
        </p:nvSpPr>
        <p:spPr bwMode="auto">
          <a:xfrm>
            <a:off x="419100" y="5867400"/>
            <a:ext cx="3617913" cy="400050"/>
          </a:xfrm>
          <a:prstGeom prst="rect">
            <a:avLst/>
          </a:prstGeom>
          <a:noFill/>
          <a:ln w="9525">
            <a:noFill/>
            <a:miter lim="800000"/>
            <a:headEnd/>
            <a:tailEnd/>
          </a:ln>
        </p:spPr>
        <p:txBody>
          <a:bodyPr wrap="none">
            <a:spAutoFit/>
          </a:bodyPr>
          <a:lstStyle/>
          <a:p>
            <a:r>
              <a:rPr lang="en-US" sz="2000">
                <a:solidFill>
                  <a:schemeClr val="tx1"/>
                </a:solidFill>
              </a:rPr>
              <a:t>*For a given healthcare facility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b="1" smtClean="0"/>
              <a:t>Background: Impact</a:t>
            </a:r>
          </a:p>
        </p:txBody>
      </p:sp>
      <p:sp>
        <p:nvSpPr>
          <p:cNvPr id="5123" name="Rectangle 3"/>
          <p:cNvSpPr>
            <a:spLocks noGrp="1" noChangeArrowheads="1"/>
          </p:cNvSpPr>
          <p:nvPr>
            <p:ph type="body" sz="half" idx="2"/>
          </p:nvPr>
        </p:nvSpPr>
        <p:spPr>
          <a:xfrm>
            <a:off x="4572000" y="1219200"/>
            <a:ext cx="4038600" cy="4373563"/>
          </a:xfrm>
        </p:spPr>
        <p:txBody>
          <a:bodyPr/>
          <a:lstStyle/>
          <a:p>
            <a:pPr>
              <a:lnSpc>
                <a:spcPct val="80000"/>
              </a:lnSpc>
            </a:pPr>
            <a:endParaRPr lang="en-US" sz="2000" smtClean="0"/>
          </a:p>
          <a:p>
            <a:pPr>
              <a:lnSpc>
                <a:spcPct val="80000"/>
              </a:lnSpc>
            </a:pPr>
            <a:r>
              <a:rPr lang="en-US" sz="2000" smtClean="0"/>
              <a:t>Hospital-acquired, hospital-onset: 165,000 cases, $1.3 billion in excess costs, and 9,000 deaths annually</a:t>
            </a:r>
          </a:p>
          <a:p>
            <a:pPr lvl="1">
              <a:lnSpc>
                <a:spcPct val="80000"/>
              </a:lnSpc>
            </a:pPr>
            <a:endParaRPr lang="en-US" sz="1800" smtClean="0"/>
          </a:p>
          <a:p>
            <a:pPr>
              <a:lnSpc>
                <a:spcPct val="80000"/>
              </a:lnSpc>
            </a:pPr>
            <a:r>
              <a:rPr lang="en-US" sz="2000" smtClean="0"/>
              <a:t>Hospital-acquired, post-discharge (up to 4 weeks):  50,000 cases, $0.3 billion in excess costs, and 3,000 deaths annually</a:t>
            </a:r>
          </a:p>
          <a:p>
            <a:pPr lvl="1">
              <a:lnSpc>
                <a:spcPct val="80000"/>
              </a:lnSpc>
            </a:pPr>
            <a:endParaRPr lang="en-US" sz="1800" smtClean="0"/>
          </a:p>
          <a:p>
            <a:pPr>
              <a:lnSpc>
                <a:spcPct val="80000"/>
              </a:lnSpc>
            </a:pPr>
            <a:r>
              <a:rPr lang="en-US" sz="2000" smtClean="0"/>
              <a:t>Nursing home-onset: 263,000 cases, $2.2 billion in excess costs, and 16,500 deaths annually</a:t>
            </a:r>
          </a:p>
          <a:p>
            <a:pPr lvl="1">
              <a:lnSpc>
                <a:spcPct val="80000"/>
              </a:lnSpc>
            </a:pPr>
            <a:endParaRPr lang="en-US" sz="1800" smtClean="0"/>
          </a:p>
          <a:p>
            <a:pPr>
              <a:lnSpc>
                <a:spcPct val="80000"/>
              </a:lnSpc>
            </a:pPr>
            <a:endParaRPr lang="en-US" sz="2000" smtClean="0"/>
          </a:p>
        </p:txBody>
      </p:sp>
      <p:pic>
        <p:nvPicPr>
          <p:cNvPr id="5124" name="Picture 4"/>
          <p:cNvPicPr>
            <a:picLocks noChangeAspect="1" noChangeArrowheads="1"/>
          </p:cNvPicPr>
          <p:nvPr/>
        </p:nvPicPr>
        <p:blipFill>
          <a:blip r:embed="rId2" cstate="print"/>
          <a:srcRect/>
          <a:stretch>
            <a:fillRect/>
          </a:stretch>
        </p:blipFill>
        <p:spPr bwMode="auto">
          <a:xfrm>
            <a:off x="381000" y="1371600"/>
            <a:ext cx="4267200" cy="3722688"/>
          </a:xfrm>
          <a:prstGeom prst="rect">
            <a:avLst/>
          </a:prstGeom>
          <a:noFill/>
          <a:ln w="9525" algn="ctr">
            <a:noFill/>
            <a:miter lim="800000"/>
            <a:headEnd/>
            <a:tailEnd/>
          </a:ln>
        </p:spPr>
      </p:pic>
      <p:sp>
        <p:nvSpPr>
          <p:cNvPr id="5125" name="Text Box 5"/>
          <p:cNvSpPr txBox="1">
            <a:spLocks noChangeArrowheads="1"/>
          </p:cNvSpPr>
          <p:nvPr/>
        </p:nvSpPr>
        <p:spPr bwMode="auto">
          <a:xfrm>
            <a:off x="381000" y="5486400"/>
            <a:ext cx="8229600" cy="549275"/>
          </a:xfrm>
          <a:prstGeom prst="rect">
            <a:avLst/>
          </a:prstGeom>
          <a:noFill/>
          <a:ln w="9525">
            <a:noFill/>
            <a:miter lim="800000"/>
            <a:headEnd/>
            <a:tailEnd/>
          </a:ln>
        </p:spPr>
        <p:txBody>
          <a:bodyPr>
            <a:spAutoFit/>
          </a:bodyPr>
          <a:lstStyle/>
          <a:p>
            <a:pPr algn="l"/>
            <a:r>
              <a:rPr lang="en-US" sz="1200">
                <a:solidFill>
                  <a:schemeClr val="tx1"/>
                </a:solidFill>
              </a:rPr>
              <a:t>Campbell et al. Infect Control Hosp Epidemiol. 2009:30:523-33.        Dubberke et al. Emerg Infect Dis. 2008;14:1031-8.</a:t>
            </a:r>
          </a:p>
          <a:p>
            <a:pPr algn="l"/>
            <a:r>
              <a:rPr lang="en-US" sz="1200">
                <a:solidFill>
                  <a:schemeClr val="tx1"/>
                </a:solidFill>
              </a:rPr>
              <a:t>Dubberke et al. Clin Infect Dis. 2008;46:497-504.       	                      Elixhauser et al. HCUP Statistical Brief #50. 2008.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81000"/>
            <a:ext cx="7924800" cy="1143000"/>
          </a:xfrm>
        </p:spPr>
        <p:txBody>
          <a:bodyPr/>
          <a:lstStyle/>
          <a:p>
            <a:r>
              <a:rPr lang="en-US" b="1" smtClean="0"/>
              <a:t>Evaluation Considerations</a:t>
            </a:r>
          </a:p>
        </p:txBody>
      </p:sp>
      <p:sp>
        <p:nvSpPr>
          <p:cNvPr id="32771" name="Rectangle 3"/>
          <p:cNvSpPr>
            <a:spLocks noGrp="1" noChangeArrowheads="1"/>
          </p:cNvSpPr>
          <p:nvPr>
            <p:ph type="body" idx="1"/>
          </p:nvPr>
        </p:nvSpPr>
        <p:spPr>
          <a:xfrm>
            <a:off x="685800" y="1524000"/>
            <a:ext cx="8229600" cy="3535363"/>
          </a:xfrm>
        </p:spPr>
        <p:txBody>
          <a:bodyPr/>
          <a:lstStyle/>
          <a:p>
            <a:pPr>
              <a:lnSpc>
                <a:spcPct val="70000"/>
              </a:lnSpc>
            </a:pPr>
            <a:r>
              <a:rPr lang="en-US" sz="2800" b="1" smtClean="0"/>
              <a:t>Assess baseline policies and procedures</a:t>
            </a:r>
          </a:p>
          <a:p>
            <a:pPr>
              <a:lnSpc>
                <a:spcPct val="70000"/>
              </a:lnSpc>
            </a:pPr>
            <a:endParaRPr lang="en-US" sz="2800" b="1" smtClean="0"/>
          </a:p>
          <a:p>
            <a:pPr>
              <a:lnSpc>
                <a:spcPct val="70000"/>
              </a:lnSpc>
            </a:pPr>
            <a:r>
              <a:rPr lang="en-US" sz="2800" b="1" smtClean="0"/>
              <a:t>Areas to consider</a:t>
            </a:r>
          </a:p>
          <a:p>
            <a:pPr lvl="1">
              <a:lnSpc>
                <a:spcPct val="70000"/>
              </a:lnSpc>
            </a:pPr>
            <a:r>
              <a:rPr lang="en-US" sz="2400" b="1" smtClean="0"/>
              <a:t>Surveillance</a:t>
            </a:r>
          </a:p>
          <a:p>
            <a:pPr lvl="1">
              <a:lnSpc>
                <a:spcPct val="70000"/>
              </a:lnSpc>
            </a:pPr>
            <a:r>
              <a:rPr lang="en-US" sz="2400" b="1" smtClean="0"/>
              <a:t>Prevention strategies</a:t>
            </a:r>
          </a:p>
          <a:p>
            <a:pPr lvl="1">
              <a:lnSpc>
                <a:spcPct val="70000"/>
              </a:lnSpc>
            </a:pPr>
            <a:r>
              <a:rPr lang="en-US" sz="2400" b="1" smtClean="0"/>
              <a:t>Measurement of effect of strategies</a:t>
            </a:r>
          </a:p>
          <a:p>
            <a:pPr lvl="1">
              <a:lnSpc>
                <a:spcPct val="70000"/>
              </a:lnSpc>
              <a:buFontTx/>
              <a:buNone/>
            </a:pPr>
            <a:endParaRPr lang="en-US" sz="2400" b="1" smtClean="0"/>
          </a:p>
          <a:p>
            <a:pPr>
              <a:lnSpc>
                <a:spcPct val="70000"/>
              </a:lnSpc>
            </a:pPr>
            <a:r>
              <a:rPr lang="en-US" sz="2800" b="1" smtClean="0"/>
              <a:t>Coordinator should track new policies/practices implemented during collaboration</a:t>
            </a:r>
          </a:p>
          <a:p>
            <a:pPr>
              <a:lnSpc>
                <a:spcPct val="70000"/>
              </a:lnSpc>
            </a:pPr>
            <a:endParaRPr lang="en-US" sz="2800" b="1" smtClean="0"/>
          </a:p>
          <a:p>
            <a:pPr>
              <a:lnSpc>
                <a:spcPct val="70000"/>
              </a:lnSpc>
              <a:buFontTx/>
              <a:buNone/>
            </a:pPr>
            <a:endParaRPr lang="en-US" sz="2000" b="1" smtClean="0"/>
          </a:p>
          <a:p>
            <a:pPr>
              <a:lnSpc>
                <a:spcPct val="70000"/>
              </a:lnSpc>
              <a:buFontTx/>
              <a:buNone/>
            </a:pPr>
            <a:endParaRPr lang="en-US"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smtClean="0"/>
              <a:t>References</a:t>
            </a:r>
          </a:p>
        </p:txBody>
      </p:sp>
      <p:sp>
        <p:nvSpPr>
          <p:cNvPr id="33795" name="Rectangle 3"/>
          <p:cNvSpPr>
            <a:spLocks noGrp="1" noChangeArrowheads="1"/>
          </p:cNvSpPr>
          <p:nvPr>
            <p:ph type="body" idx="1"/>
          </p:nvPr>
        </p:nvSpPr>
        <p:spPr/>
        <p:txBody>
          <a:bodyPr/>
          <a:lstStyle/>
          <a:p>
            <a:pPr>
              <a:lnSpc>
                <a:spcPct val="80000"/>
              </a:lnSpc>
            </a:pPr>
            <a:r>
              <a:rPr lang="en-US" sz="2400" smtClean="0"/>
              <a:t>Dubberke ER, Butler AM, Reske KA, et al. attributable outcomes of endemic </a:t>
            </a:r>
            <a:r>
              <a:rPr lang="en-US" sz="2400" i="1" smtClean="0"/>
              <a:t>Clostridium difficile</a:t>
            </a:r>
            <a:r>
              <a:rPr lang="en-US" sz="2400" smtClean="0"/>
              <a:t>-associated disease in nonsurgical patients. Emerg Infect Dis 2008;14:1031-8.</a:t>
            </a:r>
          </a:p>
          <a:p>
            <a:pPr>
              <a:lnSpc>
                <a:spcPct val="80000"/>
              </a:lnSpc>
            </a:pPr>
            <a:endParaRPr lang="en-US" sz="2400" smtClean="0"/>
          </a:p>
          <a:p>
            <a:pPr>
              <a:lnSpc>
                <a:spcPct val="80000"/>
              </a:lnSpc>
            </a:pPr>
            <a:r>
              <a:rPr lang="en-US" sz="2400" smtClean="0"/>
              <a:t>Dubberke ER, Reske KA, Olssen MA, et al. Short- and long term attributable costs of </a:t>
            </a:r>
            <a:r>
              <a:rPr lang="en-US" sz="2400" i="1" smtClean="0"/>
              <a:t>Clostridium difficile</a:t>
            </a:r>
            <a:r>
              <a:rPr lang="en-US" sz="2400" smtClean="0"/>
              <a:t>-associated disease in nonsurgical inpatients.  Clin Infect Dis 2008:46:497-504. </a:t>
            </a:r>
          </a:p>
          <a:p>
            <a:pPr>
              <a:lnSpc>
                <a:spcPct val="80000"/>
              </a:lnSpc>
            </a:pPr>
            <a:endParaRPr lang="en-US" sz="2400" smtClean="0"/>
          </a:p>
          <a:p>
            <a:pPr>
              <a:lnSpc>
                <a:spcPct val="80000"/>
              </a:lnSpc>
            </a:pPr>
            <a:r>
              <a:rPr lang="en-US" sz="2400" smtClean="0"/>
              <a:t>Edmonds S, Kasper D, Zepka C, et al.  </a:t>
            </a:r>
            <a:r>
              <a:rPr lang="en-US" sz="2400" i="1" smtClean="0"/>
              <a:t>Clostridium difficile</a:t>
            </a:r>
            <a:r>
              <a:rPr lang="en-US" sz="2400" smtClean="0"/>
              <a:t> and hand hygiene: spore removal effectiveness of handwash products. Presented at: SHEA 2009; Abstract 43.	</a:t>
            </a:r>
            <a:r>
              <a:rPr lang="en-US" sz="200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smtClean="0"/>
              <a:t>References</a:t>
            </a:r>
          </a:p>
        </p:txBody>
      </p:sp>
      <p:sp>
        <p:nvSpPr>
          <p:cNvPr id="34819" name="Rectangle 3"/>
          <p:cNvSpPr>
            <a:spLocks noGrp="1" noChangeArrowheads="1"/>
          </p:cNvSpPr>
          <p:nvPr>
            <p:ph type="body" idx="1"/>
          </p:nvPr>
        </p:nvSpPr>
        <p:spPr/>
        <p:txBody>
          <a:bodyPr/>
          <a:lstStyle/>
          <a:p>
            <a:pPr>
              <a:lnSpc>
                <a:spcPct val="80000"/>
              </a:lnSpc>
              <a:spcBef>
                <a:spcPct val="0"/>
              </a:spcBef>
            </a:pPr>
            <a:r>
              <a:rPr lang="en-US" sz="2200" smtClean="0"/>
              <a:t>Elixhauser, A. (AHRQ), and Jhung, MA. (Centers for Disease Control and Prevention). </a:t>
            </a:r>
            <a:r>
              <a:rPr lang="en-US" sz="2200" i="1" smtClean="0"/>
              <a:t>Clostridium Difficile-Associated Disease in U.S. Hospitals, 1993–2005</a:t>
            </a:r>
            <a:r>
              <a:rPr lang="en-US" sz="2200" smtClean="0"/>
              <a:t>. HCUP Statistical Brief #50. April 2008. Agency for Healthcare Research and Quality, Rockville, MD. </a:t>
            </a:r>
            <a:r>
              <a:rPr lang="en-US" sz="2200" u="sng" smtClean="0"/>
              <a:t>http://www.hcup-us.ahrq.gov/reports/statbriefs/sb50.pdf </a:t>
            </a:r>
            <a:endParaRPr lang="en-US" sz="2200" smtClean="0"/>
          </a:p>
          <a:p>
            <a:pPr>
              <a:lnSpc>
                <a:spcPct val="80000"/>
              </a:lnSpc>
              <a:buFontTx/>
              <a:buNone/>
            </a:pPr>
            <a:endParaRPr lang="en-US" sz="2200" smtClean="0"/>
          </a:p>
          <a:p>
            <a:pPr>
              <a:lnSpc>
                <a:spcPct val="80000"/>
              </a:lnSpc>
            </a:pPr>
            <a:r>
              <a:rPr lang="en-US" sz="2200" smtClean="0"/>
              <a:t>Fowler S, Webber A, Cooper BS, et al. Successful use of feedback to improve antibiotic prescribing and reduce </a:t>
            </a:r>
            <a:r>
              <a:rPr lang="en-US" sz="2200" i="1" smtClean="0"/>
              <a:t>Clostridium difficile </a:t>
            </a:r>
            <a:r>
              <a:rPr lang="en-US" sz="2200" smtClean="0"/>
              <a:t>infection: a controlled interrupted time series. J Antimicrob Chemother 2007;59:990-5.</a:t>
            </a:r>
          </a:p>
          <a:p>
            <a:pPr>
              <a:lnSpc>
                <a:spcPct val="80000"/>
              </a:lnSpc>
              <a:buFontTx/>
              <a:buNone/>
            </a:pPr>
            <a:endParaRPr lang="fr-FR" sz="2200" smtClean="0"/>
          </a:p>
          <a:p>
            <a:pPr>
              <a:lnSpc>
                <a:spcPct val="80000"/>
              </a:lnSpc>
            </a:pPr>
            <a:r>
              <a:rPr lang="fr-FR" sz="2200" smtClean="0"/>
              <a:t>Heron MP, Hoyert DLm Murphy SL, et al. </a:t>
            </a:r>
            <a:r>
              <a:rPr lang="en-US" sz="2200" smtClean="0"/>
              <a:t>Natl Vital Stat Rep 2009;57(14). US Dept of Health and Human Services, CDC; 2009. Available at </a:t>
            </a:r>
            <a:r>
              <a:rPr lang="en-US" sz="2200" smtClean="0">
                <a:hlinkClick r:id="rId2"/>
              </a:rPr>
              <a:t>http://www.cdc.gov/nchs/data/nvsr/nvsr57/nvsr57_14.pdf</a:t>
            </a:r>
            <a:endParaRPr lang="en-US" sz="2200" smtClean="0"/>
          </a:p>
          <a:p>
            <a:pPr>
              <a:lnSpc>
                <a:spcPct val="80000"/>
              </a:lnSpc>
            </a:pPr>
            <a:endParaRPr lang="en-US" sz="22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t>References</a:t>
            </a:r>
          </a:p>
        </p:txBody>
      </p:sp>
      <p:sp>
        <p:nvSpPr>
          <p:cNvPr id="35843" name="Rectangle 3"/>
          <p:cNvSpPr>
            <a:spLocks noGrp="1" noChangeArrowheads="1"/>
          </p:cNvSpPr>
          <p:nvPr>
            <p:ph type="body" idx="1"/>
          </p:nvPr>
        </p:nvSpPr>
        <p:spPr/>
        <p:txBody>
          <a:bodyPr/>
          <a:lstStyle/>
          <a:p>
            <a:pPr>
              <a:lnSpc>
                <a:spcPct val="80000"/>
              </a:lnSpc>
            </a:pPr>
            <a:r>
              <a:rPr lang="en-US" sz="2400" smtClean="0"/>
              <a:t>Johnson S, Gerding DN, Olson MM, et al. Prospective, controlled study of vinyl glove use to interrupt </a:t>
            </a:r>
            <a:r>
              <a:rPr lang="en-US" sz="2400" i="1" smtClean="0"/>
              <a:t>Clostridium difficile </a:t>
            </a:r>
            <a:r>
              <a:rPr lang="en-US" sz="2400" smtClean="0"/>
              <a:t>nosocomial transmission. </a:t>
            </a:r>
            <a:r>
              <a:rPr lang="sv-SE" sz="2400" smtClean="0"/>
              <a:t>Am J Med 1990;88:137-40.</a:t>
            </a:r>
          </a:p>
          <a:p>
            <a:pPr>
              <a:lnSpc>
                <a:spcPct val="80000"/>
              </a:lnSpc>
              <a:buFontTx/>
              <a:buNone/>
            </a:pPr>
            <a:endParaRPr lang="sv-SE" sz="2400" smtClean="0"/>
          </a:p>
          <a:p>
            <a:pPr>
              <a:lnSpc>
                <a:spcPct val="80000"/>
              </a:lnSpc>
            </a:pPr>
            <a:r>
              <a:rPr lang="sv-SE" sz="2400" smtClean="0"/>
              <a:t>Mayfield JL, Leet T, Miller J, et al.  </a:t>
            </a:r>
            <a:r>
              <a:rPr lang="en-US" sz="2400" smtClean="0"/>
              <a:t>Environmental control to reduce transmission of </a:t>
            </a:r>
            <a:r>
              <a:rPr lang="en-US" sz="2400" i="1" smtClean="0"/>
              <a:t>Clostridium difficile</a:t>
            </a:r>
            <a:r>
              <a:rPr lang="en-US" sz="2400" smtClean="0"/>
              <a:t>. </a:t>
            </a:r>
            <a:r>
              <a:rPr lang="en-US" sz="2400" i="1" smtClean="0"/>
              <a:t>Clin Infect Dis</a:t>
            </a:r>
            <a:r>
              <a:rPr lang="en-US" sz="2400" smtClean="0"/>
              <a:t> 2000;31:995–1000.</a:t>
            </a:r>
          </a:p>
          <a:p>
            <a:pPr>
              <a:lnSpc>
                <a:spcPct val="80000"/>
              </a:lnSpc>
            </a:pPr>
            <a:endParaRPr lang="en-US" sz="2400" smtClean="0"/>
          </a:p>
          <a:p>
            <a:pPr>
              <a:lnSpc>
                <a:spcPct val="80000"/>
              </a:lnSpc>
            </a:pPr>
            <a:r>
              <a:rPr lang="en-US" sz="2400" smtClean="0"/>
              <a:t>McDonald LC, Killgore GE, Thompson A, et al. An epidemic, toxin gene–variant strain of </a:t>
            </a:r>
            <a:r>
              <a:rPr lang="en-US" sz="2400" i="1" smtClean="0"/>
              <a:t>Clostridium difficile</a:t>
            </a:r>
            <a:r>
              <a:rPr lang="en-US" sz="2400" smtClean="0"/>
              <a:t>. N Engl J Med. 2005;353:2433-41.</a:t>
            </a:r>
          </a:p>
          <a:p>
            <a:pPr>
              <a:lnSpc>
                <a:spcPct val="80000"/>
              </a:lnSpc>
              <a:buFontTx/>
              <a:buNone/>
            </a:pPr>
            <a:endParaRPr lang="en-US" sz="2400" smtClean="0"/>
          </a:p>
          <a:p>
            <a:pPr>
              <a:lnSpc>
                <a:spcPct val="80000"/>
              </a:lnSpc>
              <a:buFontTx/>
              <a:buNone/>
            </a:pPr>
            <a:endParaRPr lang="en-US" sz="2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smtClean="0"/>
              <a:t>References</a:t>
            </a:r>
          </a:p>
        </p:txBody>
      </p:sp>
      <p:sp>
        <p:nvSpPr>
          <p:cNvPr id="36867" name="Rectangle 3"/>
          <p:cNvSpPr>
            <a:spLocks noGrp="1" noChangeArrowheads="1"/>
          </p:cNvSpPr>
          <p:nvPr>
            <p:ph type="body" idx="1"/>
          </p:nvPr>
        </p:nvSpPr>
        <p:spPr>
          <a:xfrm>
            <a:off x="457200" y="1295400"/>
            <a:ext cx="8229600" cy="4830763"/>
          </a:xfrm>
        </p:spPr>
        <p:txBody>
          <a:bodyPr/>
          <a:lstStyle/>
          <a:p>
            <a:pPr>
              <a:lnSpc>
                <a:spcPct val="80000"/>
              </a:lnSpc>
            </a:pPr>
            <a:r>
              <a:rPr lang="en-US" sz="2000" smtClean="0"/>
              <a:t>McDonald LC, Coignard B, Dubberke E, et al. Ad Hoc CDAD Surveillance Working Group. Recommendations for surveillance of </a:t>
            </a:r>
            <a:r>
              <a:rPr lang="en-US" sz="2000" i="1" smtClean="0"/>
              <a:t>Clostridium difficile</a:t>
            </a:r>
            <a:r>
              <a:rPr lang="en-US" sz="2000" smtClean="0"/>
              <a:t>-associated disease.</a:t>
            </a:r>
            <a:r>
              <a:rPr lang="en-US" sz="2000" i="1" smtClean="0"/>
              <a:t> </a:t>
            </a:r>
            <a:r>
              <a:rPr lang="en-US" sz="2000" smtClean="0"/>
              <a:t>Infect Control Hosp Epidemiol 2007; 28:140-5.</a:t>
            </a:r>
          </a:p>
          <a:p>
            <a:pPr>
              <a:lnSpc>
                <a:spcPct val="80000"/>
              </a:lnSpc>
            </a:pPr>
            <a:endParaRPr lang="en-US" sz="2000" smtClean="0"/>
          </a:p>
          <a:p>
            <a:pPr>
              <a:lnSpc>
                <a:spcPct val="80000"/>
              </a:lnSpc>
            </a:pPr>
            <a:r>
              <a:rPr lang="en-US" sz="2000" smtClean="0"/>
              <a:t>Oughton MT, Loo VG, Dendukuri N, et al.</a:t>
            </a:r>
            <a:r>
              <a:rPr lang="en-US" sz="2000" i="1" smtClean="0"/>
              <a:t> </a:t>
            </a:r>
            <a:r>
              <a:rPr lang="en-US" sz="2000" smtClean="0"/>
              <a:t>Hand hygiene with soap and water is superior to alcohol rum and antiseptic wipes for removal of </a:t>
            </a:r>
            <a:r>
              <a:rPr lang="en-US" sz="2000" i="1" smtClean="0"/>
              <a:t>Clostridium difficile</a:t>
            </a:r>
            <a:r>
              <a:rPr lang="en-US" sz="2000" smtClean="0"/>
              <a:t>. Infect Control Hosp Epidemiol</a:t>
            </a:r>
            <a:r>
              <a:rPr lang="en-US" sz="2000" i="1" smtClean="0"/>
              <a:t> </a:t>
            </a:r>
            <a:r>
              <a:rPr lang="en-US" sz="2000" smtClean="0"/>
              <a:t>2009; 30:939-44.</a:t>
            </a:r>
          </a:p>
          <a:p>
            <a:pPr>
              <a:lnSpc>
                <a:spcPct val="80000"/>
              </a:lnSpc>
            </a:pPr>
            <a:endParaRPr lang="en-US" sz="2000" smtClean="0"/>
          </a:p>
          <a:p>
            <a:pPr>
              <a:lnSpc>
                <a:spcPct val="80000"/>
              </a:lnSpc>
            </a:pPr>
            <a:r>
              <a:rPr lang="en-US" sz="2000" smtClean="0"/>
              <a:t>Peterson LR, Robicsek A. Does my patient have </a:t>
            </a:r>
            <a:r>
              <a:rPr lang="en-US" sz="2000" i="1" smtClean="0"/>
              <a:t>Clostridium difficile </a:t>
            </a:r>
            <a:r>
              <a:rPr lang="en-US" sz="2000" smtClean="0"/>
              <a:t>infection? </a:t>
            </a:r>
            <a:r>
              <a:rPr lang="sv-SE" sz="2000" smtClean="0"/>
              <a:t>Ann Intern Med 2009;15:176-9</a:t>
            </a:r>
          </a:p>
          <a:p>
            <a:pPr>
              <a:lnSpc>
                <a:spcPct val="80000"/>
              </a:lnSpc>
            </a:pPr>
            <a:endParaRPr lang="en-US" sz="2000" smtClean="0"/>
          </a:p>
          <a:p>
            <a:pPr>
              <a:lnSpc>
                <a:spcPct val="80000"/>
              </a:lnSpc>
            </a:pPr>
            <a:r>
              <a:rPr lang="en-US" sz="2000" smtClean="0"/>
              <a:t>Riggs MM, Sethi AK, Zabarsky TF, et al. Asymptomatic carriers are a potential source for transmission of epidemic and nonepidemic </a:t>
            </a:r>
            <a:r>
              <a:rPr lang="en-US" sz="2000" i="1" smtClean="0"/>
              <a:t>Clostridium difficile </a:t>
            </a:r>
            <a:r>
              <a:rPr lang="en-US" sz="2000" smtClean="0"/>
              <a:t>strains among long-term care facility residents. Clin Infect Dis 2007; 45:992–8.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smtClean="0"/>
              <a:t>References</a:t>
            </a:r>
          </a:p>
        </p:txBody>
      </p:sp>
      <p:sp>
        <p:nvSpPr>
          <p:cNvPr id="37891" name="Rectangle 3"/>
          <p:cNvSpPr>
            <a:spLocks noGrp="1" noChangeArrowheads="1"/>
          </p:cNvSpPr>
          <p:nvPr>
            <p:ph type="body" idx="1"/>
          </p:nvPr>
        </p:nvSpPr>
        <p:spPr>
          <a:xfrm>
            <a:off x="457200" y="1371600"/>
            <a:ext cx="8229600" cy="4754563"/>
          </a:xfrm>
        </p:spPr>
        <p:txBody>
          <a:bodyPr/>
          <a:lstStyle/>
          <a:p>
            <a:pPr>
              <a:lnSpc>
                <a:spcPct val="80000"/>
              </a:lnSpc>
            </a:pPr>
            <a:r>
              <a:rPr lang="en-US" sz="2400" smtClean="0"/>
              <a:t>SHEA/IDSA Compendium of Recommendations. Infect Control Hosp Epidemiol 2008;29:S81–S92. </a:t>
            </a:r>
            <a:r>
              <a:rPr lang="en-US" sz="2400" smtClean="0">
                <a:hlinkClick r:id="rId2"/>
              </a:rPr>
              <a:t>http://www.journals.uchicago.edu/doi/full/10.1086/591065</a:t>
            </a:r>
            <a:endParaRPr lang="en-US" sz="2400" smtClean="0"/>
          </a:p>
          <a:p>
            <a:pPr>
              <a:lnSpc>
                <a:spcPct val="80000"/>
              </a:lnSpc>
              <a:buFontTx/>
              <a:buNone/>
            </a:pPr>
            <a:endParaRPr lang="fr-FR" sz="2400" smtClean="0"/>
          </a:p>
          <a:p>
            <a:pPr>
              <a:lnSpc>
                <a:spcPct val="80000"/>
              </a:lnSpc>
            </a:pPr>
            <a:r>
              <a:rPr lang="fr-FR" sz="2400" smtClean="0"/>
              <a:t>Stabler RA, Dawson LF, Phua LT, et al. Comparitive analysis of BI/NAP1/027 hypervirulent strains reveals novel toxin B-encoding gene (tcdB) sequences. J Med Micro. 2008;57:771–5.</a:t>
            </a:r>
          </a:p>
          <a:p>
            <a:pPr>
              <a:lnSpc>
                <a:spcPct val="80000"/>
              </a:lnSpc>
            </a:pPr>
            <a:endParaRPr lang="fr-FR" sz="2400" smtClean="0"/>
          </a:p>
          <a:p>
            <a:pPr>
              <a:lnSpc>
                <a:spcPct val="80000"/>
              </a:lnSpc>
            </a:pPr>
            <a:r>
              <a:rPr lang="fr-FR" sz="2400" smtClean="0"/>
              <a:t>Sunenshine RH, McDonald LC. </a:t>
            </a:r>
            <a:r>
              <a:rPr lang="en-US" sz="2400" i="1" smtClean="0"/>
              <a:t>Clostridium difficile</a:t>
            </a:r>
            <a:r>
              <a:rPr lang="en-US" sz="2400" smtClean="0"/>
              <a:t>-associated disease: new challenges from and established pathogen. Cleve Clin J Med</a:t>
            </a:r>
            <a:r>
              <a:rPr lang="en-US" sz="2400" i="1" smtClean="0"/>
              <a:t>.</a:t>
            </a:r>
            <a:r>
              <a:rPr lang="en-US" sz="2400" smtClean="0"/>
              <a:t> 2006;73:187-97.</a:t>
            </a:r>
          </a:p>
          <a:p>
            <a:pPr>
              <a:lnSpc>
                <a:spcPct val="80000"/>
              </a:lnSpc>
              <a:buFontTx/>
              <a:buNone/>
            </a:pPr>
            <a:r>
              <a:rPr lang="en-US" sz="240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smtClean="0"/>
              <a:t>References</a:t>
            </a:r>
          </a:p>
        </p:txBody>
      </p:sp>
      <p:sp>
        <p:nvSpPr>
          <p:cNvPr id="38915" name="Rectangle 3"/>
          <p:cNvSpPr>
            <a:spLocks noGrp="1" noChangeArrowheads="1"/>
          </p:cNvSpPr>
          <p:nvPr>
            <p:ph type="body" idx="1"/>
          </p:nvPr>
        </p:nvSpPr>
        <p:spPr/>
        <p:txBody>
          <a:bodyPr/>
          <a:lstStyle/>
          <a:p>
            <a:pPr>
              <a:lnSpc>
                <a:spcPct val="90000"/>
              </a:lnSpc>
            </a:pPr>
            <a:r>
              <a:rPr lang="en-US" sz="2400" smtClean="0"/>
              <a:t>Warny M, Pepin J, Fang A, Killgore G,  et al</a:t>
            </a:r>
            <a:r>
              <a:rPr lang="en-US" sz="2400" i="1" smtClean="0"/>
              <a:t>.</a:t>
            </a:r>
            <a:r>
              <a:rPr lang="en-US" sz="2400" smtClean="0"/>
              <a:t>  Toxin production by and emerging strain of </a:t>
            </a:r>
            <a:r>
              <a:rPr lang="en-US" sz="2400" i="1" smtClean="0"/>
              <a:t>Clostridium difficile </a:t>
            </a:r>
            <a:r>
              <a:rPr lang="en-US" sz="2400" smtClean="0"/>
              <a:t>associated with outbreaks of severe disease in North America and Europe. </a:t>
            </a:r>
            <a:r>
              <a:rPr lang="en-US" sz="2400" i="1" u="sng" smtClean="0"/>
              <a:t>Lancet.</a:t>
            </a:r>
            <a:r>
              <a:rPr lang="en-US" sz="2400" smtClean="0"/>
              <a:t> 2005;366:1079-84.</a:t>
            </a:r>
          </a:p>
          <a:p>
            <a:pPr>
              <a:lnSpc>
                <a:spcPct val="90000"/>
              </a:lnSpc>
            </a:pPr>
            <a:endParaRPr lang="en-US" sz="2400" smtClean="0"/>
          </a:p>
          <a:p>
            <a:pPr>
              <a:lnSpc>
                <a:spcPct val="90000"/>
              </a:lnSpc>
            </a:pPr>
            <a:r>
              <a:rPr lang="en-US" sz="2400" smtClean="0"/>
              <a:t>Wilcox MF, Fawley WN, Wigglesworth N, et al. Comparison of the effect of detergent versus hypochlorite cleaning on environmental contamination and incidence of </a:t>
            </a:r>
            <a:r>
              <a:rPr lang="en-US" sz="2400" i="1" smtClean="0"/>
              <a:t>Clostridium difficile </a:t>
            </a:r>
            <a:r>
              <a:rPr lang="en-US" sz="2400" smtClean="0"/>
              <a:t>infection. J Hosp Infect 2003:54:109-14.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228600" y="1981200"/>
            <a:ext cx="5181600" cy="2703513"/>
          </a:xfrm>
          <a:prstGeom prst="rect">
            <a:avLst/>
          </a:prstGeom>
          <a:noFill/>
          <a:ln w="9525">
            <a:noFill/>
            <a:miter lim="800000"/>
            <a:headEnd/>
            <a:tailEnd/>
          </a:ln>
        </p:spPr>
      </p:pic>
      <p:sp>
        <p:nvSpPr>
          <p:cNvPr id="39939" name="Rectangle 3"/>
          <p:cNvSpPr>
            <a:spLocks noGrp="1" noChangeArrowheads="1"/>
          </p:cNvSpPr>
          <p:nvPr>
            <p:ph type="title"/>
          </p:nvPr>
        </p:nvSpPr>
        <p:spPr/>
        <p:txBody>
          <a:bodyPr/>
          <a:lstStyle/>
          <a:p>
            <a:r>
              <a:rPr lang="en-US" smtClean="0">
                <a:solidFill>
                  <a:schemeClr val="tx1"/>
                </a:solidFill>
              </a:rPr>
              <a:t>Additional resources</a:t>
            </a:r>
          </a:p>
        </p:txBody>
      </p:sp>
      <p:sp>
        <p:nvSpPr>
          <p:cNvPr id="39940" name="Text Box 4"/>
          <p:cNvSpPr txBox="1">
            <a:spLocks noChangeArrowheads="1"/>
          </p:cNvSpPr>
          <p:nvPr/>
        </p:nvSpPr>
        <p:spPr bwMode="auto">
          <a:xfrm>
            <a:off x="304800" y="5692775"/>
            <a:ext cx="5151438" cy="517525"/>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Dubberke et al. Infect Control Hosp Epidemiol 2008;29:S81-92.</a:t>
            </a:r>
          </a:p>
          <a:p>
            <a:pPr algn="l">
              <a:spcBef>
                <a:spcPct val="0"/>
              </a:spcBef>
            </a:pPr>
            <a:r>
              <a:rPr lang="en-US" sz="1400">
                <a:solidFill>
                  <a:schemeClr val="tx1"/>
                </a:solidFill>
              </a:rPr>
              <a:t>Abbett SK et al.</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2009;30:1062-9.</a:t>
            </a:r>
          </a:p>
        </p:txBody>
      </p:sp>
      <p:pic>
        <p:nvPicPr>
          <p:cNvPr id="39941" name="Picture 5"/>
          <p:cNvPicPr>
            <a:picLocks noChangeAspect="1" noChangeArrowheads="1"/>
          </p:cNvPicPr>
          <p:nvPr/>
        </p:nvPicPr>
        <p:blipFill>
          <a:blip r:embed="rId4" cstate="print"/>
          <a:srcRect/>
          <a:stretch>
            <a:fillRect/>
          </a:stretch>
        </p:blipFill>
        <p:spPr bwMode="auto">
          <a:xfrm>
            <a:off x="5703888" y="1981200"/>
            <a:ext cx="3440112" cy="4038600"/>
          </a:xfrm>
          <a:prstGeom prst="rect">
            <a:avLst/>
          </a:prstGeom>
          <a:noFill/>
          <a:ln w="9525" algn="ctr">
            <a:noFill/>
            <a:miter lim="800000"/>
            <a:headEnd/>
            <a:tailEnd/>
          </a:ln>
        </p:spPr>
      </p:pic>
      <p:sp>
        <p:nvSpPr>
          <p:cNvPr id="39942" name="Text Box 6"/>
          <p:cNvSpPr txBox="1">
            <a:spLocks noChangeArrowheads="1"/>
          </p:cNvSpPr>
          <p:nvPr/>
        </p:nvSpPr>
        <p:spPr bwMode="auto">
          <a:xfrm>
            <a:off x="152400" y="1524000"/>
            <a:ext cx="5591175" cy="396875"/>
          </a:xfrm>
          <a:prstGeom prst="rect">
            <a:avLst/>
          </a:prstGeom>
          <a:noFill/>
          <a:ln w="9525" algn="ctr">
            <a:noFill/>
            <a:miter lim="800000"/>
            <a:headEnd/>
            <a:tailEnd/>
          </a:ln>
        </p:spPr>
        <p:txBody>
          <a:bodyPr wrap="none">
            <a:spAutoFit/>
          </a:bodyPr>
          <a:lstStyle/>
          <a:p>
            <a:pPr algn="l" eaLnBrk="0" hangingPunct="0">
              <a:spcBef>
                <a:spcPct val="0"/>
              </a:spcBef>
            </a:pPr>
            <a:r>
              <a:rPr lang="en-US" sz="2000">
                <a:solidFill>
                  <a:schemeClr val="tx1"/>
                </a:solidFill>
              </a:rPr>
              <a:t>SHEA/IDSA Compendium of Recommendations</a:t>
            </a:r>
          </a:p>
        </p:txBody>
      </p:sp>
      <p:sp>
        <p:nvSpPr>
          <p:cNvPr id="39943" name="Text Box 7"/>
          <p:cNvSpPr txBox="1">
            <a:spLocks noChangeArrowheads="1"/>
          </p:cNvSpPr>
          <p:nvPr/>
        </p:nvSpPr>
        <p:spPr bwMode="auto">
          <a:xfrm>
            <a:off x="6096000" y="1422400"/>
            <a:ext cx="2782888" cy="396875"/>
          </a:xfrm>
          <a:prstGeom prst="rect">
            <a:avLst/>
          </a:prstGeom>
          <a:noFill/>
          <a:ln w="9525" algn="ctr">
            <a:noFill/>
            <a:miter lim="800000"/>
            <a:headEnd/>
            <a:tailEnd/>
          </a:ln>
        </p:spPr>
        <p:txBody>
          <a:bodyPr wrap="none">
            <a:spAutoFit/>
          </a:bodyPr>
          <a:lstStyle/>
          <a:p>
            <a:pPr algn="l" eaLnBrk="0" hangingPunct="0">
              <a:spcBef>
                <a:spcPct val="0"/>
              </a:spcBef>
            </a:pPr>
            <a:r>
              <a:rPr lang="en-US" sz="2000">
                <a:solidFill>
                  <a:schemeClr val="tx1"/>
                </a:solidFill>
              </a:rPr>
              <a:t>CDI Checklist Example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b="1" smtClean="0"/>
              <a:t>Additional Reference Slides</a:t>
            </a:r>
          </a:p>
        </p:txBody>
      </p:sp>
      <p:sp>
        <p:nvSpPr>
          <p:cNvPr id="40963" name="Rectangle 3"/>
          <p:cNvSpPr>
            <a:spLocks noGrp="1" noChangeArrowheads="1"/>
          </p:cNvSpPr>
          <p:nvPr>
            <p:ph type="body" idx="1"/>
          </p:nvPr>
        </p:nvSpPr>
        <p:spPr/>
        <p:txBody>
          <a:bodyPr/>
          <a:lstStyle/>
          <a:p>
            <a:r>
              <a:rPr lang="en-US" smtClean="0"/>
              <a:t>The following slides may be used for presentations regarding CDI.</a:t>
            </a:r>
          </a:p>
          <a:p>
            <a:r>
              <a:rPr lang="en-US" smtClean="0"/>
              <a:t>Explanations are available in the notes section of the slides.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2400" b="1" smtClean="0">
                <a:solidFill>
                  <a:schemeClr val="tx1"/>
                </a:solidFill>
              </a:rPr>
              <a:t>Supplemental Prevention Strategies: </a:t>
            </a:r>
            <a:br>
              <a:rPr lang="en-US" sz="2400" b="1" smtClean="0">
                <a:solidFill>
                  <a:schemeClr val="tx1"/>
                </a:solidFill>
              </a:rPr>
            </a:br>
            <a:r>
              <a:rPr lang="en-US" sz="2800" b="1" smtClean="0">
                <a:solidFill>
                  <a:schemeClr val="tx1"/>
                </a:solidFill>
              </a:rPr>
              <a:t>Rationale for Soap and Water: Lack of efficacy of alcohol-based handrub against </a:t>
            </a:r>
            <a:r>
              <a:rPr lang="en-US" sz="2800" b="1" i="1" smtClean="0">
                <a:solidFill>
                  <a:schemeClr val="tx1"/>
                </a:solidFill>
              </a:rPr>
              <a:t>C. difficile</a:t>
            </a:r>
          </a:p>
        </p:txBody>
      </p:sp>
      <p:pic>
        <p:nvPicPr>
          <p:cNvPr id="41987" name="Picture 3"/>
          <p:cNvPicPr>
            <a:picLocks noChangeAspect="1" noChangeArrowheads="1"/>
          </p:cNvPicPr>
          <p:nvPr/>
        </p:nvPicPr>
        <p:blipFill>
          <a:blip r:embed="rId3" cstate="print"/>
          <a:srcRect t="2040"/>
          <a:stretch>
            <a:fillRect/>
          </a:stretch>
        </p:blipFill>
        <p:spPr bwMode="auto">
          <a:xfrm>
            <a:off x="457200" y="1752600"/>
            <a:ext cx="8229600" cy="4208463"/>
          </a:xfrm>
          <a:prstGeom prst="rect">
            <a:avLst/>
          </a:prstGeom>
          <a:noFill/>
          <a:ln w="9525" algn="ctr">
            <a:noFill/>
            <a:miter lim="800000"/>
            <a:headEnd/>
            <a:tailEnd/>
          </a:ln>
        </p:spPr>
      </p:pic>
      <p:sp>
        <p:nvSpPr>
          <p:cNvPr id="41988" name="Rectangle 4"/>
          <p:cNvSpPr>
            <a:spLocks noChangeArrowheads="1"/>
          </p:cNvSpPr>
          <p:nvPr/>
        </p:nvSpPr>
        <p:spPr bwMode="auto">
          <a:xfrm>
            <a:off x="457200" y="5921375"/>
            <a:ext cx="503078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Oughton et al.</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2009;30:939-44.</a:t>
            </a:r>
          </a:p>
        </p:txBody>
      </p:sp>
      <p:sp>
        <p:nvSpPr>
          <p:cNvPr id="41989" name="Rectangle 5"/>
          <p:cNvSpPr>
            <a:spLocks noChangeArrowheads="1"/>
          </p:cNvSpPr>
          <p:nvPr/>
        </p:nvSpPr>
        <p:spPr bwMode="auto">
          <a:xfrm>
            <a:off x="381000" y="5638800"/>
            <a:ext cx="8305800" cy="304800"/>
          </a:xfrm>
          <a:prstGeom prst="rect">
            <a:avLst/>
          </a:prstGeom>
          <a:noFill/>
          <a:ln w="25400" algn="ctr">
            <a:solidFill>
              <a:srgbClr val="FF6600"/>
            </a:solidFill>
            <a:miter lim="800000"/>
            <a:headEnd/>
            <a:tailEnd/>
          </a:ln>
        </p:spPr>
        <p:txBody>
          <a:bodyPr wrap="none" anchor="ctr"/>
          <a:lstStyle/>
          <a:p>
            <a:endParaRPr lang="en-US"/>
          </a:p>
        </p:txBody>
      </p:sp>
      <p:sp>
        <p:nvSpPr>
          <p:cNvPr id="41990" name="Rectangle 6"/>
          <p:cNvSpPr>
            <a:spLocks noChangeArrowheads="1"/>
          </p:cNvSpPr>
          <p:nvPr/>
        </p:nvSpPr>
        <p:spPr bwMode="auto">
          <a:xfrm>
            <a:off x="381000" y="2438400"/>
            <a:ext cx="8305800" cy="304800"/>
          </a:xfrm>
          <a:prstGeom prst="rect">
            <a:avLst/>
          </a:prstGeom>
          <a:noFill/>
          <a:ln w="25400" algn="ctr">
            <a:solidFill>
              <a:srgbClr val="FF6600"/>
            </a:solidFill>
            <a:miter lim="800000"/>
            <a:headEnd/>
            <a:tailEn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2943225" y="2281238"/>
            <a:ext cx="3971925" cy="2366962"/>
          </a:xfrm>
          <a:custGeom>
            <a:avLst/>
            <a:gdLst>
              <a:gd name="T0" fmla="*/ 0 w 2502"/>
              <a:gd name="T1" fmla="*/ 2147483647 h 1491"/>
              <a:gd name="T2" fmla="*/ 2147483647 w 2502"/>
              <a:gd name="T3" fmla="*/ 2147483647 h 1491"/>
              <a:gd name="T4" fmla="*/ 2147483647 w 2502"/>
              <a:gd name="T5" fmla="*/ 2147483647 h 1491"/>
              <a:gd name="T6" fmla="*/ 2147483647 w 2502"/>
              <a:gd name="T7" fmla="*/ 2147483647 h 1491"/>
              <a:gd name="T8" fmla="*/ 2147483647 w 2502"/>
              <a:gd name="T9" fmla="*/ 2147483647 h 1491"/>
              <a:gd name="T10" fmla="*/ 2147483647 w 2502"/>
              <a:gd name="T11" fmla="*/ 2147483647 h 1491"/>
              <a:gd name="T12" fmla="*/ 2147483647 w 2502"/>
              <a:gd name="T13" fmla="*/ 0 h 1491"/>
              <a:gd name="T14" fmla="*/ 0 60000 65536"/>
              <a:gd name="T15" fmla="*/ 0 60000 65536"/>
              <a:gd name="T16" fmla="*/ 0 60000 65536"/>
              <a:gd name="T17" fmla="*/ 0 60000 65536"/>
              <a:gd name="T18" fmla="*/ 0 60000 65536"/>
              <a:gd name="T19" fmla="*/ 0 60000 65536"/>
              <a:gd name="T20" fmla="*/ 0 60000 65536"/>
              <a:gd name="T21" fmla="*/ 0 w 2502"/>
              <a:gd name="T22" fmla="*/ 0 h 1491"/>
              <a:gd name="T23" fmla="*/ 2502 w 2502"/>
              <a:gd name="T24" fmla="*/ 1491 h 1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 h="1491">
                <a:moveTo>
                  <a:pt x="0" y="1491"/>
                </a:moveTo>
                <a:lnTo>
                  <a:pt x="711" y="1326"/>
                </a:lnTo>
                <a:lnTo>
                  <a:pt x="1071" y="1086"/>
                </a:lnTo>
                <a:lnTo>
                  <a:pt x="1434" y="924"/>
                </a:lnTo>
                <a:lnTo>
                  <a:pt x="1716" y="615"/>
                </a:lnTo>
                <a:lnTo>
                  <a:pt x="2130" y="234"/>
                </a:lnTo>
                <a:lnTo>
                  <a:pt x="2502" y="0"/>
                </a:lnTo>
              </a:path>
            </a:pathLst>
          </a:custGeom>
          <a:noFill/>
          <a:ln w="38100" cap="flat" cmpd="sng">
            <a:solidFill>
              <a:srgbClr val="33CC33"/>
            </a:solidFill>
            <a:prstDash val="solid"/>
            <a:round/>
            <a:headEnd/>
            <a:tailEnd/>
          </a:ln>
        </p:spPr>
        <p:txBody>
          <a:bodyPr/>
          <a:lstStyle/>
          <a:p>
            <a:endParaRPr lang="en-US"/>
          </a:p>
        </p:txBody>
      </p:sp>
      <p:sp>
        <p:nvSpPr>
          <p:cNvPr id="6147" name="Freeform 3"/>
          <p:cNvSpPr>
            <a:spLocks/>
          </p:cNvSpPr>
          <p:nvPr/>
        </p:nvSpPr>
        <p:spPr bwMode="auto">
          <a:xfrm>
            <a:off x="2943225" y="2443163"/>
            <a:ext cx="3976688" cy="2228850"/>
          </a:xfrm>
          <a:custGeom>
            <a:avLst/>
            <a:gdLst>
              <a:gd name="T0" fmla="*/ 2147483647 w 2505"/>
              <a:gd name="T1" fmla="*/ 0 h 1404"/>
              <a:gd name="T2" fmla="*/ 2147483647 w 2505"/>
              <a:gd name="T3" fmla="*/ 2147483647 h 1404"/>
              <a:gd name="T4" fmla="*/ 2147483647 w 2505"/>
              <a:gd name="T5" fmla="*/ 2147483647 h 1404"/>
              <a:gd name="T6" fmla="*/ 2147483647 w 2505"/>
              <a:gd name="T7" fmla="*/ 2147483647 h 1404"/>
              <a:gd name="T8" fmla="*/ 2147483647 w 2505"/>
              <a:gd name="T9" fmla="*/ 2147483647 h 1404"/>
              <a:gd name="T10" fmla="*/ 2147483647 w 2505"/>
              <a:gd name="T11" fmla="*/ 2147483647 h 1404"/>
              <a:gd name="T12" fmla="*/ 0 w 2505"/>
              <a:gd name="T13" fmla="*/ 2147483647 h 1404"/>
              <a:gd name="T14" fmla="*/ 0 60000 65536"/>
              <a:gd name="T15" fmla="*/ 0 60000 65536"/>
              <a:gd name="T16" fmla="*/ 0 60000 65536"/>
              <a:gd name="T17" fmla="*/ 0 60000 65536"/>
              <a:gd name="T18" fmla="*/ 0 60000 65536"/>
              <a:gd name="T19" fmla="*/ 0 60000 65536"/>
              <a:gd name="T20" fmla="*/ 0 60000 65536"/>
              <a:gd name="T21" fmla="*/ 0 w 2505"/>
              <a:gd name="T22" fmla="*/ 0 h 1404"/>
              <a:gd name="T23" fmla="*/ 2505 w 2505"/>
              <a:gd name="T24" fmla="*/ 1404 h 1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5" h="1404">
                <a:moveTo>
                  <a:pt x="2505" y="0"/>
                </a:moveTo>
                <a:lnTo>
                  <a:pt x="2133" y="216"/>
                </a:lnTo>
                <a:lnTo>
                  <a:pt x="1842" y="447"/>
                </a:lnTo>
                <a:lnTo>
                  <a:pt x="1422" y="846"/>
                </a:lnTo>
                <a:lnTo>
                  <a:pt x="1065" y="1008"/>
                </a:lnTo>
                <a:lnTo>
                  <a:pt x="705" y="1242"/>
                </a:lnTo>
                <a:lnTo>
                  <a:pt x="0" y="1404"/>
                </a:lnTo>
              </a:path>
            </a:pathLst>
          </a:custGeom>
          <a:noFill/>
          <a:ln w="38100" cap="flat" cmpd="sng">
            <a:solidFill>
              <a:srgbClr val="3399FF"/>
            </a:solidFill>
            <a:prstDash val="solid"/>
            <a:round/>
            <a:headEnd/>
            <a:tailEnd/>
          </a:ln>
        </p:spPr>
        <p:txBody>
          <a:bodyPr/>
          <a:lstStyle/>
          <a:p>
            <a:endParaRPr lang="en-US"/>
          </a:p>
        </p:txBody>
      </p:sp>
      <p:sp>
        <p:nvSpPr>
          <p:cNvPr id="6148" name="Freeform 4"/>
          <p:cNvSpPr>
            <a:spLocks/>
          </p:cNvSpPr>
          <p:nvPr/>
        </p:nvSpPr>
        <p:spPr bwMode="auto">
          <a:xfrm>
            <a:off x="2943225" y="2400300"/>
            <a:ext cx="3967163" cy="2257425"/>
          </a:xfrm>
          <a:custGeom>
            <a:avLst/>
            <a:gdLst>
              <a:gd name="T0" fmla="*/ 2147483647 w 2499"/>
              <a:gd name="T1" fmla="*/ 0 h 1422"/>
              <a:gd name="T2" fmla="*/ 2147483647 w 2499"/>
              <a:gd name="T3" fmla="*/ 2147483647 h 1422"/>
              <a:gd name="T4" fmla="*/ 2147483647 w 2499"/>
              <a:gd name="T5" fmla="*/ 2147483647 h 1422"/>
              <a:gd name="T6" fmla="*/ 2147483647 w 2499"/>
              <a:gd name="T7" fmla="*/ 2147483647 h 1422"/>
              <a:gd name="T8" fmla="*/ 2147483647 w 2499"/>
              <a:gd name="T9" fmla="*/ 2147483647 h 1422"/>
              <a:gd name="T10" fmla="*/ 2147483647 w 2499"/>
              <a:gd name="T11" fmla="*/ 2147483647 h 1422"/>
              <a:gd name="T12" fmla="*/ 2147483647 w 2499"/>
              <a:gd name="T13" fmla="*/ 2147483647 h 1422"/>
              <a:gd name="T14" fmla="*/ 0 w 2499"/>
              <a:gd name="T15" fmla="*/ 2147483647 h 1422"/>
              <a:gd name="T16" fmla="*/ 0 60000 65536"/>
              <a:gd name="T17" fmla="*/ 0 60000 65536"/>
              <a:gd name="T18" fmla="*/ 0 60000 65536"/>
              <a:gd name="T19" fmla="*/ 0 60000 65536"/>
              <a:gd name="T20" fmla="*/ 0 60000 65536"/>
              <a:gd name="T21" fmla="*/ 0 60000 65536"/>
              <a:gd name="T22" fmla="*/ 0 60000 65536"/>
              <a:gd name="T23" fmla="*/ 0 60000 65536"/>
              <a:gd name="T24" fmla="*/ 0 w 2499"/>
              <a:gd name="T25" fmla="*/ 0 h 1422"/>
              <a:gd name="T26" fmla="*/ 2499 w 2499"/>
              <a:gd name="T27" fmla="*/ 1422 h 1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9" h="1422">
                <a:moveTo>
                  <a:pt x="2499" y="0"/>
                </a:moveTo>
                <a:lnTo>
                  <a:pt x="2148" y="198"/>
                </a:lnTo>
                <a:lnTo>
                  <a:pt x="1875" y="456"/>
                </a:lnTo>
                <a:lnTo>
                  <a:pt x="1440" y="927"/>
                </a:lnTo>
                <a:lnTo>
                  <a:pt x="1077" y="1032"/>
                </a:lnTo>
                <a:lnTo>
                  <a:pt x="711" y="1278"/>
                </a:lnTo>
                <a:lnTo>
                  <a:pt x="411" y="1320"/>
                </a:lnTo>
                <a:lnTo>
                  <a:pt x="0" y="1422"/>
                </a:lnTo>
              </a:path>
            </a:pathLst>
          </a:custGeom>
          <a:noFill/>
          <a:ln w="38100" cap="flat" cmpd="sng">
            <a:solidFill>
              <a:schemeClr val="tx2"/>
            </a:solidFill>
            <a:prstDash val="solid"/>
            <a:round/>
            <a:headEnd/>
            <a:tailEnd/>
          </a:ln>
        </p:spPr>
        <p:txBody>
          <a:bodyPr/>
          <a:lstStyle/>
          <a:p>
            <a:endParaRPr lang="en-US"/>
          </a:p>
        </p:txBody>
      </p:sp>
      <p:sp>
        <p:nvSpPr>
          <p:cNvPr id="6149" name="Freeform 5"/>
          <p:cNvSpPr>
            <a:spLocks/>
          </p:cNvSpPr>
          <p:nvPr/>
        </p:nvSpPr>
        <p:spPr bwMode="auto">
          <a:xfrm>
            <a:off x="2943225" y="2419350"/>
            <a:ext cx="3971925" cy="2243138"/>
          </a:xfrm>
          <a:custGeom>
            <a:avLst/>
            <a:gdLst>
              <a:gd name="T0" fmla="*/ 0 w 2502"/>
              <a:gd name="T1" fmla="*/ 2147483647 h 1413"/>
              <a:gd name="T2" fmla="*/ 2147483647 w 2502"/>
              <a:gd name="T3" fmla="*/ 2147483647 h 1413"/>
              <a:gd name="T4" fmla="*/ 2147483647 w 2502"/>
              <a:gd name="T5" fmla="*/ 2147483647 h 1413"/>
              <a:gd name="T6" fmla="*/ 2147483647 w 2502"/>
              <a:gd name="T7" fmla="*/ 2147483647 h 1413"/>
              <a:gd name="T8" fmla="*/ 2147483647 w 2502"/>
              <a:gd name="T9" fmla="*/ 2147483647 h 1413"/>
              <a:gd name="T10" fmla="*/ 2147483647 w 2502"/>
              <a:gd name="T11" fmla="*/ 2147483647 h 1413"/>
              <a:gd name="T12" fmla="*/ 2147483647 w 2502"/>
              <a:gd name="T13" fmla="*/ 2147483647 h 1413"/>
              <a:gd name="T14" fmla="*/ 2147483647 w 2502"/>
              <a:gd name="T15" fmla="*/ 0 h 1413"/>
              <a:gd name="T16" fmla="*/ 0 60000 65536"/>
              <a:gd name="T17" fmla="*/ 0 60000 65536"/>
              <a:gd name="T18" fmla="*/ 0 60000 65536"/>
              <a:gd name="T19" fmla="*/ 0 60000 65536"/>
              <a:gd name="T20" fmla="*/ 0 60000 65536"/>
              <a:gd name="T21" fmla="*/ 0 60000 65536"/>
              <a:gd name="T22" fmla="*/ 0 60000 65536"/>
              <a:gd name="T23" fmla="*/ 0 60000 65536"/>
              <a:gd name="T24" fmla="*/ 0 w 2502"/>
              <a:gd name="T25" fmla="*/ 0 h 1413"/>
              <a:gd name="T26" fmla="*/ 2502 w 2502"/>
              <a:gd name="T27" fmla="*/ 1413 h 14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2" h="1413">
                <a:moveTo>
                  <a:pt x="0" y="1413"/>
                </a:moveTo>
                <a:lnTo>
                  <a:pt x="402" y="1302"/>
                </a:lnTo>
                <a:lnTo>
                  <a:pt x="714" y="1251"/>
                </a:lnTo>
                <a:lnTo>
                  <a:pt x="1083" y="1020"/>
                </a:lnTo>
                <a:lnTo>
                  <a:pt x="1440" y="870"/>
                </a:lnTo>
                <a:lnTo>
                  <a:pt x="1809" y="495"/>
                </a:lnTo>
                <a:lnTo>
                  <a:pt x="2142" y="207"/>
                </a:lnTo>
                <a:lnTo>
                  <a:pt x="2502" y="0"/>
                </a:lnTo>
              </a:path>
            </a:pathLst>
          </a:custGeom>
          <a:noFill/>
          <a:ln w="38100" cap="flat" cmpd="sng">
            <a:solidFill>
              <a:srgbClr val="FF3300"/>
            </a:solidFill>
            <a:prstDash val="solid"/>
            <a:round/>
            <a:headEnd/>
            <a:tailEnd/>
          </a:ln>
        </p:spPr>
        <p:txBody>
          <a:bodyPr/>
          <a:lstStyle/>
          <a:p>
            <a:endParaRPr lang="en-US"/>
          </a:p>
        </p:txBody>
      </p:sp>
      <p:sp>
        <p:nvSpPr>
          <p:cNvPr id="6150" name="Freeform 6"/>
          <p:cNvSpPr>
            <a:spLocks/>
          </p:cNvSpPr>
          <p:nvPr/>
        </p:nvSpPr>
        <p:spPr bwMode="auto">
          <a:xfrm>
            <a:off x="2971800" y="3276600"/>
            <a:ext cx="3971925" cy="1452563"/>
          </a:xfrm>
          <a:custGeom>
            <a:avLst/>
            <a:gdLst>
              <a:gd name="T0" fmla="*/ 0 w 2502"/>
              <a:gd name="T1" fmla="*/ 2147483647 h 915"/>
              <a:gd name="T2" fmla="*/ 2147483647 w 2502"/>
              <a:gd name="T3" fmla="*/ 2147483647 h 915"/>
              <a:gd name="T4" fmla="*/ 2147483647 w 2502"/>
              <a:gd name="T5" fmla="*/ 2147483647 h 915"/>
              <a:gd name="T6" fmla="*/ 2147483647 w 2502"/>
              <a:gd name="T7" fmla="*/ 2147483647 h 915"/>
              <a:gd name="T8" fmla="*/ 2147483647 w 2502"/>
              <a:gd name="T9" fmla="*/ 2147483647 h 915"/>
              <a:gd name="T10" fmla="*/ 2147483647 w 2502"/>
              <a:gd name="T11" fmla="*/ 2147483647 h 915"/>
              <a:gd name="T12" fmla="*/ 2147483647 w 2502"/>
              <a:gd name="T13" fmla="*/ 0 h 915"/>
              <a:gd name="T14" fmla="*/ 0 60000 65536"/>
              <a:gd name="T15" fmla="*/ 0 60000 65536"/>
              <a:gd name="T16" fmla="*/ 0 60000 65536"/>
              <a:gd name="T17" fmla="*/ 0 60000 65536"/>
              <a:gd name="T18" fmla="*/ 0 60000 65536"/>
              <a:gd name="T19" fmla="*/ 0 60000 65536"/>
              <a:gd name="T20" fmla="*/ 0 60000 65536"/>
              <a:gd name="T21" fmla="*/ 0 w 2502"/>
              <a:gd name="T22" fmla="*/ 0 h 915"/>
              <a:gd name="T23" fmla="*/ 2502 w 2502"/>
              <a:gd name="T24" fmla="*/ 915 h 9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 h="915">
                <a:moveTo>
                  <a:pt x="0" y="915"/>
                </a:moveTo>
                <a:lnTo>
                  <a:pt x="690" y="804"/>
                </a:lnTo>
                <a:lnTo>
                  <a:pt x="1086" y="633"/>
                </a:lnTo>
                <a:lnTo>
                  <a:pt x="1452" y="528"/>
                </a:lnTo>
                <a:lnTo>
                  <a:pt x="1851" y="333"/>
                </a:lnTo>
                <a:lnTo>
                  <a:pt x="2142" y="144"/>
                </a:lnTo>
                <a:lnTo>
                  <a:pt x="2502" y="0"/>
                </a:lnTo>
              </a:path>
            </a:pathLst>
          </a:custGeom>
          <a:noFill/>
          <a:ln w="38100" cap="flat" cmpd="sng">
            <a:solidFill>
              <a:schemeClr val="folHlink"/>
            </a:solidFill>
            <a:prstDash val="solid"/>
            <a:round/>
            <a:headEnd/>
            <a:tailEnd/>
          </a:ln>
        </p:spPr>
        <p:txBody>
          <a:bodyPr/>
          <a:lstStyle/>
          <a:p>
            <a:endParaRPr lang="en-US"/>
          </a:p>
        </p:txBody>
      </p:sp>
      <p:sp>
        <p:nvSpPr>
          <p:cNvPr id="6151" name="Line 7"/>
          <p:cNvSpPr>
            <a:spLocks noChangeShapeType="1"/>
          </p:cNvSpPr>
          <p:nvPr/>
        </p:nvSpPr>
        <p:spPr bwMode="auto">
          <a:xfrm>
            <a:off x="3060700" y="2630488"/>
            <a:ext cx="228600" cy="0"/>
          </a:xfrm>
          <a:prstGeom prst="line">
            <a:avLst/>
          </a:prstGeom>
          <a:noFill/>
          <a:ln w="38100">
            <a:solidFill>
              <a:schemeClr val="folHlink"/>
            </a:solidFill>
            <a:round/>
            <a:headEnd/>
            <a:tailEnd/>
          </a:ln>
        </p:spPr>
        <p:txBody>
          <a:bodyPr/>
          <a:lstStyle/>
          <a:p>
            <a:endParaRPr lang="en-US"/>
          </a:p>
        </p:txBody>
      </p:sp>
      <p:sp>
        <p:nvSpPr>
          <p:cNvPr id="6152" name="Text Box 8"/>
          <p:cNvSpPr txBox="1">
            <a:spLocks noChangeArrowheads="1"/>
          </p:cNvSpPr>
          <p:nvPr/>
        </p:nvSpPr>
        <p:spPr bwMode="auto">
          <a:xfrm>
            <a:off x="228600" y="5867400"/>
            <a:ext cx="8458200" cy="403225"/>
          </a:xfrm>
          <a:prstGeom prst="rect">
            <a:avLst/>
          </a:prstGeom>
          <a:noFill/>
          <a:ln w="9525">
            <a:noFill/>
            <a:miter lim="800000"/>
            <a:headEnd/>
            <a:tailEnd/>
          </a:ln>
        </p:spPr>
        <p:txBody>
          <a:bodyPr>
            <a:spAutoFit/>
          </a:bodyPr>
          <a:lstStyle/>
          <a:p>
            <a:pPr algn="l">
              <a:lnSpc>
                <a:spcPct val="85000"/>
              </a:lnSpc>
              <a:spcBef>
                <a:spcPct val="0"/>
              </a:spcBef>
            </a:pPr>
            <a:r>
              <a:rPr lang="en-US" sz="1200">
                <a:solidFill>
                  <a:schemeClr val="tx1"/>
                </a:solidFill>
              </a:rPr>
              <a:t>Heron et al. Natl Vital Stat Rep 2009;57(14). </a:t>
            </a:r>
          </a:p>
          <a:p>
            <a:pPr algn="l">
              <a:lnSpc>
                <a:spcPct val="85000"/>
              </a:lnSpc>
              <a:spcBef>
                <a:spcPct val="0"/>
              </a:spcBef>
            </a:pPr>
            <a:r>
              <a:rPr lang="en-US" sz="1200">
                <a:solidFill>
                  <a:schemeClr val="tx1"/>
                </a:solidFill>
              </a:rPr>
              <a:t>Available at </a:t>
            </a:r>
            <a:r>
              <a:rPr lang="en-US" sz="1200">
                <a:solidFill>
                  <a:schemeClr val="tx1"/>
                </a:solidFill>
                <a:hlinkClick r:id="rId3"/>
              </a:rPr>
              <a:t>http://www.cdc.gov/nchs/data/nvsr/nvsr57/nvsr57_14.pdf</a:t>
            </a:r>
            <a:endParaRPr lang="en-US" sz="1200">
              <a:solidFill>
                <a:schemeClr val="tx1"/>
              </a:solidFill>
            </a:endParaRPr>
          </a:p>
        </p:txBody>
      </p:sp>
      <p:sp>
        <p:nvSpPr>
          <p:cNvPr id="6153" name="Rectangle 9"/>
          <p:cNvSpPr>
            <a:spLocks noGrp="1" noChangeArrowheads="1"/>
          </p:cNvSpPr>
          <p:nvPr>
            <p:ph type="title"/>
          </p:nvPr>
        </p:nvSpPr>
        <p:spPr>
          <a:xfrm>
            <a:off x="0" y="274638"/>
            <a:ext cx="9144000" cy="1143000"/>
          </a:xfrm>
          <a:noFill/>
        </p:spPr>
        <p:txBody>
          <a:bodyPr/>
          <a:lstStyle/>
          <a:p>
            <a:pPr>
              <a:tabLst>
                <a:tab pos="1255713" algn="l"/>
              </a:tabLst>
            </a:pPr>
            <a:r>
              <a:rPr lang="en-US" sz="2400" b="1" smtClean="0">
                <a:solidFill>
                  <a:schemeClr val="tx1"/>
                </a:solidFill>
              </a:rPr>
              <a:t>Background: Impact</a:t>
            </a:r>
            <a:r>
              <a:rPr lang="en-US" sz="2400" smtClean="0">
                <a:solidFill>
                  <a:schemeClr val="tx1"/>
                </a:solidFill>
              </a:rPr>
              <a:t/>
            </a:r>
            <a:br>
              <a:rPr lang="en-US" sz="2400" smtClean="0">
                <a:solidFill>
                  <a:schemeClr val="tx1"/>
                </a:solidFill>
              </a:rPr>
            </a:br>
            <a:r>
              <a:rPr lang="en-US" sz="3200" b="1" smtClean="0">
                <a:solidFill>
                  <a:schemeClr val="tx1"/>
                </a:solidFill>
              </a:rPr>
              <a:t>Age-Adjusted Death Rate* for </a:t>
            </a:r>
            <a:br>
              <a:rPr lang="en-US" sz="3200" b="1" smtClean="0">
                <a:solidFill>
                  <a:schemeClr val="tx1"/>
                </a:solidFill>
              </a:rPr>
            </a:br>
            <a:r>
              <a:rPr lang="en-US" sz="3200" b="1" smtClean="0">
                <a:solidFill>
                  <a:schemeClr val="tx1"/>
                </a:solidFill>
              </a:rPr>
              <a:t>Enterocolitis Due to </a:t>
            </a:r>
            <a:r>
              <a:rPr lang="en-US" sz="3200" b="1" i="1" smtClean="0">
                <a:solidFill>
                  <a:schemeClr val="tx1"/>
                </a:solidFill>
              </a:rPr>
              <a:t>C. difficile</a:t>
            </a:r>
            <a:r>
              <a:rPr lang="en-US" sz="3200" b="1" smtClean="0">
                <a:solidFill>
                  <a:schemeClr val="tx1"/>
                </a:solidFill>
                <a:cs typeface="Arial" charset="0"/>
              </a:rPr>
              <a:t>, 1999–2006</a:t>
            </a:r>
          </a:p>
        </p:txBody>
      </p:sp>
      <p:sp>
        <p:nvSpPr>
          <p:cNvPr id="6154" name="Text Box 10"/>
          <p:cNvSpPr txBox="1">
            <a:spLocks noChangeArrowheads="1"/>
          </p:cNvSpPr>
          <p:nvPr/>
        </p:nvSpPr>
        <p:spPr bwMode="auto">
          <a:xfrm>
            <a:off x="304800" y="5562600"/>
            <a:ext cx="3276600" cy="304800"/>
          </a:xfrm>
          <a:prstGeom prst="rect">
            <a:avLst/>
          </a:prstGeom>
          <a:noFill/>
          <a:ln w="9525">
            <a:noFill/>
            <a:miter lim="800000"/>
            <a:headEnd/>
            <a:tailEnd/>
          </a:ln>
        </p:spPr>
        <p:txBody>
          <a:bodyPr wrap="none">
            <a:spAutoFit/>
          </a:bodyPr>
          <a:lstStyle/>
          <a:p>
            <a:pPr eaLnBrk="0" hangingPunct="0">
              <a:spcBef>
                <a:spcPct val="0"/>
              </a:spcBef>
            </a:pPr>
            <a:r>
              <a:rPr lang="en-US" sz="1400" b="1">
                <a:solidFill>
                  <a:schemeClr val="tx1"/>
                </a:solidFill>
              </a:rPr>
              <a:t>*Per 100,000 US standard population</a:t>
            </a:r>
          </a:p>
        </p:txBody>
      </p:sp>
      <p:grpSp>
        <p:nvGrpSpPr>
          <p:cNvPr id="6155" name="Group 11"/>
          <p:cNvGrpSpPr>
            <a:grpSpLocks/>
          </p:cNvGrpSpPr>
          <p:nvPr/>
        </p:nvGrpSpPr>
        <p:grpSpPr bwMode="auto">
          <a:xfrm>
            <a:off x="2552700" y="1744663"/>
            <a:ext cx="4659313" cy="3392487"/>
            <a:chOff x="1608" y="1099"/>
            <a:chExt cx="2935" cy="2137"/>
          </a:xfrm>
        </p:grpSpPr>
        <p:sp>
          <p:nvSpPr>
            <p:cNvPr id="6181" name="Freeform 12"/>
            <p:cNvSpPr>
              <a:spLocks/>
            </p:cNvSpPr>
            <p:nvPr/>
          </p:nvSpPr>
          <p:spPr bwMode="auto">
            <a:xfrm>
              <a:off x="1680" y="1099"/>
              <a:ext cx="2863" cy="2072"/>
            </a:xfrm>
            <a:custGeom>
              <a:avLst/>
              <a:gdLst>
                <a:gd name="T0" fmla="*/ 0 w 2863"/>
                <a:gd name="T1" fmla="*/ 0 h 2072"/>
                <a:gd name="T2" fmla="*/ 0 w 2863"/>
                <a:gd name="T3" fmla="*/ 2072 h 2072"/>
                <a:gd name="T4" fmla="*/ 2863 w 2863"/>
                <a:gd name="T5" fmla="*/ 2072 h 2072"/>
                <a:gd name="T6" fmla="*/ 0 60000 65536"/>
                <a:gd name="T7" fmla="*/ 0 60000 65536"/>
                <a:gd name="T8" fmla="*/ 0 60000 65536"/>
                <a:gd name="T9" fmla="*/ 0 w 2863"/>
                <a:gd name="T10" fmla="*/ 0 h 2072"/>
                <a:gd name="T11" fmla="*/ 2863 w 2863"/>
                <a:gd name="T12" fmla="*/ 2072 h 2072"/>
              </a:gdLst>
              <a:ahLst/>
              <a:cxnLst>
                <a:cxn ang="T6">
                  <a:pos x="T0" y="T1"/>
                </a:cxn>
                <a:cxn ang="T7">
                  <a:pos x="T2" y="T3"/>
                </a:cxn>
                <a:cxn ang="T8">
                  <a:pos x="T4" y="T5"/>
                </a:cxn>
              </a:cxnLst>
              <a:rect l="T9" t="T10" r="T11" b="T12"/>
              <a:pathLst>
                <a:path w="2863" h="2072">
                  <a:moveTo>
                    <a:pt x="0" y="0"/>
                  </a:moveTo>
                  <a:lnTo>
                    <a:pt x="0" y="2072"/>
                  </a:lnTo>
                  <a:lnTo>
                    <a:pt x="2863" y="2072"/>
                  </a:lnTo>
                </a:path>
              </a:pathLst>
            </a:custGeom>
            <a:noFill/>
            <a:ln w="28575" cap="flat" cmpd="sng">
              <a:solidFill>
                <a:schemeClr val="tx1"/>
              </a:solidFill>
              <a:prstDash val="solid"/>
              <a:round/>
              <a:headEnd/>
              <a:tailEnd/>
            </a:ln>
          </p:spPr>
          <p:txBody>
            <a:bodyPr/>
            <a:lstStyle/>
            <a:p>
              <a:endParaRPr lang="en-US"/>
            </a:p>
          </p:txBody>
        </p:sp>
        <p:sp>
          <p:nvSpPr>
            <p:cNvPr id="6182" name="Line 13"/>
            <p:cNvSpPr>
              <a:spLocks noChangeShapeType="1"/>
            </p:cNvSpPr>
            <p:nvPr/>
          </p:nvSpPr>
          <p:spPr bwMode="auto">
            <a:xfrm flipH="1">
              <a:off x="1608" y="1105"/>
              <a:ext cx="66" cy="0"/>
            </a:xfrm>
            <a:prstGeom prst="line">
              <a:avLst/>
            </a:prstGeom>
            <a:noFill/>
            <a:ln w="28575">
              <a:solidFill>
                <a:schemeClr val="tx1"/>
              </a:solidFill>
              <a:round/>
              <a:headEnd/>
              <a:tailEnd/>
            </a:ln>
          </p:spPr>
          <p:txBody>
            <a:bodyPr/>
            <a:lstStyle/>
            <a:p>
              <a:endParaRPr lang="en-US"/>
            </a:p>
          </p:txBody>
        </p:sp>
        <p:sp>
          <p:nvSpPr>
            <p:cNvPr id="6183" name="Line 14"/>
            <p:cNvSpPr>
              <a:spLocks noChangeShapeType="1"/>
            </p:cNvSpPr>
            <p:nvPr/>
          </p:nvSpPr>
          <p:spPr bwMode="auto">
            <a:xfrm flipH="1">
              <a:off x="1608" y="1518"/>
              <a:ext cx="66" cy="0"/>
            </a:xfrm>
            <a:prstGeom prst="line">
              <a:avLst/>
            </a:prstGeom>
            <a:noFill/>
            <a:ln w="28575">
              <a:solidFill>
                <a:schemeClr val="tx1"/>
              </a:solidFill>
              <a:round/>
              <a:headEnd/>
              <a:tailEnd/>
            </a:ln>
          </p:spPr>
          <p:txBody>
            <a:bodyPr/>
            <a:lstStyle/>
            <a:p>
              <a:endParaRPr lang="en-US"/>
            </a:p>
          </p:txBody>
        </p:sp>
        <p:sp>
          <p:nvSpPr>
            <p:cNvPr id="6184" name="Line 15"/>
            <p:cNvSpPr>
              <a:spLocks noChangeShapeType="1"/>
            </p:cNvSpPr>
            <p:nvPr/>
          </p:nvSpPr>
          <p:spPr bwMode="auto">
            <a:xfrm flipH="1">
              <a:off x="1608" y="1931"/>
              <a:ext cx="66" cy="0"/>
            </a:xfrm>
            <a:prstGeom prst="line">
              <a:avLst/>
            </a:prstGeom>
            <a:noFill/>
            <a:ln w="28575">
              <a:solidFill>
                <a:schemeClr val="tx1"/>
              </a:solidFill>
              <a:round/>
              <a:headEnd/>
              <a:tailEnd/>
            </a:ln>
          </p:spPr>
          <p:txBody>
            <a:bodyPr/>
            <a:lstStyle/>
            <a:p>
              <a:endParaRPr lang="en-US"/>
            </a:p>
          </p:txBody>
        </p:sp>
        <p:sp>
          <p:nvSpPr>
            <p:cNvPr id="6185" name="Line 16"/>
            <p:cNvSpPr>
              <a:spLocks noChangeShapeType="1"/>
            </p:cNvSpPr>
            <p:nvPr/>
          </p:nvSpPr>
          <p:spPr bwMode="auto">
            <a:xfrm flipH="1">
              <a:off x="1608" y="2344"/>
              <a:ext cx="66" cy="0"/>
            </a:xfrm>
            <a:prstGeom prst="line">
              <a:avLst/>
            </a:prstGeom>
            <a:noFill/>
            <a:ln w="28575">
              <a:solidFill>
                <a:schemeClr val="tx1"/>
              </a:solidFill>
              <a:round/>
              <a:headEnd/>
              <a:tailEnd/>
            </a:ln>
          </p:spPr>
          <p:txBody>
            <a:bodyPr/>
            <a:lstStyle/>
            <a:p>
              <a:endParaRPr lang="en-US"/>
            </a:p>
          </p:txBody>
        </p:sp>
        <p:sp>
          <p:nvSpPr>
            <p:cNvPr id="6186" name="Line 17"/>
            <p:cNvSpPr>
              <a:spLocks noChangeShapeType="1"/>
            </p:cNvSpPr>
            <p:nvPr/>
          </p:nvSpPr>
          <p:spPr bwMode="auto">
            <a:xfrm flipH="1">
              <a:off x="1608" y="2757"/>
              <a:ext cx="66" cy="0"/>
            </a:xfrm>
            <a:prstGeom prst="line">
              <a:avLst/>
            </a:prstGeom>
            <a:noFill/>
            <a:ln w="28575">
              <a:solidFill>
                <a:schemeClr val="tx1"/>
              </a:solidFill>
              <a:round/>
              <a:headEnd/>
              <a:tailEnd/>
            </a:ln>
          </p:spPr>
          <p:txBody>
            <a:bodyPr/>
            <a:lstStyle/>
            <a:p>
              <a:endParaRPr lang="en-US"/>
            </a:p>
          </p:txBody>
        </p:sp>
        <p:sp>
          <p:nvSpPr>
            <p:cNvPr id="6187" name="Line 18"/>
            <p:cNvSpPr>
              <a:spLocks noChangeShapeType="1"/>
            </p:cNvSpPr>
            <p:nvPr/>
          </p:nvSpPr>
          <p:spPr bwMode="auto">
            <a:xfrm flipH="1">
              <a:off x="1608" y="3171"/>
              <a:ext cx="66" cy="0"/>
            </a:xfrm>
            <a:prstGeom prst="line">
              <a:avLst/>
            </a:prstGeom>
            <a:noFill/>
            <a:ln w="28575">
              <a:solidFill>
                <a:schemeClr val="tx1"/>
              </a:solidFill>
              <a:round/>
              <a:headEnd/>
              <a:tailEnd/>
            </a:ln>
          </p:spPr>
          <p:txBody>
            <a:bodyPr/>
            <a:lstStyle/>
            <a:p>
              <a:endParaRPr lang="en-US"/>
            </a:p>
          </p:txBody>
        </p:sp>
        <p:sp>
          <p:nvSpPr>
            <p:cNvPr id="6188" name="Line 19"/>
            <p:cNvSpPr>
              <a:spLocks noChangeShapeType="1"/>
            </p:cNvSpPr>
            <p:nvPr/>
          </p:nvSpPr>
          <p:spPr bwMode="auto">
            <a:xfrm rot="16200000" flipH="1">
              <a:off x="1820" y="3203"/>
              <a:ext cx="66" cy="0"/>
            </a:xfrm>
            <a:prstGeom prst="line">
              <a:avLst/>
            </a:prstGeom>
            <a:noFill/>
            <a:ln w="28575">
              <a:solidFill>
                <a:schemeClr val="tx1"/>
              </a:solidFill>
              <a:round/>
              <a:headEnd/>
              <a:tailEnd/>
            </a:ln>
          </p:spPr>
          <p:txBody>
            <a:bodyPr/>
            <a:lstStyle/>
            <a:p>
              <a:endParaRPr lang="en-US"/>
            </a:p>
          </p:txBody>
        </p:sp>
        <p:sp>
          <p:nvSpPr>
            <p:cNvPr id="6189" name="Line 20"/>
            <p:cNvSpPr>
              <a:spLocks noChangeShapeType="1"/>
            </p:cNvSpPr>
            <p:nvPr/>
          </p:nvSpPr>
          <p:spPr bwMode="auto">
            <a:xfrm rot="16200000" flipH="1">
              <a:off x="1998" y="3203"/>
              <a:ext cx="66" cy="0"/>
            </a:xfrm>
            <a:prstGeom prst="line">
              <a:avLst/>
            </a:prstGeom>
            <a:noFill/>
            <a:ln w="28575">
              <a:solidFill>
                <a:schemeClr val="tx1"/>
              </a:solidFill>
              <a:round/>
              <a:headEnd/>
              <a:tailEnd/>
            </a:ln>
          </p:spPr>
          <p:txBody>
            <a:bodyPr/>
            <a:lstStyle/>
            <a:p>
              <a:endParaRPr lang="en-US"/>
            </a:p>
          </p:txBody>
        </p:sp>
        <p:sp>
          <p:nvSpPr>
            <p:cNvPr id="6190" name="Line 21"/>
            <p:cNvSpPr>
              <a:spLocks noChangeShapeType="1"/>
            </p:cNvSpPr>
            <p:nvPr/>
          </p:nvSpPr>
          <p:spPr bwMode="auto">
            <a:xfrm rot="16200000" flipH="1">
              <a:off x="2177" y="3203"/>
              <a:ext cx="66" cy="0"/>
            </a:xfrm>
            <a:prstGeom prst="line">
              <a:avLst/>
            </a:prstGeom>
            <a:noFill/>
            <a:ln w="28575">
              <a:solidFill>
                <a:schemeClr val="tx1"/>
              </a:solidFill>
              <a:round/>
              <a:headEnd/>
              <a:tailEnd/>
            </a:ln>
          </p:spPr>
          <p:txBody>
            <a:bodyPr/>
            <a:lstStyle/>
            <a:p>
              <a:endParaRPr lang="en-US"/>
            </a:p>
          </p:txBody>
        </p:sp>
        <p:sp>
          <p:nvSpPr>
            <p:cNvPr id="6191" name="Line 22"/>
            <p:cNvSpPr>
              <a:spLocks noChangeShapeType="1"/>
            </p:cNvSpPr>
            <p:nvPr/>
          </p:nvSpPr>
          <p:spPr bwMode="auto">
            <a:xfrm rot="16200000" flipH="1">
              <a:off x="2356" y="3203"/>
              <a:ext cx="66" cy="0"/>
            </a:xfrm>
            <a:prstGeom prst="line">
              <a:avLst/>
            </a:prstGeom>
            <a:noFill/>
            <a:ln w="28575">
              <a:solidFill>
                <a:schemeClr val="tx1"/>
              </a:solidFill>
              <a:round/>
              <a:headEnd/>
              <a:tailEnd/>
            </a:ln>
          </p:spPr>
          <p:txBody>
            <a:bodyPr/>
            <a:lstStyle/>
            <a:p>
              <a:endParaRPr lang="en-US"/>
            </a:p>
          </p:txBody>
        </p:sp>
        <p:sp>
          <p:nvSpPr>
            <p:cNvPr id="6192" name="Line 23"/>
            <p:cNvSpPr>
              <a:spLocks noChangeShapeType="1"/>
            </p:cNvSpPr>
            <p:nvPr/>
          </p:nvSpPr>
          <p:spPr bwMode="auto">
            <a:xfrm rot="16200000" flipH="1">
              <a:off x="2713" y="3203"/>
              <a:ext cx="66" cy="0"/>
            </a:xfrm>
            <a:prstGeom prst="line">
              <a:avLst/>
            </a:prstGeom>
            <a:noFill/>
            <a:ln w="28575">
              <a:solidFill>
                <a:schemeClr val="tx1"/>
              </a:solidFill>
              <a:round/>
              <a:headEnd/>
              <a:tailEnd/>
            </a:ln>
          </p:spPr>
          <p:txBody>
            <a:bodyPr/>
            <a:lstStyle/>
            <a:p>
              <a:endParaRPr lang="en-US"/>
            </a:p>
          </p:txBody>
        </p:sp>
        <p:sp>
          <p:nvSpPr>
            <p:cNvPr id="6193" name="Line 24"/>
            <p:cNvSpPr>
              <a:spLocks noChangeShapeType="1"/>
            </p:cNvSpPr>
            <p:nvPr/>
          </p:nvSpPr>
          <p:spPr bwMode="auto">
            <a:xfrm rot="16200000" flipH="1">
              <a:off x="3071" y="3203"/>
              <a:ext cx="66" cy="0"/>
            </a:xfrm>
            <a:prstGeom prst="line">
              <a:avLst/>
            </a:prstGeom>
            <a:noFill/>
            <a:ln w="28575">
              <a:solidFill>
                <a:schemeClr val="tx1"/>
              </a:solidFill>
              <a:round/>
              <a:headEnd/>
              <a:tailEnd/>
            </a:ln>
          </p:spPr>
          <p:txBody>
            <a:bodyPr/>
            <a:lstStyle/>
            <a:p>
              <a:endParaRPr lang="en-US"/>
            </a:p>
          </p:txBody>
        </p:sp>
        <p:sp>
          <p:nvSpPr>
            <p:cNvPr id="6194" name="Line 25"/>
            <p:cNvSpPr>
              <a:spLocks noChangeShapeType="1"/>
            </p:cNvSpPr>
            <p:nvPr/>
          </p:nvSpPr>
          <p:spPr bwMode="auto">
            <a:xfrm rot="16200000" flipH="1">
              <a:off x="3428" y="3203"/>
              <a:ext cx="66" cy="0"/>
            </a:xfrm>
            <a:prstGeom prst="line">
              <a:avLst/>
            </a:prstGeom>
            <a:noFill/>
            <a:ln w="28575">
              <a:solidFill>
                <a:schemeClr val="tx1"/>
              </a:solidFill>
              <a:round/>
              <a:headEnd/>
              <a:tailEnd/>
            </a:ln>
          </p:spPr>
          <p:txBody>
            <a:bodyPr/>
            <a:lstStyle/>
            <a:p>
              <a:endParaRPr lang="en-US"/>
            </a:p>
          </p:txBody>
        </p:sp>
        <p:sp>
          <p:nvSpPr>
            <p:cNvPr id="6195" name="Line 26"/>
            <p:cNvSpPr>
              <a:spLocks noChangeShapeType="1"/>
            </p:cNvSpPr>
            <p:nvPr/>
          </p:nvSpPr>
          <p:spPr bwMode="auto">
            <a:xfrm rot="16200000" flipH="1">
              <a:off x="3964" y="3203"/>
              <a:ext cx="66" cy="0"/>
            </a:xfrm>
            <a:prstGeom prst="line">
              <a:avLst/>
            </a:prstGeom>
            <a:noFill/>
            <a:ln w="28575">
              <a:solidFill>
                <a:schemeClr val="tx1"/>
              </a:solidFill>
              <a:round/>
              <a:headEnd/>
              <a:tailEnd/>
            </a:ln>
          </p:spPr>
          <p:txBody>
            <a:bodyPr/>
            <a:lstStyle/>
            <a:p>
              <a:endParaRPr lang="en-US"/>
            </a:p>
          </p:txBody>
        </p:sp>
        <p:sp>
          <p:nvSpPr>
            <p:cNvPr id="6196" name="Line 27"/>
            <p:cNvSpPr>
              <a:spLocks noChangeShapeType="1"/>
            </p:cNvSpPr>
            <p:nvPr/>
          </p:nvSpPr>
          <p:spPr bwMode="auto">
            <a:xfrm rot="16200000" flipH="1">
              <a:off x="4501" y="3203"/>
              <a:ext cx="66" cy="0"/>
            </a:xfrm>
            <a:prstGeom prst="line">
              <a:avLst/>
            </a:prstGeom>
            <a:noFill/>
            <a:ln w="28575">
              <a:solidFill>
                <a:schemeClr val="tx1"/>
              </a:solidFill>
              <a:round/>
              <a:headEnd/>
              <a:tailEnd/>
            </a:ln>
          </p:spPr>
          <p:txBody>
            <a:bodyPr/>
            <a:lstStyle/>
            <a:p>
              <a:endParaRPr lang="en-US"/>
            </a:p>
          </p:txBody>
        </p:sp>
        <p:sp>
          <p:nvSpPr>
            <p:cNvPr id="6197" name="Line 28"/>
            <p:cNvSpPr>
              <a:spLocks noChangeShapeType="1"/>
            </p:cNvSpPr>
            <p:nvPr/>
          </p:nvSpPr>
          <p:spPr bwMode="auto">
            <a:xfrm rot="16200000" flipH="1">
              <a:off x="2534" y="3203"/>
              <a:ext cx="66" cy="0"/>
            </a:xfrm>
            <a:prstGeom prst="line">
              <a:avLst/>
            </a:prstGeom>
            <a:noFill/>
            <a:ln w="28575">
              <a:solidFill>
                <a:schemeClr val="tx1"/>
              </a:solidFill>
              <a:round/>
              <a:headEnd/>
              <a:tailEnd/>
            </a:ln>
          </p:spPr>
          <p:txBody>
            <a:bodyPr/>
            <a:lstStyle/>
            <a:p>
              <a:endParaRPr lang="en-US"/>
            </a:p>
          </p:txBody>
        </p:sp>
        <p:sp>
          <p:nvSpPr>
            <p:cNvPr id="6198" name="Line 29"/>
            <p:cNvSpPr>
              <a:spLocks noChangeShapeType="1"/>
            </p:cNvSpPr>
            <p:nvPr/>
          </p:nvSpPr>
          <p:spPr bwMode="auto">
            <a:xfrm rot="16200000" flipH="1">
              <a:off x="2892" y="3203"/>
              <a:ext cx="66" cy="0"/>
            </a:xfrm>
            <a:prstGeom prst="line">
              <a:avLst/>
            </a:prstGeom>
            <a:noFill/>
            <a:ln w="28575">
              <a:solidFill>
                <a:schemeClr val="tx1"/>
              </a:solidFill>
              <a:round/>
              <a:headEnd/>
              <a:tailEnd/>
            </a:ln>
          </p:spPr>
          <p:txBody>
            <a:bodyPr/>
            <a:lstStyle/>
            <a:p>
              <a:endParaRPr lang="en-US"/>
            </a:p>
          </p:txBody>
        </p:sp>
        <p:sp>
          <p:nvSpPr>
            <p:cNvPr id="6199" name="Line 30"/>
            <p:cNvSpPr>
              <a:spLocks noChangeShapeType="1"/>
            </p:cNvSpPr>
            <p:nvPr/>
          </p:nvSpPr>
          <p:spPr bwMode="auto">
            <a:xfrm rot="16200000" flipH="1">
              <a:off x="3249" y="3203"/>
              <a:ext cx="66" cy="0"/>
            </a:xfrm>
            <a:prstGeom prst="line">
              <a:avLst/>
            </a:prstGeom>
            <a:noFill/>
            <a:ln w="28575">
              <a:solidFill>
                <a:schemeClr val="tx1"/>
              </a:solidFill>
              <a:round/>
              <a:headEnd/>
              <a:tailEnd/>
            </a:ln>
          </p:spPr>
          <p:txBody>
            <a:bodyPr/>
            <a:lstStyle/>
            <a:p>
              <a:endParaRPr lang="en-US"/>
            </a:p>
          </p:txBody>
        </p:sp>
        <p:sp>
          <p:nvSpPr>
            <p:cNvPr id="6200" name="Line 31"/>
            <p:cNvSpPr>
              <a:spLocks noChangeShapeType="1"/>
            </p:cNvSpPr>
            <p:nvPr/>
          </p:nvSpPr>
          <p:spPr bwMode="auto">
            <a:xfrm rot="16200000" flipH="1">
              <a:off x="3607" y="3203"/>
              <a:ext cx="66" cy="0"/>
            </a:xfrm>
            <a:prstGeom prst="line">
              <a:avLst/>
            </a:prstGeom>
            <a:noFill/>
            <a:ln w="28575">
              <a:solidFill>
                <a:schemeClr val="tx1"/>
              </a:solidFill>
              <a:round/>
              <a:headEnd/>
              <a:tailEnd/>
            </a:ln>
          </p:spPr>
          <p:txBody>
            <a:bodyPr/>
            <a:lstStyle/>
            <a:p>
              <a:endParaRPr lang="en-US"/>
            </a:p>
          </p:txBody>
        </p:sp>
        <p:sp>
          <p:nvSpPr>
            <p:cNvPr id="6201" name="Line 32"/>
            <p:cNvSpPr>
              <a:spLocks noChangeShapeType="1"/>
            </p:cNvSpPr>
            <p:nvPr/>
          </p:nvSpPr>
          <p:spPr bwMode="auto">
            <a:xfrm rot="16200000" flipH="1">
              <a:off x="4143" y="3203"/>
              <a:ext cx="66" cy="0"/>
            </a:xfrm>
            <a:prstGeom prst="line">
              <a:avLst/>
            </a:prstGeom>
            <a:noFill/>
            <a:ln w="28575">
              <a:solidFill>
                <a:schemeClr val="tx1"/>
              </a:solidFill>
              <a:round/>
              <a:headEnd/>
              <a:tailEnd/>
            </a:ln>
          </p:spPr>
          <p:txBody>
            <a:bodyPr/>
            <a:lstStyle/>
            <a:p>
              <a:endParaRPr lang="en-US"/>
            </a:p>
          </p:txBody>
        </p:sp>
        <p:sp>
          <p:nvSpPr>
            <p:cNvPr id="6202" name="Line 33"/>
            <p:cNvSpPr>
              <a:spLocks noChangeShapeType="1"/>
            </p:cNvSpPr>
            <p:nvPr/>
          </p:nvSpPr>
          <p:spPr bwMode="auto">
            <a:xfrm rot="16200000" flipH="1">
              <a:off x="3786" y="3203"/>
              <a:ext cx="66" cy="0"/>
            </a:xfrm>
            <a:prstGeom prst="line">
              <a:avLst/>
            </a:prstGeom>
            <a:noFill/>
            <a:ln w="28575">
              <a:solidFill>
                <a:schemeClr val="tx1"/>
              </a:solidFill>
              <a:round/>
              <a:headEnd/>
              <a:tailEnd/>
            </a:ln>
          </p:spPr>
          <p:txBody>
            <a:bodyPr/>
            <a:lstStyle/>
            <a:p>
              <a:endParaRPr lang="en-US"/>
            </a:p>
          </p:txBody>
        </p:sp>
        <p:sp>
          <p:nvSpPr>
            <p:cNvPr id="6203" name="Line 34"/>
            <p:cNvSpPr>
              <a:spLocks noChangeShapeType="1"/>
            </p:cNvSpPr>
            <p:nvPr/>
          </p:nvSpPr>
          <p:spPr bwMode="auto">
            <a:xfrm rot="16200000" flipH="1">
              <a:off x="4322" y="3203"/>
              <a:ext cx="66" cy="0"/>
            </a:xfrm>
            <a:prstGeom prst="line">
              <a:avLst/>
            </a:prstGeom>
            <a:noFill/>
            <a:ln w="28575">
              <a:solidFill>
                <a:schemeClr val="tx1"/>
              </a:solidFill>
              <a:round/>
              <a:headEnd/>
              <a:tailEnd/>
            </a:ln>
          </p:spPr>
          <p:txBody>
            <a:bodyPr/>
            <a:lstStyle/>
            <a:p>
              <a:endParaRPr lang="en-US"/>
            </a:p>
          </p:txBody>
        </p:sp>
      </p:grpSp>
      <p:sp>
        <p:nvSpPr>
          <p:cNvPr id="6156" name="Line 35"/>
          <p:cNvSpPr>
            <a:spLocks noChangeShapeType="1"/>
          </p:cNvSpPr>
          <p:nvPr/>
        </p:nvSpPr>
        <p:spPr bwMode="auto">
          <a:xfrm>
            <a:off x="3060700" y="2006600"/>
            <a:ext cx="228600" cy="0"/>
          </a:xfrm>
          <a:prstGeom prst="line">
            <a:avLst/>
          </a:prstGeom>
          <a:noFill/>
          <a:ln w="38100">
            <a:solidFill>
              <a:schemeClr val="tx2"/>
            </a:solidFill>
            <a:round/>
            <a:headEnd/>
            <a:tailEnd/>
          </a:ln>
        </p:spPr>
        <p:txBody>
          <a:bodyPr/>
          <a:lstStyle/>
          <a:p>
            <a:endParaRPr lang="en-US"/>
          </a:p>
        </p:txBody>
      </p:sp>
      <p:sp>
        <p:nvSpPr>
          <p:cNvPr id="6157" name="Line 36"/>
          <p:cNvSpPr>
            <a:spLocks noChangeShapeType="1"/>
          </p:cNvSpPr>
          <p:nvPr/>
        </p:nvSpPr>
        <p:spPr bwMode="auto">
          <a:xfrm>
            <a:off x="3060700" y="2214563"/>
            <a:ext cx="228600" cy="0"/>
          </a:xfrm>
          <a:prstGeom prst="line">
            <a:avLst/>
          </a:prstGeom>
          <a:noFill/>
          <a:ln w="38100">
            <a:solidFill>
              <a:srgbClr val="3399FF"/>
            </a:solidFill>
            <a:round/>
            <a:headEnd/>
            <a:tailEnd/>
          </a:ln>
        </p:spPr>
        <p:txBody>
          <a:bodyPr/>
          <a:lstStyle/>
          <a:p>
            <a:endParaRPr lang="en-US"/>
          </a:p>
        </p:txBody>
      </p:sp>
      <p:sp>
        <p:nvSpPr>
          <p:cNvPr id="6158" name="Line 37"/>
          <p:cNvSpPr>
            <a:spLocks noChangeShapeType="1"/>
          </p:cNvSpPr>
          <p:nvPr/>
        </p:nvSpPr>
        <p:spPr bwMode="auto">
          <a:xfrm>
            <a:off x="3060700" y="2422525"/>
            <a:ext cx="228600" cy="0"/>
          </a:xfrm>
          <a:prstGeom prst="line">
            <a:avLst/>
          </a:prstGeom>
          <a:noFill/>
          <a:ln w="38100">
            <a:solidFill>
              <a:srgbClr val="33CC33"/>
            </a:solidFill>
            <a:round/>
            <a:headEnd/>
            <a:tailEnd/>
          </a:ln>
        </p:spPr>
        <p:txBody>
          <a:bodyPr/>
          <a:lstStyle/>
          <a:p>
            <a:endParaRPr lang="en-US"/>
          </a:p>
        </p:txBody>
      </p:sp>
      <p:sp>
        <p:nvSpPr>
          <p:cNvPr id="6159" name="Line 38"/>
          <p:cNvSpPr>
            <a:spLocks noChangeShapeType="1"/>
          </p:cNvSpPr>
          <p:nvPr/>
        </p:nvSpPr>
        <p:spPr bwMode="auto">
          <a:xfrm>
            <a:off x="3060700" y="2838450"/>
            <a:ext cx="228600" cy="0"/>
          </a:xfrm>
          <a:prstGeom prst="line">
            <a:avLst/>
          </a:prstGeom>
          <a:noFill/>
          <a:ln w="38100">
            <a:solidFill>
              <a:srgbClr val="FF3300"/>
            </a:solidFill>
            <a:round/>
            <a:headEnd/>
            <a:tailEnd/>
          </a:ln>
        </p:spPr>
        <p:txBody>
          <a:bodyPr/>
          <a:lstStyle/>
          <a:p>
            <a:endParaRPr lang="en-US"/>
          </a:p>
        </p:txBody>
      </p:sp>
      <p:sp>
        <p:nvSpPr>
          <p:cNvPr id="6160" name="Rectangle 39"/>
          <p:cNvSpPr>
            <a:spLocks noChangeArrowheads="1"/>
          </p:cNvSpPr>
          <p:nvPr/>
        </p:nvSpPr>
        <p:spPr bwMode="auto">
          <a:xfrm>
            <a:off x="2405063" y="4905375"/>
            <a:ext cx="112712"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rgbClr val="FFFFFF"/>
                </a:solidFill>
              </a:rPr>
              <a:t>0</a:t>
            </a:r>
            <a:endParaRPr lang="en-US" sz="1600">
              <a:solidFill>
                <a:schemeClr val="tx1"/>
              </a:solidFill>
            </a:endParaRPr>
          </a:p>
        </p:txBody>
      </p:sp>
      <p:sp>
        <p:nvSpPr>
          <p:cNvPr id="6161" name="Rectangle 40"/>
          <p:cNvSpPr>
            <a:spLocks noChangeArrowheads="1"/>
          </p:cNvSpPr>
          <p:nvPr/>
        </p:nvSpPr>
        <p:spPr bwMode="auto">
          <a:xfrm>
            <a:off x="2235200" y="4249738"/>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0.5</a:t>
            </a:r>
            <a:endParaRPr lang="en-US" sz="1600">
              <a:solidFill>
                <a:schemeClr val="tx1"/>
              </a:solidFill>
            </a:endParaRPr>
          </a:p>
        </p:txBody>
      </p:sp>
      <p:sp>
        <p:nvSpPr>
          <p:cNvPr id="6162" name="Rectangle 41"/>
          <p:cNvSpPr>
            <a:spLocks noChangeArrowheads="1"/>
          </p:cNvSpPr>
          <p:nvPr/>
        </p:nvSpPr>
        <p:spPr bwMode="auto">
          <a:xfrm>
            <a:off x="2235200" y="3594100"/>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1.0</a:t>
            </a:r>
            <a:endParaRPr lang="en-US" sz="1600">
              <a:solidFill>
                <a:schemeClr val="tx1"/>
              </a:solidFill>
            </a:endParaRPr>
          </a:p>
        </p:txBody>
      </p:sp>
      <p:sp>
        <p:nvSpPr>
          <p:cNvPr id="6163" name="Rectangle 42"/>
          <p:cNvSpPr>
            <a:spLocks noChangeArrowheads="1"/>
          </p:cNvSpPr>
          <p:nvPr/>
        </p:nvSpPr>
        <p:spPr bwMode="auto">
          <a:xfrm>
            <a:off x="2235200" y="2938463"/>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1.5</a:t>
            </a:r>
            <a:endParaRPr lang="en-US" sz="1600">
              <a:solidFill>
                <a:schemeClr val="tx1"/>
              </a:solidFill>
            </a:endParaRPr>
          </a:p>
        </p:txBody>
      </p:sp>
      <p:sp>
        <p:nvSpPr>
          <p:cNvPr id="6164" name="Rectangle 43"/>
          <p:cNvSpPr>
            <a:spLocks noChangeArrowheads="1"/>
          </p:cNvSpPr>
          <p:nvPr/>
        </p:nvSpPr>
        <p:spPr bwMode="auto">
          <a:xfrm>
            <a:off x="2235200" y="2282825"/>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2.0</a:t>
            </a:r>
            <a:endParaRPr lang="en-US" sz="1600">
              <a:solidFill>
                <a:schemeClr val="tx1"/>
              </a:solidFill>
            </a:endParaRPr>
          </a:p>
        </p:txBody>
      </p:sp>
      <p:sp>
        <p:nvSpPr>
          <p:cNvPr id="6165" name="Rectangle 44"/>
          <p:cNvSpPr>
            <a:spLocks noChangeArrowheads="1"/>
          </p:cNvSpPr>
          <p:nvPr/>
        </p:nvSpPr>
        <p:spPr bwMode="auto">
          <a:xfrm>
            <a:off x="2235200" y="1628775"/>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2.5</a:t>
            </a:r>
            <a:endParaRPr lang="en-US" sz="1600">
              <a:solidFill>
                <a:schemeClr val="tx1"/>
              </a:solidFill>
            </a:endParaRPr>
          </a:p>
        </p:txBody>
      </p:sp>
      <p:sp>
        <p:nvSpPr>
          <p:cNvPr id="6166" name="Rectangle 45"/>
          <p:cNvSpPr>
            <a:spLocks noChangeArrowheads="1"/>
          </p:cNvSpPr>
          <p:nvPr/>
        </p:nvSpPr>
        <p:spPr bwMode="auto">
          <a:xfrm>
            <a:off x="2716213"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1999</a:t>
            </a:r>
            <a:endParaRPr lang="en-US" sz="1600">
              <a:solidFill>
                <a:schemeClr val="tx1"/>
              </a:solidFill>
            </a:endParaRPr>
          </a:p>
        </p:txBody>
      </p:sp>
      <p:sp>
        <p:nvSpPr>
          <p:cNvPr id="6167" name="Rectangle 46"/>
          <p:cNvSpPr>
            <a:spLocks noChangeArrowheads="1"/>
          </p:cNvSpPr>
          <p:nvPr/>
        </p:nvSpPr>
        <p:spPr bwMode="auto">
          <a:xfrm>
            <a:off x="4983163"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2003</a:t>
            </a:r>
            <a:endParaRPr lang="en-US" sz="1600">
              <a:solidFill>
                <a:schemeClr val="tx1"/>
              </a:solidFill>
            </a:endParaRPr>
          </a:p>
        </p:txBody>
      </p:sp>
      <p:sp>
        <p:nvSpPr>
          <p:cNvPr id="6168" name="Rectangle 47"/>
          <p:cNvSpPr>
            <a:spLocks noChangeArrowheads="1"/>
          </p:cNvSpPr>
          <p:nvPr/>
        </p:nvSpPr>
        <p:spPr bwMode="auto">
          <a:xfrm rot="-5400000">
            <a:off x="1718469" y="3158331"/>
            <a:ext cx="495300" cy="274638"/>
          </a:xfrm>
          <a:prstGeom prst="rect">
            <a:avLst/>
          </a:prstGeom>
          <a:noFill/>
          <a:ln w="9525">
            <a:noFill/>
            <a:miter lim="800000"/>
            <a:headEnd/>
            <a:tailEnd/>
          </a:ln>
        </p:spPr>
        <p:txBody>
          <a:bodyPr wrap="none" lIns="0" tIns="0" rIns="0" bIns="0">
            <a:spAutoFit/>
          </a:bodyPr>
          <a:lstStyle/>
          <a:p>
            <a:pPr eaLnBrk="0" hangingPunct="0">
              <a:spcBef>
                <a:spcPct val="0"/>
              </a:spcBef>
            </a:pPr>
            <a:r>
              <a:rPr lang="en-US" sz="1800" b="1">
                <a:solidFill>
                  <a:schemeClr val="tx1"/>
                </a:solidFill>
              </a:rPr>
              <a:t>Rate</a:t>
            </a:r>
            <a:endParaRPr lang="en-US" sz="1800">
              <a:solidFill>
                <a:schemeClr val="tx1"/>
              </a:solidFill>
            </a:endParaRPr>
          </a:p>
        </p:txBody>
      </p:sp>
      <p:sp>
        <p:nvSpPr>
          <p:cNvPr id="6169" name="Rectangle 48"/>
          <p:cNvSpPr>
            <a:spLocks noChangeArrowheads="1"/>
          </p:cNvSpPr>
          <p:nvPr/>
        </p:nvSpPr>
        <p:spPr bwMode="auto">
          <a:xfrm>
            <a:off x="3282950"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2000</a:t>
            </a:r>
            <a:endParaRPr lang="en-US" sz="1600">
              <a:solidFill>
                <a:schemeClr val="tx1"/>
              </a:solidFill>
            </a:endParaRPr>
          </a:p>
        </p:txBody>
      </p:sp>
      <p:sp>
        <p:nvSpPr>
          <p:cNvPr id="6170" name="Rectangle 49"/>
          <p:cNvSpPr>
            <a:spLocks noChangeArrowheads="1"/>
          </p:cNvSpPr>
          <p:nvPr/>
        </p:nvSpPr>
        <p:spPr bwMode="auto">
          <a:xfrm>
            <a:off x="5549900"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2004</a:t>
            </a:r>
            <a:endParaRPr lang="en-US" sz="1600">
              <a:solidFill>
                <a:schemeClr val="tx1"/>
              </a:solidFill>
            </a:endParaRPr>
          </a:p>
        </p:txBody>
      </p:sp>
      <p:sp>
        <p:nvSpPr>
          <p:cNvPr id="6171" name="Rectangle 50"/>
          <p:cNvSpPr>
            <a:spLocks noChangeArrowheads="1"/>
          </p:cNvSpPr>
          <p:nvPr/>
        </p:nvSpPr>
        <p:spPr bwMode="auto">
          <a:xfrm>
            <a:off x="3849688"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2001</a:t>
            </a:r>
            <a:endParaRPr lang="en-US" sz="1600">
              <a:solidFill>
                <a:schemeClr val="tx1"/>
              </a:solidFill>
            </a:endParaRPr>
          </a:p>
        </p:txBody>
      </p:sp>
      <p:sp>
        <p:nvSpPr>
          <p:cNvPr id="6172" name="Rectangle 51"/>
          <p:cNvSpPr>
            <a:spLocks noChangeArrowheads="1"/>
          </p:cNvSpPr>
          <p:nvPr/>
        </p:nvSpPr>
        <p:spPr bwMode="auto">
          <a:xfrm>
            <a:off x="6116638"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2005</a:t>
            </a:r>
            <a:endParaRPr lang="en-US" sz="1600">
              <a:solidFill>
                <a:schemeClr val="tx1"/>
              </a:solidFill>
            </a:endParaRPr>
          </a:p>
        </p:txBody>
      </p:sp>
      <p:sp>
        <p:nvSpPr>
          <p:cNvPr id="6173" name="Rectangle 52"/>
          <p:cNvSpPr>
            <a:spLocks noChangeArrowheads="1"/>
          </p:cNvSpPr>
          <p:nvPr/>
        </p:nvSpPr>
        <p:spPr bwMode="auto">
          <a:xfrm>
            <a:off x="4416425"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2002</a:t>
            </a:r>
            <a:endParaRPr lang="en-US" sz="1600">
              <a:solidFill>
                <a:schemeClr val="tx1"/>
              </a:solidFill>
            </a:endParaRPr>
          </a:p>
        </p:txBody>
      </p:sp>
      <p:sp>
        <p:nvSpPr>
          <p:cNvPr id="6174" name="Rectangle 53"/>
          <p:cNvSpPr>
            <a:spLocks noChangeArrowheads="1"/>
          </p:cNvSpPr>
          <p:nvPr/>
        </p:nvSpPr>
        <p:spPr bwMode="auto">
          <a:xfrm>
            <a:off x="6683375"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2006</a:t>
            </a:r>
            <a:endParaRPr lang="en-US" sz="1600">
              <a:solidFill>
                <a:schemeClr val="tx1"/>
              </a:solidFill>
            </a:endParaRPr>
          </a:p>
        </p:txBody>
      </p:sp>
      <p:sp>
        <p:nvSpPr>
          <p:cNvPr id="6175" name="Rectangle 54"/>
          <p:cNvSpPr>
            <a:spLocks noChangeArrowheads="1"/>
          </p:cNvSpPr>
          <p:nvPr/>
        </p:nvSpPr>
        <p:spPr bwMode="auto">
          <a:xfrm>
            <a:off x="4687888" y="5370513"/>
            <a:ext cx="495300" cy="274637"/>
          </a:xfrm>
          <a:prstGeom prst="rect">
            <a:avLst/>
          </a:prstGeom>
          <a:noFill/>
          <a:ln w="9525">
            <a:noFill/>
            <a:miter lim="800000"/>
            <a:headEnd/>
            <a:tailEnd/>
          </a:ln>
        </p:spPr>
        <p:txBody>
          <a:bodyPr wrap="none" lIns="0" tIns="0" rIns="0" bIns="0">
            <a:spAutoFit/>
          </a:bodyPr>
          <a:lstStyle/>
          <a:p>
            <a:pPr eaLnBrk="0" hangingPunct="0">
              <a:spcBef>
                <a:spcPct val="0"/>
              </a:spcBef>
            </a:pPr>
            <a:r>
              <a:rPr lang="en-US" sz="1800" b="1">
                <a:solidFill>
                  <a:schemeClr val="tx1"/>
                </a:solidFill>
              </a:rPr>
              <a:t>Year</a:t>
            </a:r>
            <a:endParaRPr lang="en-US" sz="1800">
              <a:solidFill>
                <a:schemeClr val="tx1"/>
              </a:solidFill>
            </a:endParaRPr>
          </a:p>
        </p:txBody>
      </p:sp>
      <p:sp>
        <p:nvSpPr>
          <p:cNvPr id="6176" name="Rectangle 55"/>
          <p:cNvSpPr>
            <a:spLocks noChangeArrowheads="1"/>
          </p:cNvSpPr>
          <p:nvPr/>
        </p:nvSpPr>
        <p:spPr bwMode="auto">
          <a:xfrm>
            <a:off x="3348038" y="1884363"/>
            <a:ext cx="4524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Male</a:t>
            </a:r>
            <a:endParaRPr lang="en-US" sz="1600">
              <a:solidFill>
                <a:schemeClr val="tx1"/>
              </a:solidFill>
            </a:endParaRPr>
          </a:p>
        </p:txBody>
      </p:sp>
      <p:sp>
        <p:nvSpPr>
          <p:cNvPr id="6177" name="Rectangle 56"/>
          <p:cNvSpPr>
            <a:spLocks noChangeArrowheads="1"/>
          </p:cNvSpPr>
          <p:nvPr/>
        </p:nvSpPr>
        <p:spPr bwMode="auto">
          <a:xfrm>
            <a:off x="3348038" y="2093913"/>
            <a:ext cx="70008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Female</a:t>
            </a:r>
            <a:endParaRPr lang="en-US" sz="1600">
              <a:solidFill>
                <a:schemeClr val="tx1"/>
              </a:solidFill>
            </a:endParaRPr>
          </a:p>
        </p:txBody>
      </p:sp>
      <p:sp>
        <p:nvSpPr>
          <p:cNvPr id="6178" name="Rectangle 57"/>
          <p:cNvSpPr>
            <a:spLocks noChangeArrowheads="1"/>
          </p:cNvSpPr>
          <p:nvPr/>
        </p:nvSpPr>
        <p:spPr bwMode="auto">
          <a:xfrm>
            <a:off x="3348038" y="2301875"/>
            <a:ext cx="5540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White</a:t>
            </a:r>
            <a:endParaRPr lang="en-US" sz="1600">
              <a:solidFill>
                <a:schemeClr val="tx1"/>
              </a:solidFill>
            </a:endParaRPr>
          </a:p>
        </p:txBody>
      </p:sp>
      <p:sp>
        <p:nvSpPr>
          <p:cNvPr id="6179" name="Rectangle 58"/>
          <p:cNvSpPr>
            <a:spLocks noChangeArrowheads="1"/>
          </p:cNvSpPr>
          <p:nvPr/>
        </p:nvSpPr>
        <p:spPr bwMode="auto">
          <a:xfrm>
            <a:off x="3348038" y="2509838"/>
            <a:ext cx="5413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Black</a:t>
            </a:r>
            <a:endParaRPr lang="en-US" sz="1600">
              <a:solidFill>
                <a:schemeClr val="tx1"/>
              </a:solidFill>
            </a:endParaRPr>
          </a:p>
        </p:txBody>
      </p:sp>
      <p:sp>
        <p:nvSpPr>
          <p:cNvPr id="6180" name="Rectangle 59"/>
          <p:cNvSpPr>
            <a:spLocks noChangeArrowheads="1"/>
          </p:cNvSpPr>
          <p:nvPr/>
        </p:nvSpPr>
        <p:spPr bwMode="auto">
          <a:xfrm>
            <a:off x="3348038" y="2717800"/>
            <a:ext cx="2009775"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Entire</a:t>
            </a:r>
            <a:r>
              <a:rPr lang="en-US" sz="1600" b="1">
                <a:solidFill>
                  <a:srgbClr val="FFFFFF"/>
                </a:solidFill>
              </a:rPr>
              <a:t> US population</a:t>
            </a:r>
            <a:endParaRPr lang="en-US" sz="160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0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600" b="1" smtClean="0">
                <a:solidFill>
                  <a:schemeClr val="tx1"/>
                </a:solidFill>
              </a:rPr>
              <a:t>Hand Hygiene – Alcohol Hand Rub Use 2000-2003</a:t>
            </a:r>
          </a:p>
        </p:txBody>
      </p:sp>
      <p:pic>
        <p:nvPicPr>
          <p:cNvPr id="43011" name="Picture 3"/>
          <p:cNvPicPr>
            <a:picLocks noChangeAspect="1" noChangeArrowheads="1"/>
          </p:cNvPicPr>
          <p:nvPr/>
        </p:nvPicPr>
        <p:blipFill>
          <a:blip r:embed="rId3" cstate="print"/>
          <a:srcRect/>
          <a:stretch>
            <a:fillRect/>
          </a:stretch>
        </p:blipFill>
        <p:spPr bwMode="auto">
          <a:xfrm>
            <a:off x="1676400" y="1676400"/>
            <a:ext cx="5638800" cy="4154488"/>
          </a:xfrm>
          <a:prstGeom prst="rect">
            <a:avLst/>
          </a:prstGeom>
          <a:noFill/>
          <a:ln w="9525">
            <a:noFill/>
            <a:miter lim="800000"/>
            <a:headEnd/>
            <a:tailEnd/>
          </a:ln>
        </p:spPr>
      </p:pic>
      <p:sp>
        <p:nvSpPr>
          <p:cNvPr id="43012" name="Text Box 4"/>
          <p:cNvSpPr txBox="1">
            <a:spLocks noChangeArrowheads="1"/>
          </p:cNvSpPr>
          <p:nvPr/>
        </p:nvSpPr>
        <p:spPr bwMode="auto">
          <a:xfrm>
            <a:off x="581025" y="5715000"/>
            <a:ext cx="5583238" cy="336550"/>
          </a:xfrm>
          <a:prstGeom prst="rect">
            <a:avLst/>
          </a:prstGeom>
          <a:noFill/>
          <a:ln w="9525">
            <a:noFill/>
            <a:miter lim="800000"/>
            <a:headEnd/>
            <a:tailEnd/>
          </a:ln>
        </p:spPr>
        <p:txBody>
          <a:bodyPr wrap="none">
            <a:spAutoFit/>
          </a:bodyPr>
          <a:lstStyle/>
          <a:p>
            <a:pPr>
              <a:spcBef>
                <a:spcPct val="0"/>
              </a:spcBef>
            </a:pPr>
            <a:r>
              <a:rPr lang="en-US" sz="1600">
                <a:solidFill>
                  <a:schemeClr val="tx1"/>
                </a:solidFill>
              </a:rPr>
              <a:t>Boyce et al. Infect Control Hosp Epidemiol</a:t>
            </a:r>
            <a:r>
              <a:rPr lang="en-US" sz="1600" i="1">
                <a:solidFill>
                  <a:schemeClr val="tx1"/>
                </a:solidFill>
              </a:rPr>
              <a:t> </a:t>
            </a:r>
            <a:r>
              <a:rPr lang="en-US" sz="1600">
                <a:solidFill>
                  <a:schemeClr val="tx1"/>
                </a:solidFill>
              </a:rPr>
              <a:t>2006; 27:479-83.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676400"/>
          </a:xfrm>
        </p:spPr>
        <p:txBody>
          <a:bodyPr/>
          <a:lstStyle/>
          <a:p>
            <a:r>
              <a:rPr lang="en-US" sz="20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Hand Hygiene – CDI Rates 2000-2003</a:t>
            </a:r>
          </a:p>
        </p:txBody>
      </p:sp>
      <p:sp>
        <p:nvSpPr>
          <p:cNvPr id="44035" name="Text Box 3"/>
          <p:cNvSpPr txBox="1">
            <a:spLocks noChangeArrowheads="1"/>
          </p:cNvSpPr>
          <p:nvPr/>
        </p:nvSpPr>
        <p:spPr bwMode="auto">
          <a:xfrm>
            <a:off x="330200" y="5791200"/>
            <a:ext cx="5180013" cy="304800"/>
          </a:xfrm>
          <a:prstGeom prst="rect">
            <a:avLst/>
          </a:prstGeom>
          <a:noFill/>
          <a:ln w="9525">
            <a:noFill/>
            <a:miter lim="800000"/>
            <a:headEnd/>
            <a:tailEnd/>
          </a:ln>
        </p:spPr>
        <p:txBody>
          <a:bodyPr wrap="none">
            <a:spAutoFit/>
          </a:bodyPr>
          <a:lstStyle/>
          <a:p>
            <a:pPr>
              <a:spcBef>
                <a:spcPct val="0"/>
              </a:spcBef>
            </a:pPr>
            <a:r>
              <a:rPr lang="en-US" sz="1400">
                <a:solidFill>
                  <a:schemeClr val="tx1"/>
                </a:solidFill>
              </a:rPr>
              <a:t>Boyce JM et al. Infect Control Hosp Epidemiol</a:t>
            </a:r>
            <a:r>
              <a:rPr lang="en-US" sz="1400" i="1">
                <a:solidFill>
                  <a:schemeClr val="tx1"/>
                </a:solidFill>
              </a:rPr>
              <a:t> </a:t>
            </a:r>
            <a:r>
              <a:rPr lang="en-US" sz="1400">
                <a:solidFill>
                  <a:schemeClr val="tx1"/>
                </a:solidFill>
              </a:rPr>
              <a:t>2006; 27:479-83.</a:t>
            </a:r>
          </a:p>
        </p:txBody>
      </p:sp>
      <p:pic>
        <p:nvPicPr>
          <p:cNvPr id="44036" name="Picture 4"/>
          <p:cNvPicPr>
            <a:picLocks noChangeAspect="1" noChangeArrowheads="1"/>
          </p:cNvPicPr>
          <p:nvPr/>
        </p:nvPicPr>
        <p:blipFill>
          <a:blip r:embed="rId3" cstate="print"/>
          <a:srcRect/>
          <a:stretch>
            <a:fillRect/>
          </a:stretch>
        </p:blipFill>
        <p:spPr bwMode="auto">
          <a:xfrm>
            <a:off x="762000" y="1358900"/>
            <a:ext cx="7772400" cy="44926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229600" cy="762000"/>
          </a:xfrm>
        </p:spPr>
        <p:txBody>
          <a:bodyPr/>
          <a:lstStyle/>
          <a:p>
            <a:r>
              <a:rPr lang="en-US" sz="2000" b="1" smtClean="0">
                <a:solidFill>
                  <a:schemeClr val="tx1"/>
                </a:solidFill>
              </a:rPr>
              <a:t>Supplemental Prevention Strategies: </a:t>
            </a:r>
            <a:br>
              <a:rPr lang="en-US" sz="2000" b="1" smtClean="0">
                <a:solidFill>
                  <a:schemeClr val="tx1"/>
                </a:solidFill>
              </a:rPr>
            </a:br>
            <a:r>
              <a:rPr lang="en-US" sz="2800" b="1" smtClean="0">
                <a:solidFill>
                  <a:schemeClr val="tx1"/>
                </a:solidFill>
              </a:rPr>
              <a:t>Universal</a:t>
            </a:r>
            <a:r>
              <a:rPr lang="en-US" sz="2000" b="1" smtClean="0">
                <a:solidFill>
                  <a:schemeClr val="tx1"/>
                </a:solidFill>
              </a:rPr>
              <a:t> </a:t>
            </a:r>
            <a:r>
              <a:rPr lang="en-US" sz="2800" b="1" smtClean="0">
                <a:solidFill>
                  <a:schemeClr val="tx1"/>
                </a:solidFill>
              </a:rPr>
              <a:t>Glove Use</a:t>
            </a:r>
            <a:r>
              <a:rPr lang="en-US" sz="2000" b="1" smtClean="0">
                <a:solidFill>
                  <a:schemeClr val="tx1"/>
                </a:solidFill>
              </a:rPr>
              <a:t> </a:t>
            </a:r>
            <a:r>
              <a:rPr lang="en-US" sz="2400" b="1" smtClean="0">
                <a:solidFill>
                  <a:schemeClr val="tx1"/>
                </a:solidFill>
              </a:rPr>
              <a:t/>
            </a:r>
            <a:br>
              <a:rPr lang="en-US" sz="2400" b="1" smtClean="0">
                <a:solidFill>
                  <a:schemeClr val="tx1"/>
                </a:solidFill>
              </a:rPr>
            </a:br>
            <a:endParaRPr lang="en-US" sz="2800" smtClean="0">
              <a:solidFill>
                <a:schemeClr val="tx1"/>
              </a:solidFill>
            </a:endParaRPr>
          </a:p>
        </p:txBody>
      </p:sp>
      <p:pic>
        <p:nvPicPr>
          <p:cNvPr id="45059" name="Picture 3"/>
          <p:cNvPicPr>
            <a:picLocks noChangeAspect="1" noChangeArrowheads="1"/>
          </p:cNvPicPr>
          <p:nvPr/>
        </p:nvPicPr>
        <p:blipFill>
          <a:blip r:embed="rId3" cstate="print"/>
          <a:srcRect/>
          <a:stretch>
            <a:fillRect/>
          </a:stretch>
        </p:blipFill>
        <p:spPr bwMode="auto">
          <a:xfrm>
            <a:off x="1143000" y="2286000"/>
            <a:ext cx="7010400" cy="3865563"/>
          </a:xfrm>
          <a:prstGeom prst="rect">
            <a:avLst/>
          </a:prstGeom>
          <a:noFill/>
          <a:ln w="9525" algn="ctr">
            <a:noFill/>
            <a:miter lim="800000"/>
            <a:headEnd/>
            <a:tailEnd/>
          </a:ln>
        </p:spPr>
      </p:pic>
      <p:sp>
        <p:nvSpPr>
          <p:cNvPr id="45060" name="Text Box 4"/>
          <p:cNvSpPr txBox="1">
            <a:spLocks noChangeArrowheads="1"/>
          </p:cNvSpPr>
          <p:nvPr/>
        </p:nvSpPr>
        <p:spPr bwMode="auto">
          <a:xfrm>
            <a:off x="228600" y="5943600"/>
            <a:ext cx="3495675"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Riggs et al. Clin Infect Dis</a:t>
            </a:r>
            <a:r>
              <a:rPr lang="en-US" sz="1400" i="1">
                <a:solidFill>
                  <a:schemeClr val="tx1"/>
                </a:solidFill>
              </a:rPr>
              <a:t> </a:t>
            </a:r>
            <a:r>
              <a:rPr lang="en-US" sz="1400">
                <a:solidFill>
                  <a:schemeClr val="tx1"/>
                </a:solidFill>
              </a:rPr>
              <a:t>2007;45:992–8.</a:t>
            </a:r>
          </a:p>
        </p:txBody>
      </p:sp>
      <p:sp>
        <p:nvSpPr>
          <p:cNvPr id="45061" name="Rectangle 5"/>
          <p:cNvSpPr>
            <a:spLocks noChangeArrowheads="1"/>
          </p:cNvSpPr>
          <p:nvPr/>
        </p:nvSpPr>
        <p:spPr bwMode="auto">
          <a:xfrm>
            <a:off x="304800" y="1143000"/>
            <a:ext cx="8250238" cy="1200150"/>
          </a:xfrm>
          <a:prstGeom prst="rect">
            <a:avLst/>
          </a:prstGeom>
          <a:noFill/>
          <a:ln w="9525" algn="ctr">
            <a:noFill/>
            <a:miter lim="800000"/>
            <a:headEnd/>
            <a:tailEnd/>
          </a:ln>
        </p:spPr>
        <p:txBody>
          <a:bodyPr>
            <a:spAutoFit/>
          </a:bodyPr>
          <a:lstStyle/>
          <a:p>
            <a:r>
              <a:rPr lang="en-US" sz="2400" b="1">
                <a:solidFill>
                  <a:schemeClr val="tx1"/>
                </a:solidFill>
              </a:rPr>
              <a:t>Role of asymptomatic carriers?</a:t>
            </a:r>
            <a:br>
              <a:rPr lang="en-US" sz="2400" b="1">
                <a:solidFill>
                  <a:schemeClr val="tx1"/>
                </a:solidFill>
              </a:rPr>
            </a:br>
            <a:r>
              <a:rPr lang="en-US" sz="2400" b="1">
                <a:solidFill>
                  <a:schemeClr val="tx1"/>
                </a:solidFill>
              </a:rPr>
              <a:t>Rationale for universal glove use on units with high CDI rates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143000" y="1676400"/>
            <a:ext cx="6629400" cy="4335463"/>
          </a:xfrm>
          <a:prstGeom prst="rect">
            <a:avLst/>
          </a:prstGeom>
          <a:noFill/>
          <a:ln w="9525">
            <a:noFill/>
            <a:miter lim="800000"/>
            <a:headEnd/>
            <a:tailEnd/>
          </a:ln>
        </p:spPr>
      </p:pic>
      <p:sp>
        <p:nvSpPr>
          <p:cNvPr id="46083" name="Rectangle 3"/>
          <p:cNvSpPr>
            <a:spLocks noGrp="1" noChangeArrowheads="1"/>
          </p:cNvSpPr>
          <p:nvPr>
            <p:ph type="title"/>
          </p:nvPr>
        </p:nvSpPr>
        <p:spPr>
          <a:xfrm>
            <a:off x="685800" y="381000"/>
            <a:ext cx="7772400" cy="762000"/>
          </a:xfrm>
          <a:noFill/>
        </p:spPr>
        <p:txBody>
          <a:bodyPr/>
          <a:lstStyle/>
          <a:p>
            <a:r>
              <a:rPr lang="en-US" sz="2400" b="1" smtClean="0">
                <a:solidFill>
                  <a:schemeClr val="tx1"/>
                </a:solidFill>
              </a:rPr>
              <a:t>Supplemental Prevention Strategies: </a:t>
            </a:r>
            <a:r>
              <a:rPr lang="en-US" sz="2000" b="1" smtClean="0">
                <a:solidFill>
                  <a:schemeClr val="tx1"/>
                </a:solidFill>
              </a:rPr>
              <a:t/>
            </a:r>
            <a:br>
              <a:rPr lang="en-US" sz="2000" b="1" smtClean="0">
                <a:solidFill>
                  <a:schemeClr val="tx1"/>
                </a:solidFill>
              </a:rPr>
            </a:br>
            <a:r>
              <a:rPr lang="en-US" sz="2800" b="1" smtClean="0">
                <a:solidFill>
                  <a:schemeClr val="tx1"/>
                </a:solidFill>
              </a:rPr>
              <a:t>Environmental Cleaning </a:t>
            </a:r>
            <a:br>
              <a:rPr lang="en-US" sz="2800" b="1" smtClean="0">
                <a:solidFill>
                  <a:schemeClr val="tx1"/>
                </a:solidFill>
              </a:rPr>
            </a:br>
            <a:endParaRPr lang="en-US" sz="2800" smtClean="0">
              <a:solidFill>
                <a:schemeClr val="folHlink"/>
              </a:solidFill>
            </a:endParaRPr>
          </a:p>
        </p:txBody>
      </p:sp>
      <p:sp>
        <p:nvSpPr>
          <p:cNvPr id="46084" name="Rectangle 4"/>
          <p:cNvSpPr>
            <a:spLocks noChangeArrowheads="1"/>
          </p:cNvSpPr>
          <p:nvPr/>
        </p:nvSpPr>
        <p:spPr bwMode="auto">
          <a:xfrm>
            <a:off x="228600" y="5867400"/>
            <a:ext cx="3997325"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cs typeface="Arial" charset="0"/>
              </a:rPr>
              <a:t>Mayfield et al. Clin Infect Dis 2000;31:995–1000.</a:t>
            </a:r>
          </a:p>
        </p:txBody>
      </p:sp>
      <p:sp>
        <p:nvSpPr>
          <p:cNvPr id="46085" name="Rectangle 5"/>
          <p:cNvSpPr>
            <a:spLocks noChangeArrowheads="1"/>
          </p:cNvSpPr>
          <p:nvPr/>
        </p:nvSpPr>
        <p:spPr bwMode="auto">
          <a:xfrm>
            <a:off x="228600" y="1066800"/>
            <a:ext cx="8915400" cy="793750"/>
          </a:xfrm>
          <a:prstGeom prst="rect">
            <a:avLst/>
          </a:prstGeom>
          <a:noFill/>
          <a:ln w="9525" algn="ctr">
            <a:noFill/>
            <a:miter lim="800000"/>
            <a:headEnd/>
            <a:tailEnd/>
          </a:ln>
        </p:spPr>
        <p:txBody>
          <a:bodyPr>
            <a:spAutoFit/>
          </a:bodyPr>
          <a:lstStyle/>
          <a:p>
            <a:r>
              <a:rPr lang="en-US" sz="2300" b="1">
                <a:solidFill>
                  <a:schemeClr val="tx1"/>
                </a:solidFill>
              </a:rPr>
              <a:t>How Much Can be Achieved via Environmental Decontamination?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533400"/>
            <a:ext cx="8763000" cy="1143000"/>
          </a:xfrm>
        </p:spPr>
        <p:txBody>
          <a:bodyPr/>
          <a:lstStyle/>
          <a:p>
            <a:r>
              <a:rPr lang="en-US" sz="2400" b="1" smtClean="0">
                <a:solidFill>
                  <a:schemeClr val="tx1"/>
                </a:solidFill>
              </a:rPr>
              <a:t> Supplemental Prevention Strategies:</a:t>
            </a:r>
            <a:r>
              <a:rPr lang="en-US" sz="2000" b="1" smtClean="0">
                <a:solidFill>
                  <a:schemeClr val="tx1"/>
                </a:solidFill>
              </a:rPr>
              <a:t/>
            </a:r>
            <a:br>
              <a:rPr lang="en-US" sz="2000" b="1" smtClean="0">
                <a:solidFill>
                  <a:schemeClr val="tx1"/>
                </a:solidFill>
              </a:rPr>
            </a:br>
            <a:r>
              <a:rPr lang="en-US" sz="2400" b="1" smtClean="0">
                <a:solidFill>
                  <a:schemeClr val="tx1"/>
                </a:solidFill>
              </a:rPr>
              <a:t>Environmental Cleaning</a:t>
            </a:r>
            <a:r>
              <a:rPr lang="en-US" sz="2000" b="1" smtClean="0">
                <a:solidFill>
                  <a:schemeClr val="tx1"/>
                </a:solidFill>
              </a:rPr>
              <a:t> </a:t>
            </a:r>
            <a:r>
              <a:rPr lang="en-US" sz="2400" b="1" smtClean="0">
                <a:solidFill>
                  <a:schemeClr val="tx1"/>
                </a:solidFill>
              </a:rPr>
              <a:t/>
            </a:r>
            <a:br>
              <a:rPr lang="en-US" sz="2400" b="1" smtClean="0">
                <a:solidFill>
                  <a:schemeClr val="tx1"/>
                </a:solidFill>
              </a:rPr>
            </a:br>
            <a:r>
              <a:rPr lang="en-US" sz="2400" smtClean="0">
                <a:solidFill>
                  <a:schemeClr val="tx1"/>
                </a:solidFill>
                <a:cs typeface="Arial" charset="0"/>
              </a:rPr>
              <a:t>Assess adequacy of cleaning before changing to new cleaning product</a:t>
            </a:r>
          </a:p>
        </p:txBody>
      </p:sp>
      <p:sp>
        <p:nvSpPr>
          <p:cNvPr id="47107" name="Text Box 3"/>
          <p:cNvSpPr txBox="1">
            <a:spLocks noChangeArrowheads="1"/>
          </p:cNvSpPr>
          <p:nvPr/>
        </p:nvSpPr>
        <p:spPr bwMode="auto">
          <a:xfrm>
            <a:off x="304800" y="6553200"/>
            <a:ext cx="356393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Carling et al. Clin Infect Dis 2006;42:385-8.</a:t>
            </a:r>
          </a:p>
        </p:txBody>
      </p:sp>
      <p:pic>
        <p:nvPicPr>
          <p:cNvPr id="47108" name="Picture 4"/>
          <p:cNvPicPr>
            <a:picLocks noChangeAspect="1" noChangeArrowheads="1"/>
          </p:cNvPicPr>
          <p:nvPr/>
        </p:nvPicPr>
        <p:blipFill>
          <a:blip r:embed="rId3" cstate="print"/>
          <a:srcRect/>
          <a:stretch>
            <a:fillRect/>
          </a:stretch>
        </p:blipFill>
        <p:spPr bwMode="auto">
          <a:xfrm>
            <a:off x="1143000" y="1447800"/>
            <a:ext cx="6840538" cy="5048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381000"/>
            <a:ext cx="7620000" cy="1143000"/>
          </a:xfrm>
        </p:spPr>
        <p:txBody>
          <a:bodyPr/>
          <a:lstStyle/>
          <a:p>
            <a:r>
              <a:rPr lang="en-US" sz="2400" b="1" smtClean="0">
                <a:solidFill>
                  <a:schemeClr val="tx1"/>
                </a:solidFill>
              </a:rPr>
              <a:t> Supplemental Prevention Strategies: </a:t>
            </a:r>
            <a:br>
              <a:rPr lang="en-US" sz="2400" b="1" smtClean="0">
                <a:solidFill>
                  <a:schemeClr val="tx1"/>
                </a:solidFill>
              </a:rPr>
            </a:br>
            <a:r>
              <a:rPr lang="en-US" sz="2800" b="1" smtClean="0">
                <a:solidFill>
                  <a:schemeClr val="tx1"/>
                </a:solidFill>
              </a:rPr>
              <a:t>Audit and feedback targeting broad-spectrum antibiotics</a:t>
            </a:r>
          </a:p>
        </p:txBody>
      </p:sp>
      <p:pic>
        <p:nvPicPr>
          <p:cNvPr id="48131" name="Picture 3"/>
          <p:cNvPicPr>
            <a:picLocks noChangeAspect="1" noChangeArrowheads="1"/>
          </p:cNvPicPr>
          <p:nvPr/>
        </p:nvPicPr>
        <p:blipFill>
          <a:blip r:embed="rId3" cstate="print"/>
          <a:srcRect l="50000" t="58643" r="6044" b="2679"/>
          <a:stretch>
            <a:fillRect/>
          </a:stretch>
        </p:blipFill>
        <p:spPr bwMode="auto">
          <a:xfrm>
            <a:off x="1752600" y="1692275"/>
            <a:ext cx="5638800" cy="4510088"/>
          </a:xfrm>
          <a:prstGeom prst="rect">
            <a:avLst/>
          </a:prstGeom>
          <a:noFill/>
          <a:ln w="9525" algn="ctr">
            <a:noFill/>
            <a:miter lim="800000"/>
            <a:headEnd/>
            <a:tailEnd/>
          </a:ln>
        </p:spPr>
      </p:pic>
      <p:sp>
        <p:nvSpPr>
          <p:cNvPr id="48132" name="Text Box 4"/>
          <p:cNvSpPr txBox="1">
            <a:spLocks noChangeArrowheads="1"/>
          </p:cNvSpPr>
          <p:nvPr/>
        </p:nvSpPr>
        <p:spPr bwMode="auto">
          <a:xfrm>
            <a:off x="381000" y="6019800"/>
            <a:ext cx="4340225" cy="304800"/>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Fowler et al. J Antimicrob Chemother 2007;59:990-5.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990600"/>
            <a:ext cx="8610600" cy="762000"/>
          </a:xfrm>
        </p:spPr>
        <p:txBody>
          <a:bodyPr/>
          <a:lstStyle/>
          <a:p>
            <a:r>
              <a:rPr lang="en-US" sz="3200" b="1" smtClean="0">
                <a:solidFill>
                  <a:schemeClr val="tx1"/>
                </a:solidFill>
              </a:rPr>
              <a:t>Background: HHS Prevention Targets</a:t>
            </a:r>
          </a:p>
        </p:txBody>
      </p:sp>
      <p:sp>
        <p:nvSpPr>
          <p:cNvPr id="7171" name="Rectangle 3"/>
          <p:cNvSpPr>
            <a:spLocks noGrp="1" noChangeArrowheads="1"/>
          </p:cNvSpPr>
          <p:nvPr>
            <p:ph type="body" idx="1"/>
          </p:nvPr>
        </p:nvSpPr>
        <p:spPr>
          <a:xfrm>
            <a:off x="609600" y="1981200"/>
            <a:ext cx="8229600" cy="4373563"/>
          </a:xfrm>
        </p:spPr>
        <p:txBody>
          <a:bodyPr/>
          <a:lstStyle/>
          <a:p>
            <a:r>
              <a:rPr lang="en-US" sz="2800" b="1" smtClean="0"/>
              <a:t>Case rate per 10,000 patient-days as measured in NHSN</a:t>
            </a:r>
          </a:p>
          <a:p>
            <a:pPr lvl="1"/>
            <a:r>
              <a:rPr lang="en-US" sz="2400" smtClean="0"/>
              <a:t>National 5-Year Prevention Target: 30% reduction</a:t>
            </a:r>
          </a:p>
          <a:p>
            <a:r>
              <a:rPr lang="en-US" sz="2800" b="1" smtClean="0"/>
              <a:t>Because little baseline infection data exists, administrative data for ICD-9-CM coded </a:t>
            </a:r>
            <a:r>
              <a:rPr lang="en-US" sz="2800" b="1" i="1" smtClean="0"/>
              <a:t>C. difficile </a:t>
            </a:r>
            <a:r>
              <a:rPr lang="en-US" sz="2800" b="1" smtClean="0"/>
              <a:t>hospital discharges is also tracked</a:t>
            </a:r>
          </a:p>
          <a:p>
            <a:pPr lvl="1"/>
            <a:r>
              <a:rPr lang="en-US" sz="2400" smtClean="0"/>
              <a:t>National 5-Year Prevention Target: 30% reduction</a:t>
            </a:r>
          </a:p>
        </p:txBody>
      </p:sp>
      <p:sp>
        <p:nvSpPr>
          <p:cNvPr id="7172" name="Text Box 4"/>
          <p:cNvSpPr txBox="1">
            <a:spLocks noChangeArrowheads="1"/>
          </p:cNvSpPr>
          <p:nvPr/>
        </p:nvSpPr>
        <p:spPr bwMode="auto">
          <a:xfrm>
            <a:off x="990600" y="5318125"/>
            <a:ext cx="6361113" cy="396875"/>
          </a:xfrm>
          <a:prstGeom prst="rect">
            <a:avLst/>
          </a:prstGeom>
          <a:noFill/>
          <a:ln w="9525" algn="ctr">
            <a:noFill/>
            <a:miter lim="800000"/>
            <a:headEnd/>
            <a:tailEnd/>
          </a:ln>
        </p:spPr>
        <p:txBody>
          <a:bodyPr wrap="none">
            <a:spAutoFit/>
          </a:bodyPr>
          <a:lstStyle/>
          <a:p>
            <a:r>
              <a:rPr lang="en-US" sz="2000">
                <a:solidFill>
                  <a:schemeClr val="tx1"/>
                </a:solidFill>
              </a:rPr>
              <a:t>http://www.hhs.gov/ophs/initiatives/hai/prevtargets.html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800600" y="2590800"/>
            <a:ext cx="2835275" cy="3608388"/>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368425" y="1295400"/>
            <a:ext cx="2593975" cy="4953000"/>
          </a:xfrm>
          <a:prstGeom prst="rect">
            <a:avLst/>
          </a:prstGeom>
          <a:noFill/>
          <a:ln w="9525">
            <a:noFill/>
            <a:miter lim="800000"/>
            <a:headEnd/>
            <a:tailEnd/>
          </a:ln>
        </p:spPr>
      </p:pic>
      <p:sp>
        <p:nvSpPr>
          <p:cNvPr id="8196"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Sunenshine et al. Cleve Clin J Med. 2006;73:187-97.</a:t>
            </a:r>
          </a:p>
        </p:txBody>
      </p:sp>
      <p:sp>
        <p:nvSpPr>
          <p:cNvPr id="8197" name="Rectangle 5"/>
          <p:cNvSpPr>
            <a:spLocks noGrp="1" noChangeArrowheads="1"/>
          </p:cNvSpPr>
          <p:nvPr>
            <p:ph type="title"/>
          </p:nvPr>
        </p:nvSpPr>
        <p:spPr>
          <a:xfrm>
            <a:off x="457200" y="0"/>
            <a:ext cx="8153400" cy="1143000"/>
          </a:xfrm>
        </p:spPr>
        <p:txBody>
          <a:bodyPr/>
          <a:lstStyle/>
          <a:p>
            <a:r>
              <a:rPr lang="en-US" sz="3200" b="1" smtClean="0">
                <a:solidFill>
                  <a:schemeClr val="tx1"/>
                </a:solidFill>
              </a:rPr>
              <a:t>Background: Pathogenesis of CDI</a:t>
            </a:r>
          </a:p>
        </p:txBody>
      </p:sp>
      <p:sp>
        <p:nvSpPr>
          <p:cNvPr id="8198" name="Text Box 6"/>
          <p:cNvSpPr txBox="1">
            <a:spLocks noChangeArrowheads="1"/>
          </p:cNvSpPr>
          <p:nvPr/>
        </p:nvSpPr>
        <p:spPr bwMode="auto">
          <a:xfrm>
            <a:off x="6851650" y="1905000"/>
            <a:ext cx="2068513" cy="639763"/>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4. Toxin A &amp; B Production</a:t>
            </a:r>
          </a:p>
          <a:p>
            <a:pPr>
              <a:spcBef>
                <a:spcPct val="0"/>
              </a:spcBef>
            </a:pPr>
            <a:r>
              <a:rPr lang="en-US" sz="1200" b="1">
                <a:solidFill>
                  <a:schemeClr val="tx1"/>
                </a:solidFill>
              </a:rPr>
              <a:t>leads to colon damage </a:t>
            </a:r>
          </a:p>
          <a:p>
            <a:pPr>
              <a:spcBef>
                <a:spcPct val="0"/>
              </a:spcBef>
            </a:pPr>
            <a:r>
              <a:rPr lang="en-US" sz="1200" b="1">
                <a:solidFill>
                  <a:schemeClr val="tx1"/>
                </a:solidFill>
              </a:rPr>
              <a:t>+/- pseudomembrane</a:t>
            </a:r>
            <a:endParaRPr lang="en-US" sz="1200" b="1" i="1">
              <a:solidFill>
                <a:schemeClr val="tx1"/>
              </a:solidFill>
            </a:endParaRPr>
          </a:p>
        </p:txBody>
      </p:sp>
      <p:sp>
        <p:nvSpPr>
          <p:cNvPr id="8199" name="Text Box 7"/>
          <p:cNvSpPr txBox="1">
            <a:spLocks noChangeArrowheads="1"/>
          </p:cNvSpPr>
          <p:nvPr/>
        </p:nvSpPr>
        <p:spPr bwMode="auto">
          <a:xfrm>
            <a:off x="7938" y="976313"/>
            <a:ext cx="2192337" cy="1004887"/>
          </a:xfrm>
          <a:prstGeom prst="rect">
            <a:avLst/>
          </a:prstGeom>
          <a:noFill/>
          <a:ln w="9525" algn="ctr">
            <a:noFill/>
            <a:miter lim="800000"/>
            <a:headEnd/>
            <a:tailEnd/>
          </a:ln>
        </p:spPr>
        <p:txBody>
          <a:bodyPr wrap="none">
            <a:spAutoFit/>
          </a:bodyPr>
          <a:lstStyle/>
          <a:p>
            <a:pPr>
              <a:spcBef>
                <a:spcPct val="0"/>
              </a:spcBef>
            </a:pPr>
            <a:r>
              <a:rPr lang="en-US" sz="1200" b="1">
                <a:solidFill>
                  <a:schemeClr val="tx1"/>
                </a:solidFill>
              </a:rPr>
              <a:t>1. Ingestion</a:t>
            </a:r>
          </a:p>
          <a:p>
            <a:pPr>
              <a:spcBef>
                <a:spcPct val="0"/>
              </a:spcBef>
            </a:pPr>
            <a:r>
              <a:rPr lang="en-US" sz="1200" b="1">
                <a:solidFill>
                  <a:schemeClr val="tx1"/>
                </a:solidFill>
              </a:rPr>
              <a:t>of spores transmitted </a:t>
            </a:r>
          </a:p>
          <a:p>
            <a:pPr>
              <a:spcBef>
                <a:spcPct val="0"/>
              </a:spcBef>
            </a:pPr>
            <a:r>
              <a:rPr lang="en-US" sz="1200" b="1">
                <a:solidFill>
                  <a:schemeClr val="tx1"/>
                </a:solidFill>
              </a:rPr>
              <a:t>from other patients </a:t>
            </a:r>
          </a:p>
          <a:p>
            <a:pPr>
              <a:spcBef>
                <a:spcPct val="0"/>
              </a:spcBef>
            </a:pPr>
            <a:r>
              <a:rPr lang="en-US" sz="1200" b="1">
                <a:solidFill>
                  <a:schemeClr val="tx1"/>
                </a:solidFill>
              </a:rPr>
              <a:t>via the hands of healthcare </a:t>
            </a:r>
          </a:p>
          <a:p>
            <a:pPr>
              <a:spcBef>
                <a:spcPct val="0"/>
              </a:spcBef>
            </a:pPr>
            <a:r>
              <a:rPr lang="en-US" sz="1200" b="1">
                <a:solidFill>
                  <a:schemeClr val="tx1"/>
                </a:solidFill>
              </a:rPr>
              <a:t>personnel and environment</a:t>
            </a:r>
            <a:endParaRPr lang="en-US" sz="1200"/>
          </a:p>
        </p:txBody>
      </p:sp>
      <p:sp>
        <p:nvSpPr>
          <p:cNvPr id="8200" name="Line 8"/>
          <p:cNvSpPr>
            <a:spLocks noChangeShapeType="1"/>
          </p:cNvSpPr>
          <p:nvPr/>
        </p:nvSpPr>
        <p:spPr bwMode="auto">
          <a:xfrm flipH="1">
            <a:off x="2438400" y="3352800"/>
            <a:ext cx="1676400" cy="1066800"/>
          </a:xfrm>
          <a:prstGeom prst="line">
            <a:avLst/>
          </a:prstGeom>
          <a:noFill/>
          <a:ln w="38100">
            <a:solidFill>
              <a:schemeClr val="tx1"/>
            </a:solidFill>
            <a:round/>
            <a:headEnd/>
            <a:tailEnd type="triangle" w="med" len="med"/>
          </a:ln>
        </p:spPr>
        <p:txBody>
          <a:bodyPr>
            <a:spAutoFit/>
          </a:bodyPr>
          <a:lstStyle/>
          <a:p>
            <a:endParaRPr lang="en-US"/>
          </a:p>
        </p:txBody>
      </p:sp>
      <p:sp>
        <p:nvSpPr>
          <p:cNvPr id="8201" name="Text Box 9"/>
          <p:cNvSpPr txBox="1">
            <a:spLocks noChangeArrowheads="1"/>
          </p:cNvSpPr>
          <p:nvPr/>
        </p:nvSpPr>
        <p:spPr bwMode="auto">
          <a:xfrm>
            <a:off x="3654425" y="2941638"/>
            <a:ext cx="1666875" cy="639762"/>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2. Germination into</a:t>
            </a:r>
          </a:p>
          <a:p>
            <a:pPr>
              <a:spcBef>
                <a:spcPct val="0"/>
              </a:spcBef>
            </a:pPr>
            <a:r>
              <a:rPr lang="en-US" sz="1200" b="1">
                <a:solidFill>
                  <a:schemeClr val="tx1"/>
                </a:solidFill>
              </a:rPr>
              <a:t>growing (vegetative)</a:t>
            </a:r>
          </a:p>
          <a:p>
            <a:pPr>
              <a:spcBef>
                <a:spcPct val="0"/>
              </a:spcBef>
            </a:pPr>
            <a:r>
              <a:rPr lang="en-US" sz="1200" b="1">
                <a:solidFill>
                  <a:schemeClr val="tx1"/>
                </a:solidFill>
              </a:rPr>
              <a:t>form</a:t>
            </a:r>
            <a:endParaRPr lang="en-US" sz="1200" b="1" i="1">
              <a:solidFill>
                <a:schemeClr val="tx1"/>
              </a:solidFill>
            </a:endParaRPr>
          </a:p>
        </p:txBody>
      </p:sp>
      <p:sp>
        <p:nvSpPr>
          <p:cNvPr id="8202" name="Text Box 10"/>
          <p:cNvSpPr txBox="1">
            <a:spLocks noChangeArrowheads="1"/>
          </p:cNvSpPr>
          <p:nvPr/>
        </p:nvSpPr>
        <p:spPr bwMode="auto">
          <a:xfrm>
            <a:off x="4035425" y="1676400"/>
            <a:ext cx="2593975" cy="822325"/>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3. Altered lower intestine flora </a:t>
            </a:r>
          </a:p>
          <a:p>
            <a:pPr>
              <a:spcBef>
                <a:spcPct val="0"/>
              </a:spcBef>
            </a:pPr>
            <a:r>
              <a:rPr lang="en-US" sz="1200" b="1">
                <a:solidFill>
                  <a:schemeClr val="tx1"/>
                </a:solidFill>
              </a:rPr>
              <a:t>(due to antimicrobial use) allows </a:t>
            </a:r>
          </a:p>
          <a:p>
            <a:pPr>
              <a:spcBef>
                <a:spcPct val="0"/>
              </a:spcBef>
            </a:pPr>
            <a:r>
              <a:rPr lang="en-US" sz="1200" b="1">
                <a:solidFill>
                  <a:schemeClr val="tx1"/>
                </a:solidFill>
              </a:rPr>
              <a:t>proliferation of </a:t>
            </a:r>
          </a:p>
          <a:p>
            <a:pPr>
              <a:spcBef>
                <a:spcPct val="0"/>
              </a:spcBef>
            </a:pPr>
            <a:r>
              <a:rPr lang="en-US" sz="1200" b="1" i="1">
                <a:solidFill>
                  <a:schemeClr val="tx1"/>
                </a:solidFill>
              </a:rPr>
              <a:t>C. difficile</a:t>
            </a:r>
            <a:r>
              <a:rPr lang="en-US" sz="1200" b="1">
                <a:solidFill>
                  <a:schemeClr val="tx1"/>
                </a:solidFill>
              </a:rPr>
              <a:t> in colon</a:t>
            </a:r>
            <a:endParaRPr lang="en-US" sz="1200" b="1" i="1">
              <a:solidFill>
                <a:schemeClr val="tx1"/>
              </a:solidFill>
            </a:endParaRPr>
          </a:p>
        </p:txBody>
      </p:sp>
      <p:sp>
        <p:nvSpPr>
          <p:cNvPr id="8203" name="Line 11"/>
          <p:cNvSpPr>
            <a:spLocks noChangeShapeType="1"/>
          </p:cNvSpPr>
          <p:nvPr/>
        </p:nvSpPr>
        <p:spPr bwMode="auto">
          <a:xfrm>
            <a:off x="5486400" y="2514600"/>
            <a:ext cx="76200" cy="2362200"/>
          </a:xfrm>
          <a:prstGeom prst="line">
            <a:avLst/>
          </a:prstGeom>
          <a:noFill/>
          <a:ln w="38100">
            <a:solidFill>
              <a:schemeClr val="tx1"/>
            </a:solidFill>
            <a:round/>
            <a:headEnd/>
            <a:tailEnd type="triangle" w="med" len="med"/>
          </a:ln>
        </p:spPr>
        <p:txBody>
          <a:bodyPr>
            <a:spAutoFit/>
          </a:bodyPr>
          <a:lstStyle/>
          <a:p>
            <a:endParaRPr lang="en-US"/>
          </a:p>
        </p:txBody>
      </p:sp>
      <p:sp>
        <p:nvSpPr>
          <p:cNvPr id="8204" name="Line 12"/>
          <p:cNvSpPr>
            <a:spLocks noChangeShapeType="1"/>
          </p:cNvSpPr>
          <p:nvPr/>
        </p:nvSpPr>
        <p:spPr bwMode="auto">
          <a:xfrm flipH="1">
            <a:off x="7010400" y="2514600"/>
            <a:ext cx="762000" cy="1524000"/>
          </a:xfrm>
          <a:prstGeom prst="line">
            <a:avLst/>
          </a:prstGeom>
          <a:noFill/>
          <a:ln w="38100">
            <a:solidFill>
              <a:schemeClr val="tx1"/>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457200"/>
            <a:ext cx="8458200" cy="1143000"/>
          </a:xfrm>
        </p:spPr>
        <p:txBody>
          <a:bodyPr/>
          <a:lstStyle/>
          <a:p>
            <a:r>
              <a:rPr lang="en-US" sz="2400" b="1" smtClean="0">
                <a:solidFill>
                  <a:schemeClr val="tx1"/>
                </a:solidFill>
              </a:rPr>
              <a:t>Background: Epidemiology</a:t>
            </a:r>
            <a:r>
              <a:rPr lang="en-US" sz="2400" smtClean="0">
                <a:solidFill>
                  <a:schemeClr val="tx1"/>
                </a:solidFill>
              </a:rPr>
              <a:t/>
            </a:r>
            <a:br>
              <a:rPr lang="en-US" sz="2400" smtClean="0">
                <a:solidFill>
                  <a:schemeClr val="tx1"/>
                </a:solidFill>
              </a:rPr>
            </a:br>
            <a:r>
              <a:rPr lang="en-US" sz="3200" b="1" smtClean="0">
                <a:solidFill>
                  <a:schemeClr val="tx1"/>
                </a:solidFill>
              </a:rPr>
              <a:t>Current epidemic strain of </a:t>
            </a:r>
            <a:r>
              <a:rPr lang="en-US" sz="3200" b="1" i="1" smtClean="0">
                <a:solidFill>
                  <a:schemeClr val="tx1"/>
                </a:solidFill>
              </a:rPr>
              <a:t>C. difficile</a:t>
            </a:r>
          </a:p>
        </p:txBody>
      </p:sp>
      <p:sp>
        <p:nvSpPr>
          <p:cNvPr id="74755" name="Rectangle 3"/>
          <p:cNvSpPr>
            <a:spLocks noGrp="1" noChangeArrowheads="1"/>
          </p:cNvSpPr>
          <p:nvPr>
            <p:ph type="body" idx="1"/>
          </p:nvPr>
        </p:nvSpPr>
        <p:spPr>
          <a:xfrm>
            <a:off x="609600" y="1676400"/>
            <a:ext cx="8229600" cy="4525963"/>
          </a:xfrm>
        </p:spPr>
        <p:txBody>
          <a:bodyPr/>
          <a:lstStyle/>
          <a:p>
            <a:pPr>
              <a:defRPr/>
            </a:pPr>
            <a:r>
              <a:rPr lang="en-US" sz="2800" dirty="0" smtClean="0"/>
              <a:t>BI/NAP1/027, </a:t>
            </a:r>
            <a:r>
              <a:rPr lang="en-US" sz="2800" dirty="0" err="1" smtClean="0"/>
              <a:t>toxinotype</a:t>
            </a:r>
            <a:r>
              <a:rPr lang="en-US" sz="2800" dirty="0" smtClean="0"/>
              <a:t> III</a:t>
            </a:r>
          </a:p>
          <a:p>
            <a:pPr marL="342900" lvl="1" indent="-342900">
              <a:buFontTx/>
              <a:buChar char="•"/>
              <a:defRPr/>
            </a:pPr>
            <a:r>
              <a:rPr lang="en-US" dirty="0" smtClean="0"/>
              <a:t>Historically uncommon</a:t>
            </a:r>
            <a:r>
              <a:rPr lang="en-US" sz="2400" dirty="0" smtClean="0"/>
              <a:t> – epidemic since 2000</a:t>
            </a:r>
          </a:p>
          <a:p>
            <a:pPr>
              <a:defRPr/>
            </a:pPr>
            <a:r>
              <a:rPr lang="en-US" sz="2800" dirty="0" smtClean="0"/>
              <a:t>More resistant to </a:t>
            </a:r>
            <a:r>
              <a:rPr lang="en-US" sz="2800" dirty="0" err="1" smtClean="0"/>
              <a:t>fluoroquinolones</a:t>
            </a:r>
            <a:endParaRPr lang="en-US" sz="2800" dirty="0" smtClean="0"/>
          </a:p>
          <a:p>
            <a:pPr lvl="1">
              <a:defRPr/>
            </a:pPr>
            <a:r>
              <a:rPr lang="en-US" sz="2400" dirty="0" smtClean="0"/>
              <a:t>Higher MICs compared to historic strains and current non-BI/NAP1 strains</a:t>
            </a:r>
          </a:p>
          <a:p>
            <a:pPr>
              <a:defRPr/>
            </a:pPr>
            <a:r>
              <a:rPr lang="en-US" sz="2800" dirty="0" smtClean="0"/>
              <a:t>More virulent</a:t>
            </a:r>
          </a:p>
          <a:p>
            <a:pPr lvl="1">
              <a:defRPr/>
            </a:pPr>
            <a:r>
              <a:rPr lang="en-US" sz="2400" dirty="0" smtClean="0"/>
              <a:t>Increased toxin A and B production</a:t>
            </a:r>
          </a:p>
          <a:p>
            <a:pPr lvl="1">
              <a:defRPr/>
            </a:pPr>
            <a:r>
              <a:rPr lang="en-US" sz="2400" dirty="0" smtClean="0"/>
              <a:t>Polymorphisms in binding domain of toxin B</a:t>
            </a:r>
          </a:p>
          <a:p>
            <a:pPr lvl="1">
              <a:defRPr/>
            </a:pPr>
            <a:r>
              <a:rPr lang="en-US" sz="2400" dirty="0" smtClean="0"/>
              <a:t>Increased </a:t>
            </a:r>
            <a:r>
              <a:rPr lang="en-US" sz="2400" dirty="0" err="1" smtClean="0"/>
              <a:t>sporulation</a:t>
            </a:r>
            <a:endParaRPr lang="en-US" sz="2400" dirty="0" smtClean="0"/>
          </a:p>
        </p:txBody>
      </p:sp>
      <p:sp>
        <p:nvSpPr>
          <p:cNvPr id="9220" name="Text Box 4"/>
          <p:cNvSpPr txBox="1">
            <a:spLocks noChangeArrowheads="1"/>
          </p:cNvSpPr>
          <p:nvPr/>
        </p:nvSpPr>
        <p:spPr bwMode="auto">
          <a:xfrm>
            <a:off x="609600" y="5886450"/>
            <a:ext cx="8229600" cy="971550"/>
          </a:xfrm>
          <a:prstGeom prst="rect">
            <a:avLst/>
          </a:prstGeom>
          <a:noFill/>
          <a:ln w="9525">
            <a:noFill/>
            <a:miter lim="800000"/>
            <a:headEnd/>
            <a:tailEnd/>
          </a:ln>
        </p:spPr>
        <p:txBody>
          <a:bodyPr>
            <a:spAutoFit/>
          </a:bodyPr>
          <a:lstStyle/>
          <a:p>
            <a:pPr algn="l" eaLnBrk="0" hangingPunct="0">
              <a:lnSpc>
                <a:spcPct val="85000"/>
              </a:lnSpc>
              <a:spcBef>
                <a:spcPct val="0"/>
              </a:spcBef>
            </a:pPr>
            <a:r>
              <a:rPr lang="en-US" sz="1400">
                <a:solidFill>
                  <a:schemeClr val="tx1"/>
                </a:solidFill>
              </a:rPr>
              <a:t>McDonald et al. N Engl J Med. 2005;353:2433-41.</a:t>
            </a:r>
          </a:p>
          <a:p>
            <a:pPr algn="l" eaLnBrk="0" hangingPunct="0">
              <a:lnSpc>
                <a:spcPct val="85000"/>
              </a:lnSpc>
              <a:spcBef>
                <a:spcPct val="0"/>
              </a:spcBef>
            </a:pPr>
            <a:r>
              <a:rPr lang="en-US" sz="1400">
                <a:solidFill>
                  <a:schemeClr val="tx1"/>
                </a:solidFill>
              </a:rPr>
              <a:t>Warny et al.</a:t>
            </a:r>
            <a:r>
              <a:rPr lang="en-US" sz="1400" i="1">
                <a:solidFill>
                  <a:schemeClr val="tx1"/>
                </a:solidFill>
              </a:rPr>
              <a:t> </a:t>
            </a:r>
            <a:r>
              <a:rPr lang="en-US" sz="1400">
                <a:solidFill>
                  <a:schemeClr val="tx1"/>
                </a:solidFill>
              </a:rPr>
              <a:t>Lancet. 2005;366:1079-84.</a:t>
            </a:r>
          </a:p>
          <a:p>
            <a:pPr algn="l" eaLnBrk="0" hangingPunct="0">
              <a:lnSpc>
                <a:spcPct val="85000"/>
              </a:lnSpc>
              <a:spcBef>
                <a:spcPct val="0"/>
              </a:spcBef>
            </a:pPr>
            <a:r>
              <a:rPr lang="en-US" sz="1400">
                <a:solidFill>
                  <a:schemeClr val="tx1"/>
                </a:solidFill>
              </a:rPr>
              <a:t>Stabler et al. J Med Micro. 2008;57:771–5.</a:t>
            </a:r>
          </a:p>
          <a:p>
            <a:pPr algn="l" eaLnBrk="0" hangingPunct="0">
              <a:lnSpc>
                <a:spcPct val="85000"/>
              </a:lnSpc>
              <a:spcBef>
                <a:spcPct val="0"/>
              </a:spcBef>
            </a:pPr>
            <a:r>
              <a:rPr lang="en-US" sz="1400">
                <a:solidFill>
                  <a:schemeClr val="tx1"/>
                </a:solidFill>
              </a:rPr>
              <a:t>Akerlund et al. J Clin Microbiol. 2008;46:1530–3.</a:t>
            </a:r>
          </a:p>
          <a:p>
            <a:pPr algn="r" eaLnBrk="0" hangingPunct="0">
              <a:lnSpc>
                <a:spcPct val="85000"/>
              </a:lnSpc>
              <a:spcBef>
                <a:spcPct val="0"/>
              </a:spcBef>
            </a:pPr>
            <a:endParaRPr lang="en-US" sz="1200" b="1">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tabLst>
                <a:tab pos="1433513" algn="l"/>
              </a:tabLst>
            </a:pPr>
            <a:r>
              <a:rPr lang="en-US" sz="2400" b="1" smtClean="0">
                <a:solidFill>
                  <a:schemeClr val="tx1"/>
                </a:solidFill>
              </a:rPr>
              <a:t>Background: Epidemiology</a:t>
            </a:r>
            <a:br>
              <a:rPr lang="en-US" sz="2400" b="1" smtClean="0">
                <a:solidFill>
                  <a:schemeClr val="tx1"/>
                </a:solidFill>
              </a:rPr>
            </a:br>
            <a:r>
              <a:rPr lang="en-US" sz="3200" b="1" smtClean="0">
                <a:solidFill>
                  <a:schemeClr val="tx1"/>
                </a:solidFill>
              </a:rPr>
              <a:t>Risk Factors</a:t>
            </a:r>
          </a:p>
        </p:txBody>
      </p:sp>
      <p:sp>
        <p:nvSpPr>
          <p:cNvPr id="10243" name="Rectangle 3"/>
          <p:cNvSpPr>
            <a:spLocks noGrp="1" noChangeArrowheads="1"/>
          </p:cNvSpPr>
          <p:nvPr>
            <p:ph type="body" idx="1"/>
          </p:nvPr>
        </p:nvSpPr>
        <p:spPr>
          <a:xfrm>
            <a:off x="609600" y="1600200"/>
            <a:ext cx="8229600" cy="4525963"/>
          </a:xfrm>
        </p:spPr>
        <p:txBody>
          <a:bodyPr/>
          <a:lstStyle/>
          <a:p>
            <a:r>
              <a:rPr lang="en-US" smtClean="0"/>
              <a:t>Antimicrobial exposure</a:t>
            </a:r>
          </a:p>
          <a:p>
            <a:r>
              <a:rPr lang="en-US" smtClean="0"/>
              <a:t>Acquisition of </a:t>
            </a:r>
            <a:r>
              <a:rPr lang="en-US" i="1" smtClean="0"/>
              <a:t>C. difficile</a:t>
            </a:r>
            <a:r>
              <a:rPr lang="en-US" smtClean="0"/>
              <a:t> </a:t>
            </a:r>
          </a:p>
          <a:p>
            <a:r>
              <a:rPr lang="en-US" smtClean="0"/>
              <a:t>Advanced age</a:t>
            </a:r>
          </a:p>
          <a:p>
            <a:r>
              <a:rPr lang="en-US" smtClean="0"/>
              <a:t>Underlying illness</a:t>
            </a:r>
          </a:p>
          <a:p>
            <a:r>
              <a:rPr lang="en-US" smtClean="0"/>
              <a:t>Immunosuppression</a:t>
            </a:r>
          </a:p>
          <a:p>
            <a:r>
              <a:rPr lang="en-US" smtClean="0"/>
              <a:t>Tube feeds</a:t>
            </a:r>
          </a:p>
          <a:p>
            <a:r>
              <a:rPr lang="en-US" smtClean="0"/>
              <a:t>? Gastric acid suppression</a:t>
            </a:r>
            <a:endParaRPr lang="en-US" i="1" smtClean="0"/>
          </a:p>
        </p:txBody>
      </p:sp>
      <p:sp>
        <p:nvSpPr>
          <p:cNvPr id="76804" name="Oval 4"/>
          <p:cNvSpPr>
            <a:spLocks noChangeArrowheads="1"/>
          </p:cNvSpPr>
          <p:nvPr/>
        </p:nvSpPr>
        <p:spPr bwMode="auto">
          <a:xfrm>
            <a:off x="457200" y="1447800"/>
            <a:ext cx="5410200" cy="1524000"/>
          </a:xfrm>
          <a:prstGeom prst="ellipse">
            <a:avLst/>
          </a:prstGeom>
          <a:noFill/>
          <a:ln w="9525" algn="ctr">
            <a:solidFill>
              <a:schemeClr val="tx1"/>
            </a:solidFill>
            <a:round/>
            <a:headEnd/>
            <a:tailEnd/>
          </a:ln>
        </p:spPr>
        <p:txBody>
          <a:bodyPr wrap="none" anchor="ctr"/>
          <a:lstStyle/>
          <a:p>
            <a:endParaRPr lang="en-US">
              <a:solidFill>
                <a:schemeClr val="tx1"/>
              </a:solidFill>
            </a:endParaRPr>
          </a:p>
        </p:txBody>
      </p:sp>
      <p:sp>
        <p:nvSpPr>
          <p:cNvPr id="76805" name="Text Box 5"/>
          <p:cNvSpPr txBox="1">
            <a:spLocks noChangeArrowheads="1"/>
          </p:cNvSpPr>
          <p:nvPr/>
        </p:nvSpPr>
        <p:spPr bwMode="auto">
          <a:xfrm>
            <a:off x="5948363" y="1828800"/>
            <a:ext cx="3195637" cy="822325"/>
          </a:xfrm>
          <a:prstGeom prst="rect">
            <a:avLst/>
          </a:prstGeom>
          <a:noFill/>
          <a:ln w="9525" algn="ctr">
            <a:noFill/>
            <a:miter lim="800000"/>
            <a:headEnd/>
            <a:tailEnd/>
          </a:ln>
        </p:spPr>
        <p:txBody>
          <a:bodyPr wrap="none">
            <a:spAutoFit/>
          </a:bodyPr>
          <a:lstStyle/>
          <a:p>
            <a:pPr algn="l" eaLnBrk="0" hangingPunct="0">
              <a:spcBef>
                <a:spcPct val="0"/>
              </a:spcBef>
            </a:pPr>
            <a:r>
              <a:rPr lang="en-US" sz="2400" b="1">
                <a:solidFill>
                  <a:schemeClr val="tx1"/>
                </a:solidFill>
              </a:rPr>
              <a:t>Main modifiable risk </a:t>
            </a:r>
          </a:p>
          <a:p>
            <a:pPr algn="l" eaLnBrk="0" hangingPunct="0">
              <a:spcBef>
                <a:spcPct val="0"/>
              </a:spcBef>
            </a:pPr>
            <a:r>
              <a:rPr lang="en-US" sz="2400" b="1">
                <a:solidFill>
                  <a:schemeClr val="tx1"/>
                </a:solidFill>
              </a:rPr>
              <a:t>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500"/>
                                        <p:tgtEl>
                                          <p:spTgt spid="768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5"/>
                                        </p:tgtEl>
                                        <p:attrNameLst>
                                          <p:attrName>style.visibility</p:attrName>
                                        </p:attrNameLst>
                                      </p:cBhvr>
                                      <p:to>
                                        <p:strVal val="visible"/>
                                      </p:to>
                                    </p:set>
                                    <p:animEffect transition="in" filter="fade">
                                      <p:cBhvr>
                                        <p:cTn id="10"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762000"/>
            <a:ext cx="6705600" cy="838200"/>
          </a:xfrm>
        </p:spPr>
        <p:txBody>
          <a:bodyPr/>
          <a:lstStyle/>
          <a:p>
            <a:r>
              <a:rPr lang="en-US" b="1" smtClean="0"/>
              <a:t>Prevention Strategies</a:t>
            </a:r>
            <a:r>
              <a:rPr lang="en-US" smtClean="0"/>
              <a:t> </a:t>
            </a:r>
            <a:br>
              <a:rPr lang="en-US" smtClean="0"/>
            </a:br>
            <a:endParaRPr lang="en-US" b="1" smtClean="0">
              <a:solidFill>
                <a:schemeClr val="tx1"/>
              </a:solidFill>
            </a:endParaRPr>
          </a:p>
        </p:txBody>
      </p:sp>
      <p:sp>
        <p:nvSpPr>
          <p:cNvPr id="11267" name="Rectangle 3"/>
          <p:cNvSpPr>
            <a:spLocks noGrp="1" noChangeArrowheads="1"/>
          </p:cNvSpPr>
          <p:nvPr>
            <p:ph type="body" sz="half" idx="1"/>
          </p:nvPr>
        </p:nvSpPr>
        <p:spPr>
          <a:xfrm>
            <a:off x="762000" y="1600200"/>
            <a:ext cx="3657600" cy="2590800"/>
          </a:xfrm>
        </p:spPr>
        <p:txBody>
          <a:bodyPr/>
          <a:lstStyle/>
          <a:p>
            <a:r>
              <a:rPr lang="en-US" b="1" smtClean="0"/>
              <a:t>Core Strategies</a:t>
            </a:r>
          </a:p>
          <a:p>
            <a:pPr lvl="1"/>
            <a:r>
              <a:rPr lang="en-US" smtClean="0"/>
              <a:t>High levels of scientific evidence	</a:t>
            </a:r>
          </a:p>
          <a:p>
            <a:pPr lvl="1"/>
            <a:r>
              <a:rPr lang="en-US" smtClean="0"/>
              <a:t>Demonstrated feasibility</a:t>
            </a:r>
          </a:p>
          <a:p>
            <a:endParaRPr lang="en-US" sz="2400" smtClean="0"/>
          </a:p>
        </p:txBody>
      </p:sp>
      <p:sp>
        <p:nvSpPr>
          <p:cNvPr id="11268" name="Rectangle 4"/>
          <p:cNvSpPr>
            <a:spLocks noGrp="1" noChangeArrowheads="1"/>
          </p:cNvSpPr>
          <p:nvPr>
            <p:ph type="body" sz="half" idx="2"/>
          </p:nvPr>
        </p:nvSpPr>
        <p:spPr>
          <a:xfrm>
            <a:off x="4724400" y="1524000"/>
            <a:ext cx="3657600" cy="2819400"/>
          </a:xfrm>
        </p:spPr>
        <p:txBody>
          <a:bodyPr/>
          <a:lstStyle/>
          <a:p>
            <a:r>
              <a:rPr lang="en-US" b="1" smtClean="0"/>
              <a:t>Supplemental Strategies</a:t>
            </a:r>
          </a:p>
          <a:p>
            <a:pPr lvl="1"/>
            <a:r>
              <a:rPr lang="en-US" smtClean="0"/>
              <a:t>Some scientific evidence</a:t>
            </a:r>
          </a:p>
          <a:p>
            <a:pPr lvl="1"/>
            <a:r>
              <a:rPr lang="en-US" smtClean="0"/>
              <a:t>Variable levels of feasibility</a:t>
            </a:r>
          </a:p>
          <a:p>
            <a:endParaRPr lang="en-US" smtClean="0"/>
          </a:p>
        </p:txBody>
      </p:sp>
      <p:sp>
        <p:nvSpPr>
          <p:cNvPr id="11269" name="Text Box 5"/>
          <p:cNvSpPr txBox="1">
            <a:spLocks noChangeArrowheads="1"/>
          </p:cNvSpPr>
          <p:nvPr/>
        </p:nvSpPr>
        <p:spPr bwMode="auto">
          <a:xfrm>
            <a:off x="457200" y="4343400"/>
            <a:ext cx="8382000" cy="1939925"/>
          </a:xfrm>
          <a:prstGeom prst="rect">
            <a:avLst/>
          </a:prstGeom>
          <a:noFill/>
          <a:ln w="9525" algn="ctr">
            <a:noFill/>
            <a:miter lim="800000"/>
            <a:headEnd/>
            <a:tailEnd/>
          </a:ln>
        </p:spPr>
        <p:txBody>
          <a:bodyPr lIns="92075" tIns="46038" rIns="92075" bIns="46038">
            <a:spAutoFit/>
          </a:bodyPr>
          <a:lstStyle/>
          <a:p>
            <a:pPr marL="342900" indent="-342900" algn="l">
              <a:spcBef>
                <a:spcPct val="0"/>
              </a:spcBef>
            </a:pPr>
            <a:r>
              <a:rPr lang="en-US" sz="2000">
                <a:solidFill>
                  <a:schemeClr val="tx1"/>
                </a:solidFill>
              </a:rPr>
              <a:t>  *The Collaborative should at a minimum include core prevention strategies.  Supplemental prevention strategies also may be used.  Most core and supplemental strategies are based on HICPAC guidelines. Strategies that are not included in HICPAC guidelines will be noted by an asterisk (*) after the strategy. HICPAC guidelines may be found at </a:t>
            </a:r>
            <a:r>
              <a:rPr lang="en-US" sz="2000">
                <a:solidFill>
                  <a:schemeClr val="tx1"/>
                </a:solidFill>
                <a:hlinkClick r:id="rId3"/>
              </a:rPr>
              <a:t>www.cdc.gov/hicpac</a:t>
            </a:r>
            <a:r>
              <a:rPr lang="en-US" sz="2000">
                <a:solidFill>
                  <a:schemeClr val="tx1"/>
                </a:solidFill>
              </a:rPr>
              <a:t>	</a:t>
            </a:r>
            <a:endParaRPr lang="en-US" sz="2000" b="1">
              <a:solidFill>
                <a:schemeClr val="tx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TotalTime>
  <Words>4183</Words>
  <Application>Microsoft Office PowerPoint</Application>
  <PresentationFormat>On-screen Show (4:3)</PresentationFormat>
  <Paragraphs>356</Paragraphs>
  <Slides>45</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45</vt:i4>
      </vt:variant>
    </vt:vector>
  </HeadingPairs>
  <TitlesOfParts>
    <vt:vector size="49" baseType="lpstr">
      <vt:lpstr>Arial</vt:lpstr>
      <vt:lpstr>Times New Roman</vt:lpstr>
      <vt:lpstr>Default Design</vt:lpstr>
      <vt:lpstr>1_Default Design</vt:lpstr>
      <vt:lpstr>Clostridium difficile (CDI) Infections Toolkit  Activity C: ELC Prevention Collaboratives</vt:lpstr>
      <vt:lpstr>Outline</vt:lpstr>
      <vt:lpstr>Background: Impact</vt:lpstr>
      <vt:lpstr>Background: Impact Age-Adjusted Death Rate* for  Enterocolitis Due to C. difficile, 1999–2006</vt:lpstr>
      <vt:lpstr>Background: HHS Prevention Targets</vt:lpstr>
      <vt:lpstr>Background: Pathogenesis of CDI</vt:lpstr>
      <vt:lpstr>Background: Epidemiology Current epidemic strain of C. difficile</vt:lpstr>
      <vt:lpstr>Background: Epidemiology Risk Factors</vt:lpstr>
      <vt:lpstr>Prevention Strategies  </vt:lpstr>
      <vt:lpstr>Prevention Strategies: Core</vt:lpstr>
      <vt:lpstr>Prevention Strategies: Supplemental</vt:lpstr>
      <vt:lpstr>Supplemental Prevention Strategies:  Rationale for considering extending isolation beyond duration of diarrhea</vt:lpstr>
      <vt:lpstr>Supplemental Prevention Strategies:  Consider presumptive isolation for patients with &gt; 3 unformed stools within 24 hours</vt:lpstr>
      <vt:lpstr>Supplemental Prevention Strategies:  Evaluate and optimize test-ordering practices and diagnostic methods</vt:lpstr>
      <vt:lpstr>Supplemental Prevention Strategies:  Hand Hygiene – Soap vs. Alcohol gel</vt:lpstr>
      <vt:lpstr>Supplemental Prevention Strategies:  Hand Washing: Product Comparison</vt:lpstr>
      <vt:lpstr>Supplemental Prevention Strategies:  Hand Hygiene Methods</vt:lpstr>
      <vt:lpstr>Supplemental Prevention Strategies:  Glove Use  </vt:lpstr>
      <vt:lpstr>Supplemental Prevention Strategies:  Environmental Cleaning</vt:lpstr>
      <vt:lpstr>Supplemental Prevention Strategies:  Environmental Cleaning</vt:lpstr>
      <vt:lpstr>Supplemental Prevention Strategies:   Audit and feedback targeting  broad-spectrum antibiotics</vt:lpstr>
      <vt:lpstr>Summary of Prevention Measures</vt:lpstr>
      <vt:lpstr>Measurement: Process Measures</vt:lpstr>
      <vt:lpstr>Measurement: Outcome Categorize Cases by location and time  of onset†  </vt:lpstr>
      <vt:lpstr>Measurement: Outcome Use NHSN CDAD Module</vt:lpstr>
      <vt:lpstr>Measurement: Outcome  Focus on Laboratory Identified (LabID)  Events in NHSN</vt:lpstr>
      <vt:lpstr>Measurement: Outcome NHSN Reporting: Definitions</vt:lpstr>
      <vt:lpstr>Measurement: Outcome NHSN Reporting: Definitions</vt:lpstr>
      <vt:lpstr>Measurement: Outcome Calculating CDI Incidence Rates*</vt:lpstr>
      <vt:lpstr>Evaluation Considerations</vt:lpstr>
      <vt:lpstr>References</vt:lpstr>
      <vt:lpstr>References</vt:lpstr>
      <vt:lpstr>References</vt:lpstr>
      <vt:lpstr>References</vt:lpstr>
      <vt:lpstr>References</vt:lpstr>
      <vt:lpstr>References</vt:lpstr>
      <vt:lpstr>Additional resources</vt:lpstr>
      <vt:lpstr>Additional Reference Slides</vt:lpstr>
      <vt:lpstr>Supplemental Prevention Strategies:  Rationale for Soap and Water: Lack of efficacy of alcohol-based handrub against C. difficile</vt:lpstr>
      <vt:lpstr>Supplemental Prevention Strategies:  Hand Hygiene – Alcohol Hand Rub Use 2000-2003</vt:lpstr>
      <vt:lpstr>Supplemental Prevention Strategies:  Hand Hygiene – CDI Rates 2000-2003</vt:lpstr>
      <vt:lpstr>Supplemental Prevention Strategies:  Universal Glove Use  </vt:lpstr>
      <vt:lpstr>Supplemental Prevention Strategies:  Environmental Cleaning  </vt:lpstr>
      <vt:lpstr> Supplemental Prevention Strategies: Environmental Cleaning  Assess adequacy of cleaning before changing to new cleaning product</vt:lpstr>
      <vt:lpstr> Supplemental Prevention Strategies:  Audit and feedback targeting broad-spectrum antibiotics</vt:lpstr>
    </vt:vector>
  </TitlesOfParts>
  <Company>ITSO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Recipient Reporting: Grants </dc:title>
  <dc:creator>zwx2</dc:creator>
  <cp:lastModifiedBy>ryp9</cp:lastModifiedBy>
  <cp:revision>198</cp:revision>
  <dcterms:created xsi:type="dcterms:W3CDTF">2009-09-18T11:21:33Z</dcterms:created>
  <dcterms:modified xsi:type="dcterms:W3CDTF">2010-03-24T11:59:33Z</dcterms:modified>
</cp:coreProperties>
</file>