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72" r:id="rId2"/>
    <p:sldId id="263" r:id="rId3"/>
    <p:sldId id="270" r:id="rId4"/>
    <p:sldId id="264" r:id="rId5"/>
    <p:sldId id="266" r:id="rId6"/>
    <p:sldId id="265" r:id="rId7"/>
    <p:sldId id="271" r:id="rId8"/>
    <p:sldId id="268" r:id="rId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kiosk/>
    <p:sldAll/>
    <p:penClr>
      <a:srgbClr val="FF0000"/>
    </p:penClr>
  </p:showPr>
  <p:clrMru>
    <a:srgbClr val="53B9FF"/>
    <a:srgbClr val="183974"/>
    <a:srgbClr val="161658"/>
    <a:srgbClr val="23238D"/>
    <a:srgbClr val="3333CC"/>
    <a:srgbClr val="3333FF"/>
    <a:srgbClr val="000099"/>
    <a:srgbClr val="63C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9" autoAdjust="0"/>
    <p:restoredTop sz="94624" autoAdjust="0"/>
  </p:normalViewPr>
  <p:slideViewPr>
    <p:cSldViewPr>
      <p:cViewPr varScale="1">
        <p:scale>
          <a:sx n="88" d="100"/>
          <a:sy n="88" d="100"/>
        </p:scale>
        <p:origin x="-1500" y="-96"/>
      </p:cViewPr>
      <p:guideLst>
        <p:guide orient="horz" pos="35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B86BD2-0564-4B08-BB60-B9C5A72147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7AE955-5024-4BC8-B51E-FBAE784715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2DE53D-4B08-4898-BFB3-806D2BA0246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E18BA3-24A3-4478-9639-5FE9EE41D06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2105A1-D8D0-4F47-8BDD-B9649663B10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631F0D-8338-4060-9675-B3189C0399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577382A-4D39-40CE-BE38-CB0BCCB3A6F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0E792E-3DBE-419B-8931-EC9BF7FD54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C4220F-1332-4A43-B073-3581DDF595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160691-78BA-41AA-9FA7-FE0DAF26603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1EBA0A-33D2-4AF4-BF5B-3F45398EF22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powerpoint"/>
          <p:cNvPicPr>
            <a:picLocks noChangeAspect="1" noChangeArrowheads="1"/>
          </p:cNvPicPr>
          <p:nvPr userDrawn="1"/>
        </p:nvPicPr>
        <p:blipFill>
          <a:blip r:embed="rId13"/>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381000" y="3048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5240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F759EBF-2B8C-46D1-A800-39BB89715F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b="1">
          <a:solidFill>
            <a:schemeClr val="bg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2pPr>
      <a:lvl3pPr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3pPr>
      <a:lvl4pPr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4pPr>
      <a:lvl5pPr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5pPr>
      <a:lvl6pPr marL="4572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6pPr>
      <a:lvl7pPr marL="9144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7pPr>
      <a:lvl8pPr marL="13716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8pPr>
      <a:lvl9pPr marL="18288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MS PGothic" pitchFamily="34" charset="-128"/>
        </a:defRPr>
      </a:lvl9pPr>
    </p:titleStyle>
    <p:bodyStyle>
      <a:lvl1pPr marL="342900" indent="-342900" algn="l" rtl="0" fontAlgn="base">
        <a:spcBef>
          <a:spcPct val="20000"/>
        </a:spcBef>
        <a:spcAft>
          <a:spcPct val="0"/>
        </a:spcAft>
        <a:buClr>
          <a:srgbClr val="0099FF"/>
        </a:buClr>
        <a:buSzPct val="60000"/>
        <a:buFont typeface="Wingdings" pitchFamily="2" charset="2"/>
        <a:buChar char="q"/>
        <a:defRPr sz="3200">
          <a:solidFill>
            <a:srgbClr val="183974"/>
          </a:solidFill>
          <a:latin typeface="+mn-lt"/>
          <a:ea typeface="+mn-ea"/>
          <a:cs typeface="+mn-cs"/>
        </a:defRPr>
      </a:lvl1pPr>
      <a:lvl2pPr marL="742950" indent="-285750" algn="l" rtl="0" fontAlgn="base">
        <a:spcBef>
          <a:spcPct val="20000"/>
        </a:spcBef>
        <a:spcAft>
          <a:spcPct val="0"/>
        </a:spcAft>
        <a:buClr>
          <a:srgbClr val="0099FF"/>
        </a:buClr>
        <a:buSzPct val="60000"/>
        <a:buFont typeface="Wingdings" pitchFamily="2" charset="2"/>
        <a:buChar char="q"/>
        <a:defRPr sz="2800">
          <a:solidFill>
            <a:srgbClr val="183974"/>
          </a:solidFill>
          <a:latin typeface="+mn-lt"/>
          <a:ea typeface="+mn-ea"/>
        </a:defRPr>
      </a:lvl2pPr>
      <a:lvl3pPr marL="1143000" indent="-228600" algn="l" rtl="0" fontAlgn="base">
        <a:spcBef>
          <a:spcPct val="20000"/>
        </a:spcBef>
        <a:spcAft>
          <a:spcPct val="0"/>
        </a:spcAft>
        <a:buClr>
          <a:srgbClr val="0099FF"/>
        </a:buClr>
        <a:buSzPct val="60000"/>
        <a:buFont typeface="Wingdings" pitchFamily="2" charset="2"/>
        <a:buChar char="q"/>
        <a:defRPr sz="2400">
          <a:solidFill>
            <a:srgbClr val="183974"/>
          </a:solidFill>
          <a:latin typeface="+mn-lt"/>
          <a:ea typeface="+mn-ea"/>
        </a:defRPr>
      </a:lvl3pPr>
      <a:lvl4pPr marL="1600200" indent="-228600" algn="l" rtl="0" fontAlgn="base">
        <a:spcBef>
          <a:spcPct val="20000"/>
        </a:spcBef>
        <a:spcAft>
          <a:spcPct val="0"/>
        </a:spcAft>
        <a:buClr>
          <a:srgbClr val="0099FF"/>
        </a:buClr>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rgbClr val="0099FF"/>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0099FF"/>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0099FF"/>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0099FF"/>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0099FF"/>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http://fhs.mcmaster.ca/radiology/images/Reception-window.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fhs.mcmaster.ca/radiology/images/Reception-window.jp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http://fhs.mcmaster.ca/radiology/images/Philips-Scanner-room.jpg"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ng@stjoes.ca" TargetMode="External"/><Relationship Id="rId1" Type="http://schemas.openxmlformats.org/officeDocument/2006/relationships/slideLayout" Target="../slideLayouts/slideLayout2.xml"/><Relationship Id="rId5" Type="http://schemas.openxmlformats.org/officeDocument/2006/relationships/image" Target="http://fhs.mcmaster.ca/radiology/images/Reception-window.jpg"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09600" y="1981200"/>
            <a:ext cx="8229600" cy="1470025"/>
          </a:xfrm>
          <a:effectLst>
            <a:outerShdw dist="35921" dir="2700000" algn="ctr" rotWithShape="0">
              <a:srgbClr val="183974"/>
            </a:outerShdw>
          </a:effectLst>
        </p:spPr>
        <p:txBody>
          <a:bodyPr/>
          <a:lstStyle/>
          <a:p>
            <a:pPr>
              <a:lnSpc>
                <a:spcPct val="90000"/>
              </a:lnSpc>
            </a:pPr>
            <a:r>
              <a:rPr lang="en-CA" sz="4400">
                <a:solidFill>
                  <a:srgbClr val="183974"/>
                </a:solidFill>
              </a:rPr>
              <a:t>Building the</a:t>
            </a:r>
            <a:r>
              <a:rPr lang="en-CA" sz="4400">
                <a:solidFill>
                  <a:srgbClr val="23238D"/>
                </a:solidFill>
              </a:rPr>
              <a:t> </a:t>
            </a:r>
            <a:br>
              <a:rPr lang="en-CA" sz="4400">
                <a:solidFill>
                  <a:srgbClr val="23238D"/>
                </a:solidFill>
              </a:rPr>
            </a:br>
            <a:r>
              <a:rPr lang="en-CA" sz="4400">
                <a:solidFill>
                  <a:srgbClr val="0099FF"/>
                </a:solidFill>
              </a:rPr>
              <a:t>Patient Experience </a:t>
            </a:r>
            <a:br>
              <a:rPr lang="en-CA" sz="4400">
                <a:solidFill>
                  <a:srgbClr val="0099FF"/>
                </a:solidFill>
              </a:rPr>
            </a:br>
            <a:r>
              <a:rPr lang="en-CA" sz="4400">
                <a:solidFill>
                  <a:srgbClr val="183974"/>
                </a:solidFill>
              </a:rPr>
              <a:t>from the Inside Out</a:t>
            </a:r>
            <a:endParaRPr lang="en-CA" sz="2000">
              <a:solidFill>
                <a:srgbClr val="183974"/>
              </a:solidFill>
              <a:latin typeface="Times New Roman" pitchFamily="18" charset="0"/>
              <a:cs typeface="Times New Roman" pitchFamily="18" charset="0"/>
            </a:endParaRPr>
          </a:p>
        </p:txBody>
      </p:sp>
      <p:sp>
        <p:nvSpPr>
          <p:cNvPr id="20483" name="Text Box 3"/>
          <p:cNvSpPr txBox="1">
            <a:spLocks noChangeArrowheads="1"/>
          </p:cNvSpPr>
          <p:nvPr/>
        </p:nvSpPr>
        <p:spPr bwMode="auto">
          <a:xfrm>
            <a:off x="2514600" y="561975"/>
            <a:ext cx="3886200" cy="581025"/>
          </a:xfrm>
          <a:prstGeom prst="rect">
            <a:avLst/>
          </a:prstGeom>
          <a:noFill/>
          <a:ln w="9525">
            <a:noFill/>
            <a:miter lim="800000"/>
            <a:headEnd/>
            <a:tailEnd/>
          </a:ln>
          <a:effectLst/>
        </p:spPr>
        <p:txBody>
          <a:bodyPr>
            <a:spAutoFit/>
          </a:bodyPr>
          <a:lstStyle/>
          <a:p>
            <a:pPr algn="ctr"/>
            <a:r>
              <a:rPr lang="en-CA" sz="1600" b="1">
                <a:solidFill>
                  <a:schemeClr val="bg1"/>
                </a:solidFill>
              </a:rPr>
              <a:t>2010 Leading Practices Display</a:t>
            </a:r>
          </a:p>
          <a:p>
            <a:pPr algn="ctr"/>
            <a:r>
              <a:rPr lang="en-CA" sz="1600" b="1">
                <a:solidFill>
                  <a:schemeClr val="bg1"/>
                </a:solidFill>
              </a:rPr>
              <a:t>OHA November 8, 9 &amp; 10, 2010</a:t>
            </a:r>
          </a:p>
        </p:txBody>
      </p:sp>
      <p:pic>
        <p:nvPicPr>
          <p:cNvPr id="20484" name="Picture 4"/>
          <p:cNvPicPr>
            <a:picLocks noChangeAspect="1" noChangeArrowheads="1"/>
          </p:cNvPicPr>
          <p:nvPr/>
        </p:nvPicPr>
        <p:blipFill>
          <a:blip r:embed="rId2"/>
          <a:srcRect l="26944" t="33165" r="27223" b="17764"/>
          <a:stretch>
            <a:fillRect/>
          </a:stretch>
        </p:blipFill>
        <p:spPr bwMode="auto">
          <a:xfrm>
            <a:off x="381000" y="3962400"/>
            <a:ext cx="2628900" cy="1760538"/>
          </a:xfrm>
          <a:prstGeom prst="rect">
            <a:avLst/>
          </a:prstGeom>
          <a:noFill/>
          <a:ln w="9525">
            <a:noFill/>
            <a:miter lim="800000"/>
            <a:headEnd/>
            <a:tailEnd/>
          </a:ln>
        </p:spPr>
      </p:pic>
      <p:pic>
        <p:nvPicPr>
          <p:cNvPr id="20485" name="Picture 5" descr="http://fhs.mcmaster.ca/radiology/images/Reception-window.jpg"/>
          <p:cNvPicPr>
            <a:picLocks noChangeAspect="1" noChangeArrowheads="1"/>
          </p:cNvPicPr>
          <p:nvPr/>
        </p:nvPicPr>
        <p:blipFill>
          <a:blip r:embed="rId3" r:link="rId4"/>
          <a:srcRect/>
          <a:stretch>
            <a:fillRect/>
          </a:stretch>
        </p:blipFill>
        <p:spPr bwMode="auto">
          <a:xfrm>
            <a:off x="3276600" y="3970338"/>
            <a:ext cx="2619375" cy="1768475"/>
          </a:xfrm>
          <a:prstGeom prst="rect">
            <a:avLst/>
          </a:prstGeom>
          <a:noFill/>
          <a:ln w="9525">
            <a:noFill/>
            <a:miter lim="800000"/>
            <a:headEnd/>
            <a:tailEnd/>
          </a:ln>
        </p:spPr>
      </p:pic>
      <p:sp>
        <p:nvSpPr>
          <p:cNvPr id="20487" name="Text Box 7"/>
          <p:cNvSpPr txBox="1">
            <a:spLocks noChangeArrowheads="1"/>
          </p:cNvSpPr>
          <p:nvPr/>
        </p:nvSpPr>
        <p:spPr bwMode="auto">
          <a:xfrm>
            <a:off x="5867400" y="4016375"/>
            <a:ext cx="3124200" cy="1970088"/>
          </a:xfrm>
          <a:prstGeom prst="rect">
            <a:avLst/>
          </a:prstGeom>
          <a:noFill/>
          <a:ln w="9525">
            <a:noFill/>
            <a:miter lim="800000"/>
            <a:headEnd/>
            <a:tailEnd/>
          </a:ln>
          <a:effectLst/>
        </p:spPr>
        <p:txBody>
          <a:bodyPr>
            <a:spAutoFit/>
          </a:bodyPr>
          <a:lstStyle/>
          <a:p>
            <a:pPr marL="184150" indent="-184150" algn="r">
              <a:lnSpc>
                <a:spcPct val="80000"/>
              </a:lnSpc>
              <a:spcBef>
                <a:spcPct val="50000"/>
              </a:spcBef>
            </a:pPr>
            <a:r>
              <a:rPr lang="en-CA" sz="2200" b="1">
                <a:solidFill>
                  <a:srgbClr val="183974"/>
                </a:solidFill>
              </a:rPr>
              <a:t>Outline:</a:t>
            </a:r>
          </a:p>
          <a:p>
            <a:pPr marL="184150" indent="-184150" algn="r">
              <a:lnSpc>
                <a:spcPct val="80000"/>
              </a:lnSpc>
            </a:pPr>
            <a:r>
              <a:rPr lang="en-CA" sz="2200">
                <a:solidFill>
                  <a:srgbClr val="183974"/>
                </a:solidFill>
              </a:rPr>
              <a:t>Background</a:t>
            </a:r>
          </a:p>
          <a:p>
            <a:pPr marL="184150" indent="-184150" algn="r">
              <a:lnSpc>
                <a:spcPct val="80000"/>
              </a:lnSpc>
            </a:pPr>
            <a:r>
              <a:rPr lang="en-CA" sz="2200">
                <a:solidFill>
                  <a:srgbClr val="183974"/>
                </a:solidFill>
              </a:rPr>
              <a:t>Purpose &amp; Goals</a:t>
            </a:r>
          </a:p>
          <a:p>
            <a:pPr marL="184150" indent="-184150" algn="r">
              <a:lnSpc>
                <a:spcPct val="80000"/>
              </a:lnSpc>
            </a:pPr>
            <a:r>
              <a:rPr lang="en-CA" sz="2200">
                <a:solidFill>
                  <a:srgbClr val="183974"/>
                </a:solidFill>
              </a:rPr>
              <a:t>Project Description</a:t>
            </a:r>
          </a:p>
          <a:p>
            <a:pPr marL="184150" indent="-184150" algn="r">
              <a:lnSpc>
                <a:spcPct val="80000"/>
              </a:lnSpc>
            </a:pPr>
            <a:r>
              <a:rPr lang="en-CA" sz="2200">
                <a:solidFill>
                  <a:srgbClr val="183974"/>
                </a:solidFill>
              </a:rPr>
              <a:t>Outcomes</a:t>
            </a:r>
          </a:p>
          <a:p>
            <a:pPr marL="184150" indent="-184150" algn="r">
              <a:lnSpc>
                <a:spcPct val="80000"/>
              </a:lnSpc>
            </a:pPr>
            <a:r>
              <a:rPr lang="en-CA" sz="2200">
                <a:solidFill>
                  <a:srgbClr val="183974"/>
                </a:solidFill>
              </a:rPr>
              <a:t>Lessons Learned</a:t>
            </a:r>
          </a:p>
          <a:p>
            <a:pPr marL="184150" indent="-184150" algn="r">
              <a:lnSpc>
                <a:spcPct val="80000"/>
              </a:lnSpc>
            </a:pPr>
            <a:r>
              <a:rPr lang="en-CA" sz="2200">
                <a:solidFill>
                  <a:srgbClr val="183974"/>
                </a:solidFill>
              </a:rPr>
              <a:t>Participants</a:t>
            </a:r>
          </a:p>
        </p:txBody>
      </p:sp>
      <p:sp>
        <p:nvSpPr>
          <p:cNvPr id="20488" name="Line 8"/>
          <p:cNvSpPr>
            <a:spLocks noChangeShapeType="1"/>
          </p:cNvSpPr>
          <p:nvPr/>
        </p:nvSpPr>
        <p:spPr bwMode="auto">
          <a:xfrm>
            <a:off x="6172200" y="3810000"/>
            <a:ext cx="0" cy="2286000"/>
          </a:xfrm>
          <a:prstGeom prst="line">
            <a:avLst/>
          </a:prstGeom>
          <a:noFill/>
          <a:ln w="38100">
            <a:solidFill>
              <a:srgbClr val="53B9FF"/>
            </a:solidFill>
            <a:round/>
            <a:headEnd/>
            <a:tailEnd/>
          </a:ln>
          <a:effectLst/>
        </p:spPr>
        <p:txBody>
          <a:bodyPr/>
          <a:lstStyle/>
          <a:p>
            <a:endParaRPr lang="en-US"/>
          </a:p>
        </p:txBody>
      </p:sp>
      <p:sp>
        <p:nvSpPr>
          <p:cNvPr id="20489" name="Line 9"/>
          <p:cNvSpPr>
            <a:spLocks noChangeShapeType="1"/>
          </p:cNvSpPr>
          <p:nvPr/>
        </p:nvSpPr>
        <p:spPr bwMode="auto">
          <a:xfrm flipH="1">
            <a:off x="6172200" y="6096000"/>
            <a:ext cx="2971800" cy="0"/>
          </a:xfrm>
          <a:prstGeom prst="line">
            <a:avLst/>
          </a:prstGeom>
          <a:noFill/>
          <a:ln w="38100">
            <a:solidFill>
              <a:srgbClr val="53B9FF"/>
            </a:solidFill>
            <a:round/>
            <a:headEnd type="triangle" w="med" len="med"/>
            <a:tailEnd/>
          </a:ln>
          <a:effectLst/>
        </p:spPr>
        <p:txBody>
          <a:bodyPr/>
          <a:lstStyle/>
          <a:p>
            <a:endParaRPr lang="en-US"/>
          </a:p>
        </p:txBody>
      </p:sp>
      <p:sp>
        <p:nvSpPr>
          <p:cNvPr id="20490" name="Line 10"/>
          <p:cNvSpPr>
            <a:spLocks noChangeShapeType="1"/>
          </p:cNvSpPr>
          <p:nvPr/>
        </p:nvSpPr>
        <p:spPr bwMode="auto">
          <a:xfrm flipH="1">
            <a:off x="-76200" y="3810000"/>
            <a:ext cx="6248400" cy="0"/>
          </a:xfrm>
          <a:prstGeom prst="line">
            <a:avLst/>
          </a:prstGeom>
          <a:noFill/>
          <a:ln w="38100">
            <a:solidFill>
              <a:srgbClr val="53B9FF"/>
            </a:solidFill>
            <a:round/>
            <a:headEnd/>
            <a:tailEnd/>
          </a:ln>
          <a:effectLst/>
        </p:spPr>
        <p:txBody>
          <a:bodyPr/>
          <a:lstStyle/>
          <a:p>
            <a:endParaRPr lang="en-US"/>
          </a:p>
        </p:txBody>
      </p:sp>
      <p:sp>
        <p:nvSpPr>
          <p:cNvPr id="11" name="Rounded Rectangle 10">
            <a:hlinkClick r:id="" action="ppaction://hlinkshowjump?jump=nextslide"/>
          </p:cNvPr>
          <p:cNvSpPr/>
          <p:nvPr/>
        </p:nvSpPr>
        <p:spPr bwMode="auto">
          <a:xfrm>
            <a:off x="1461195"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12" name="Rounded Rectangle 11">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a:effectLst>
            <a:outerShdw dist="35921" dir="2700000" algn="ctr" rotWithShape="0">
              <a:srgbClr val="183974"/>
            </a:outerShdw>
          </a:effectLst>
        </p:spPr>
        <p:txBody>
          <a:bodyPr/>
          <a:lstStyle/>
          <a:p>
            <a:r>
              <a:rPr lang="en-CA">
                <a:effectLst/>
              </a:rPr>
              <a:t>Background</a:t>
            </a:r>
          </a:p>
        </p:txBody>
      </p:sp>
      <p:sp>
        <p:nvSpPr>
          <p:cNvPr id="11267" name="Rectangle 3"/>
          <p:cNvSpPr>
            <a:spLocks noGrp="1" noChangeArrowheads="1"/>
          </p:cNvSpPr>
          <p:nvPr>
            <p:ph type="body" idx="1"/>
          </p:nvPr>
        </p:nvSpPr>
        <p:spPr/>
        <p:txBody>
          <a:bodyPr/>
          <a:lstStyle/>
          <a:p>
            <a:pPr>
              <a:spcBef>
                <a:spcPct val="40000"/>
              </a:spcBef>
            </a:pPr>
            <a:endParaRPr lang="en-US" sz="2400"/>
          </a:p>
          <a:p>
            <a:pPr>
              <a:spcBef>
                <a:spcPct val="40000"/>
              </a:spcBef>
            </a:pPr>
            <a:r>
              <a:rPr lang="en-US" sz="2400"/>
              <a:t>In 2007, t</a:t>
            </a:r>
            <a:r>
              <a:rPr lang="en-CA" sz="2400">
                <a:cs typeface="Times New Roman" pitchFamily="18" charset="0"/>
              </a:rPr>
              <a:t>he medical imaging department was required to relocate as part of a hospital-wide redevelopment project. </a:t>
            </a:r>
            <a:endParaRPr lang="en-CA" sz="2400"/>
          </a:p>
          <a:p>
            <a:pPr>
              <a:spcBef>
                <a:spcPct val="40000"/>
              </a:spcBef>
            </a:pPr>
            <a:r>
              <a:rPr lang="en-US" sz="2400">
                <a:cs typeface="Arial" charset="0"/>
              </a:rPr>
              <a:t>Research is surfacing about how the healthcare environment is linked to positive patient outcomes. </a:t>
            </a:r>
          </a:p>
          <a:p>
            <a:pPr>
              <a:spcBef>
                <a:spcPct val="40000"/>
              </a:spcBef>
            </a:pPr>
            <a:r>
              <a:rPr lang="en-US" sz="2400">
                <a:cs typeface="Arial" charset="0"/>
              </a:rPr>
              <a:t>Evidence-based design helps create an environment in which patients and families feel as safe and comfortable as possible and promotes efficiencies in workflow to help decrease levels of anxiety in patients, families and care providers. </a:t>
            </a:r>
          </a:p>
        </p:txBody>
      </p:sp>
      <p:sp>
        <p:nvSpPr>
          <p:cNvPr id="4" name="Rounded Rectangle 3">
            <a:hlinkClick r:id="" action="ppaction://hlinkshowjump?jump=previousslide"/>
          </p:cNvPr>
          <p:cNvSpPr/>
          <p:nvPr/>
        </p:nvSpPr>
        <p:spPr bwMode="auto">
          <a:xfrm>
            <a:off x="155425" y="6462994"/>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5" name="Rounded Rectangle 4">
            <a:hlinkClick r:id="" action="ppaction://hlinkshowjump?jump=nextslide"/>
          </p:cNvPr>
          <p:cNvSpPr/>
          <p:nvPr/>
        </p:nvSpPr>
        <p:spPr bwMode="auto">
          <a:xfrm>
            <a:off x="1461195"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6" name="Rounded Rectangle 5">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effectLst>
            <a:outerShdw dist="35921" dir="2700000" algn="ctr" rotWithShape="0">
              <a:srgbClr val="183974"/>
            </a:outerShdw>
          </a:effectLst>
        </p:spPr>
        <p:txBody>
          <a:bodyPr/>
          <a:lstStyle/>
          <a:p>
            <a:r>
              <a:rPr lang="en-CA">
                <a:effectLst/>
              </a:rPr>
              <a:t>Purpose &amp; Goals</a:t>
            </a:r>
          </a:p>
        </p:txBody>
      </p:sp>
      <p:sp>
        <p:nvSpPr>
          <p:cNvPr id="18439" name="Rectangle 7"/>
          <p:cNvSpPr>
            <a:spLocks noChangeArrowheads="1"/>
          </p:cNvSpPr>
          <p:nvPr/>
        </p:nvSpPr>
        <p:spPr bwMode="auto">
          <a:xfrm>
            <a:off x="76200" y="2206625"/>
            <a:ext cx="8915400" cy="2289175"/>
          </a:xfrm>
          <a:prstGeom prst="rect">
            <a:avLst/>
          </a:prstGeom>
          <a:noFill/>
          <a:ln w="9525">
            <a:noFill/>
            <a:miter lim="800000"/>
            <a:headEnd/>
            <a:tailEnd/>
          </a:ln>
          <a:effectLst/>
        </p:spPr>
        <p:txBody>
          <a:bodyPr>
            <a:spAutoFit/>
          </a:bodyPr>
          <a:lstStyle/>
          <a:p>
            <a:pPr algn="ctr">
              <a:lnSpc>
                <a:spcPct val="90000"/>
              </a:lnSpc>
            </a:pPr>
            <a:r>
              <a:rPr lang="en-CA" sz="4000" b="1">
                <a:solidFill>
                  <a:srgbClr val="183974"/>
                </a:solidFill>
                <a:cs typeface="Arial" charset="0"/>
              </a:rPr>
              <a:t>Designing a department to be </a:t>
            </a:r>
          </a:p>
          <a:p>
            <a:pPr algn="ctr">
              <a:lnSpc>
                <a:spcPct val="90000"/>
              </a:lnSpc>
            </a:pPr>
            <a:r>
              <a:rPr lang="en-CA" sz="4000" b="1">
                <a:solidFill>
                  <a:srgbClr val="0099FF"/>
                </a:solidFill>
                <a:cs typeface="Arial" charset="0"/>
              </a:rPr>
              <a:t>more efficient</a:t>
            </a:r>
            <a:r>
              <a:rPr lang="en-CA" sz="4000" b="1">
                <a:solidFill>
                  <a:srgbClr val="183974"/>
                </a:solidFill>
                <a:cs typeface="Arial" charset="0"/>
              </a:rPr>
              <a:t> in the delivery of clinical care that is </a:t>
            </a:r>
            <a:r>
              <a:rPr lang="en-CA" sz="4000" b="1">
                <a:solidFill>
                  <a:srgbClr val="0099FF"/>
                </a:solidFill>
                <a:cs typeface="Arial" charset="0"/>
              </a:rPr>
              <a:t>felt everyday by patients, families and staff.</a:t>
            </a:r>
            <a:endParaRPr lang="en-CA" sz="4000" b="1">
              <a:solidFill>
                <a:srgbClr val="183974"/>
              </a:solidFill>
              <a:cs typeface="Arial" charset="0"/>
            </a:endParaRPr>
          </a:p>
        </p:txBody>
      </p:sp>
      <p:sp>
        <p:nvSpPr>
          <p:cNvPr id="18442" name="Rectangle 10"/>
          <p:cNvSpPr>
            <a:spLocks noChangeArrowheads="1"/>
          </p:cNvSpPr>
          <p:nvPr/>
        </p:nvSpPr>
        <p:spPr bwMode="auto">
          <a:xfrm>
            <a:off x="762000" y="4876800"/>
            <a:ext cx="7772400" cy="533400"/>
          </a:xfrm>
          <a:prstGeom prst="rect">
            <a:avLst/>
          </a:prstGeom>
          <a:gradFill rotWithShape="0">
            <a:gsLst>
              <a:gs pos="0">
                <a:srgbClr val="53B9FF"/>
              </a:gs>
              <a:gs pos="100000">
                <a:srgbClr val="183974"/>
              </a:gs>
            </a:gsLst>
            <a:lin ang="5400000" scaled="1"/>
          </a:gradFill>
          <a:ln w="9525">
            <a:noFill/>
            <a:miter lim="800000"/>
            <a:headEnd/>
            <a:tailEnd/>
          </a:ln>
          <a:effectLst/>
        </p:spPr>
        <p:txBody>
          <a:bodyPr/>
          <a:lstStyle/>
          <a:p>
            <a:pPr algn="ctr" eaLnBrk="1" hangingPunct="1">
              <a:spcBef>
                <a:spcPct val="20000"/>
              </a:spcBef>
              <a:buClr>
                <a:srgbClr val="0099FF"/>
              </a:buClr>
              <a:buSzPct val="60000"/>
              <a:buFont typeface="Wingdings" pitchFamily="2" charset="2"/>
              <a:buNone/>
            </a:pPr>
            <a:r>
              <a:rPr lang="en-CA" b="1">
                <a:solidFill>
                  <a:schemeClr val="bg1"/>
                </a:solidFill>
                <a:effectLst>
                  <a:outerShdw blurRad="38100" dist="38100" dir="2700000" algn="tl">
                    <a:srgbClr val="000000"/>
                  </a:outerShdw>
                </a:effectLst>
              </a:rPr>
              <a:t>Using </a:t>
            </a:r>
            <a:r>
              <a:rPr lang="en-US" b="1">
                <a:solidFill>
                  <a:schemeClr val="bg1"/>
                </a:solidFill>
                <a:effectLst>
                  <a:outerShdw blurRad="38100" dist="38100" dir="2700000" algn="tl">
                    <a:srgbClr val="000000"/>
                  </a:outerShdw>
                </a:effectLst>
              </a:rPr>
              <a:t>lean architecture that reflects quality of care</a:t>
            </a:r>
            <a:endParaRPr lang="en-CA" b="1">
              <a:solidFill>
                <a:schemeClr val="bg1"/>
              </a:solidFill>
              <a:effectLst>
                <a:outerShdw blurRad="38100" dist="38100" dir="2700000" algn="tl">
                  <a:srgbClr val="000000"/>
                </a:outerShdw>
              </a:effectLst>
            </a:endParaRPr>
          </a:p>
        </p:txBody>
      </p:sp>
      <p:sp>
        <p:nvSpPr>
          <p:cNvPr id="5" name="Rounded Rectangle 4">
            <a:hlinkClick r:id="" action="ppaction://hlinkshowjump?jump=previousslide"/>
          </p:cNvPr>
          <p:cNvSpPr/>
          <p:nvPr/>
        </p:nvSpPr>
        <p:spPr bwMode="auto">
          <a:xfrm>
            <a:off x="155425" y="6462994"/>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6" name="Rounded Rectangle 5">
            <a:hlinkClick r:id="" action="ppaction://hlinkshowjump?jump=nextslide"/>
          </p:cNvPr>
          <p:cNvSpPr/>
          <p:nvPr/>
        </p:nvSpPr>
        <p:spPr bwMode="auto">
          <a:xfrm>
            <a:off x="1461195"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7" name="Rounded Rectangle 6">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srcRect b="9738"/>
          <a:stretch>
            <a:fillRect/>
          </a:stretch>
        </p:blipFill>
        <p:spPr bwMode="auto">
          <a:xfrm>
            <a:off x="5410200" y="1752600"/>
            <a:ext cx="3581400" cy="2133600"/>
          </a:xfrm>
          <a:prstGeom prst="rect">
            <a:avLst/>
          </a:prstGeom>
          <a:noFill/>
          <a:ln w="12700">
            <a:noFill/>
            <a:miter lim="800000"/>
            <a:headEnd/>
            <a:tailEnd/>
          </a:ln>
          <a:effectLst/>
        </p:spPr>
      </p:pic>
      <p:sp>
        <p:nvSpPr>
          <p:cNvPr id="12291" name="Rectangle 3"/>
          <p:cNvSpPr>
            <a:spLocks noGrp="1" noChangeArrowheads="1"/>
          </p:cNvSpPr>
          <p:nvPr>
            <p:ph type="body" idx="1"/>
          </p:nvPr>
        </p:nvSpPr>
        <p:spPr>
          <a:xfrm>
            <a:off x="381000" y="1676400"/>
            <a:ext cx="5029200" cy="2286000"/>
          </a:xfrm>
        </p:spPr>
        <p:txBody>
          <a:bodyPr/>
          <a:lstStyle/>
          <a:p>
            <a:r>
              <a:rPr lang="en-CA" sz="2400">
                <a:cs typeface="Times New Roman" pitchFamily="18" charset="0"/>
              </a:rPr>
              <a:t>Used simulation modeling and lean practices to “design-in” clinical benefits and inform an optimal architectural design that inherently supports the delivery of clinical care.</a:t>
            </a:r>
            <a:r>
              <a:rPr lang="en-US" sz="2400">
                <a:cs typeface="Times New Roman" pitchFamily="18" charset="0"/>
              </a:rPr>
              <a:t> </a:t>
            </a:r>
            <a:endParaRPr lang="en-CA" sz="2400">
              <a:cs typeface="Times New Roman" pitchFamily="18" charset="0"/>
            </a:endParaRPr>
          </a:p>
        </p:txBody>
      </p:sp>
      <p:sp>
        <p:nvSpPr>
          <p:cNvPr id="12294" name="Rectangle 6"/>
          <p:cNvSpPr>
            <a:spLocks noChangeArrowheads="1"/>
          </p:cNvSpPr>
          <p:nvPr/>
        </p:nvSpPr>
        <p:spPr bwMode="auto">
          <a:xfrm>
            <a:off x="381000" y="3822700"/>
            <a:ext cx="8458200" cy="749300"/>
          </a:xfrm>
          <a:prstGeom prst="rect">
            <a:avLst/>
          </a:prstGeom>
          <a:noFill/>
          <a:ln w="9525">
            <a:noFill/>
            <a:miter lim="800000"/>
            <a:headEnd/>
            <a:tailEnd/>
          </a:ln>
          <a:effectLst/>
        </p:spPr>
        <p:txBody>
          <a:bodyPr/>
          <a:lstStyle/>
          <a:p>
            <a:pPr marL="342900" indent="-342900" eaLnBrk="1" hangingPunct="1">
              <a:spcBef>
                <a:spcPct val="20000"/>
              </a:spcBef>
              <a:buClr>
                <a:srgbClr val="0099FF"/>
              </a:buClr>
              <a:buSzPct val="60000"/>
              <a:buFont typeface="Wingdings" pitchFamily="2" charset="2"/>
              <a:buChar char="q"/>
            </a:pPr>
            <a:r>
              <a:rPr lang="en-CA">
                <a:solidFill>
                  <a:srgbClr val="183974"/>
                </a:solidFill>
                <a:cs typeface="Times New Roman" pitchFamily="18" charset="0"/>
              </a:rPr>
              <a:t>Engaged multidisciplinary teams to creatively think through improved ways of delivering care.</a:t>
            </a:r>
          </a:p>
        </p:txBody>
      </p:sp>
      <p:sp>
        <p:nvSpPr>
          <p:cNvPr id="12295" name="Rectangle 7"/>
          <p:cNvSpPr>
            <a:spLocks noChangeArrowheads="1"/>
          </p:cNvSpPr>
          <p:nvPr/>
        </p:nvSpPr>
        <p:spPr bwMode="auto">
          <a:xfrm>
            <a:off x="609600" y="4800600"/>
            <a:ext cx="8153400" cy="838200"/>
          </a:xfrm>
          <a:prstGeom prst="rect">
            <a:avLst/>
          </a:prstGeom>
          <a:gradFill rotWithShape="0">
            <a:gsLst>
              <a:gs pos="0">
                <a:srgbClr val="53B9FF"/>
              </a:gs>
              <a:gs pos="100000">
                <a:srgbClr val="183974"/>
              </a:gs>
            </a:gsLst>
            <a:lin ang="5400000" scaled="1"/>
          </a:gradFill>
          <a:ln w="9525">
            <a:noFill/>
            <a:miter lim="800000"/>
            <a:headEnd/>
            <a:tailEnd/>
          </a:ln>
        </p:spPr>
        <p:txBody>
          <a:bodyPr/>
          <a:lstStyle/>
          <a:p>
            <a:pPr algn="ctr" eaLnBrk="1" hangingPunct="1">
              <a:spcBef>
                <a:spcPct val="20000"/>
              </a:spcBef>
              <a:buClr>
                <a:srgbClr val="0099FF"/>
              </a:buClr>
              <a:buSzPct val="60000"/>
              <a:buFont typeface="Wingdings" pitchFamily="2" charset="2"/>
              <a:buNone/>
            </a:pPr>
            <a:r>
              <a:rPr lang="en-US" b="1">
                <a:solidFill>
                  <a:schemeClr val="bg1"/>
                </a:solidFill>
                <a:effectLst>
                  <a:outerShdw blurRad="38100" dist="38100" dir="2700000" algn="tl">
                    <a:srgbClr val="000000"/>
                  </a:outerShdw>
                </a:effectLst>
              </a:rPr>
              <a:t>Initial design 40% less efficient workflow than current department. Final lean design 80+% more efficient.</a:t>
            </a:r>
            <a:endParaRPr lang="en-CA" b="1">
              <a:solidFill>
                <a:schemeClr val="bg1"/>
              </a:solidFill>
              <a:effectLst>
                <a:outerShdw blurRad="38100" dist="38100" dir="2700000" algn="tl">
                  <a:srgbClr val="000000"/>
                </a:outerShdw>
              </a:effectLst>
            </a:endParaRPr>
          </a:p>
        </p:txBody>
      </p:sp>
      <p:sp>
        <p:nvSpPr>
          <p:cNvPr id="12297" name="Rectangle 9"/>
          <p:cNvSpPr>
            <a:spLocks noChangeArrowheads="1"/>
          </p:cNvSpPr>
          <p:nvPr/>
        </p:nvSpPr>
        <p:spPr bwMode="auto">
          <a:xfrm>
            <a:off x="1212850" y="1020763"/>
            <a:ext cx="6718300" cy="579437"/>
          </a:xfrm>
          <a:prstGeom prst="rect">
            <a:avLst/>
          </a:prstGeom>
          <a:noFill/>
          <a:ln w="9525">
            <a:noFill/>
            <a:miter lim="800000"/>
            <a:headEnd/>
            <a:tailEnd/>
          </a:ln>
          <a:effectLst/>
        </p:spPr>
        <p:txBody>
          <a:bodyPr wrap="none">
            <a:spAutoFit/>
          </a:bodyPr>
          <a:lstStyle/>
          <a:p>
            <a:r>
              <a:rPr lang="en-CA" sz="3200" b="1">
                <a:solidFill>
                  <a:srgbClr val="183974"/>
                </a:solidFill>
              </a:rPr>
              <a:t>to enhance the patient experience</a:t>
            </a:r>
          </a:p>
        </p:txBody>
      </p:sp>
      <p:sp>
        <p:nvSpPr>
          <p:cNvPr id="12298" name="Rectangle 10"/>
          <p:cNvSpPr>
            <a:spLocks noGrp="1" noChangeArrowheads="1"/>
          </p:cNvSpPr>
          <p:nvPr>
            <p:ph type="title"/>
          </p:nvPr>
        </p:nvSpPr>
        <p:spPr>
          <a:noFill/>
          <a:ln/>
          <a:effectLst>
            <a:outerShdw dist="35921" dir="2700000" algn="ctr" rotWithShape="0">
              <a:srgbClr val="183974"/>
            </a:outerShdw>
          </a:effectLst>
        </p:spPr>
        <p:txBody>
          <a:bodyPr/>
          <a:lstStyle/>
          <a:p>
            <a:r>
              <a:rPr lang="en-CA">
                <a:effectLst/>
              </a:rPr>
              <a:t>Hospital of the Future Project</a:t>
            </a:r>
          </a:p>
        </p:txBody>
      </p:sp>
      <p:sp>
        <p:nvSpPr>
          <p:cNvPr id="8" name="Rounded Rectangle 7">
            <a:hlinkClick r:id="" action="ppaction://hlinkshowjump?jump=previousslide"/>
          </p:cNvPr>
          <p:cNvSpPr/>
          <p:nvPr/>
        </p:nvSpPr>
        <p:spPr bwMode="auto">
          <a:xfrm>
            <a:off x="155425" y="6462994"/>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9" name="Rounded Rectangle 8">
            <a:hlinkClick r:id="" action="ppaction://hlinkshowjump?jump=nextslide"/>
          </p:cNvPr>
          <p:cNvSpPr/>
          <p:nvPr/>
        </p:nvSpPr>
        <p:spPr bwMode="auto">
          <a:xfrm>
            <a:off x="1461195"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10" name="Rounded Rectangle 9">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body" idx="1"/>
          </p:nvPr>
        </p:nvSpPr>
        <p:spPr>
          <a:xfrm>
            <a:off x="381000" y="1524000"/>
            <a:ext cx="8534400" cy="4572000"/>
          </a:xfrm>
        </p:spPr>
        <p:txBody>
          <a:bodyPr/>
          <a:lstStyle/>
          <a:p>
            <a:pPr>
              <a:spcBef>
                <a:spcPct val="10000"/>
              </a:spcBef>
            </a:pPr>
            <a:endParaRPr lang="en-CA" sz="800"/>
          </a:p>
          <a:p>
            <a:pPr>
              <a:spcBef>
                <a:spcPct val="10000"/>
              </a:spcBef>
            </a:pPr>
            <a:r>
              <a:rPr lang="en-CA" sz="2400"/>
              <a:t>Separated inpatient and outpatient journeys</a:t>
            </a:r>
          </a:p>
          <a:p>
            <a:pPr>
              <a:spcBef>
                <a:spcPct val="10000"/>
              </a:spcBef>
            </a:pPr>
            <a:r>
              <a:rPr lang="en-CA" sz="2400"/>
              <a:t>Reduced patient travel distances by 8%</a:t>
            </a:r>
          </a:p>
          <a:p>
            <a:pPr>
              <a:spcBef>
                <a:spcPct val="10000"/>
              </a:spcBef>
            </a:pPr>
            <a:r>
              <a:rPr lang="en-CA" sz="2400"/>
              <a:t>Increased clinical efficiency by 54%</a:t>
            </a:r>
          </a:p>
          <a:p>
            <a:pPr>
              <a:spcBef>
                <a:spcPct val="10000"/>
              </a:spcBef>
            </a:pPr>
            <a:r>
              <a:rPr lang="en-CA" sz="2400"/>
              <a:t>Increased patient privacy </a:t>
            </a:r>
            <a:r>
              <a:rPr lang="en-US" sz="2400">
                <a:cs typeface="Times New Roman" pitchFamily="18" charset="0"/>
              </a:rPr>
              <a:t>in the Ultrasound rooms, CT prep rooms, and at Registration</a:t>
            </a:r>
            <a:r>
              <a:rPr lang="en-CA" sz="2400"/>
              <a:t> </a:t>
            </a:r>
          </a:p>
          <a:p>
            <a:pPr>
              <a:spcBef>
                <a:spcPct val="10000"/>
              </a:spcBef>
            </a:pPr>
            <a:r>
              <a:rPr lang="en-CA" sz="2400"/>
              <a:t>Improved way-finding using lighting, color and texture</a:t>
            </a:r>
          </a:p>
          <a:p>
            <a:pPr>
              <a:spcBef>
                <a:spcPct val="10000"/>
              </a:spcBef>
            </a:pPr>
            <a:r>
              <a:rPr lang="en-CA" sz="2400">
                <a:cs typeface="Times New Roman" pitchFamily="18" charset="0"/>
              </a:rPr>
              <a:t>Decreased patient anxiety though the use of natural products and visual distractions</a:t>
            </a:r>
          </a:p>
          <a:p>
            <a:pPr>
              <a:spcBef>
                <a:spcPct val="10000"/>
              </a:spcBef>
            </a:pPr>
            <a:r>
              <a:rPr lang="en-US" sz="2400">
                <a:cs typeface="Times New Roman" pitchFamily="18" charset="0"/>
              </a:rPr>
              <a:t>Improved Infection Control (e.g. operating room quality air for interventional rooms, hand washing sinks, etc.)</a:t>
            </a:r>
            <a:r>
              <a:rPr lang="en-CA" sz="2400">
                <a:cs typeface="Times New Roman" pitchFamily="18" charset="0"/>
              </a:rPr>
              <a:t> </a:t>
            </a:r>
          </a:p>
        </p:txBody>
      </p:sp>
      <p:sp>
        <p:nvSpPr>
          <p:cNvPr id="14338" name="Rectangle 2"/>
          <p:cNvSpPr>
            <a:spLocks noGrp="1" noChangeArrowheads="1"/>
          </p:cNvSpPr>
          <p:nvPr>
            <p:ph type="title"/>
          </p:nvPr>
        </p:nvSpPr>
        <p:spPr>
          <a:effectLst>
            <a:outerShdw dist="35921" dir="2700000" algn="ctr" rotWithShape="0">
              <a:srgbClr val="183974"/>
            </a:outerShdw>
          </a:effectLst>
        </p:spPr>
        <p:txBody>
          <a:bodyPr/>
          <a:lstStyle/>
          <a:p>
            <a:r>
              <a:rPr lang="en-CA"/>
              <a:t>Outcomes</a:t>
            </a:r>
          </a:p>
        </p:txBody>
      </p:sp>
      <p:sp>
        <p:nvSpPr>
          <p:cNvPr id="14341" name="Rectangle 5"/>
          <p:cNvSpPr>
            <a:spLocks noChangeArrowheads="1"/>
          </p:cNvSpPr>
          <p:nvPr/>
        </p:nvSpPr>
        <p:spPr bwMode="auto">
          <a:xfrm>
            <a:off x="2495550" y="1020763"/>
            <a:ext cx="4286250" cy="579437"/>
          </a:xfrm>
          <a:prstGeom prst="rect">
            <a:avLst/>
          </a:prstGeom>
          <a:noFill/>
          <a:ln w="9525">
            <a:noFill/>
            <a:miter lim="800000"/>
            <a:headEnd/>
            <a:tailEnd/>
          </a:ln>
          <a:effectLst/>
        </p:spPr>
        <p:txBody>
          <a:bodyPr wrap="none">
            <a:spAutoFit/>
          </a:bodyPr>
          <a:lstStyle/>
          <a:p>
            <a:r>
              <a:rPr lang="en-CA" sz="3200" b="1">
                <a:solidFill>
                  <a:srgbClr val="183974"/>
                </a:solidFill>
              </a:rPr>
              <a:t>Sustained since 2008</a:t>
            </a:r>
          </a:p>
        </p:txBody>
      </p:sp>
      <p:sp>
        <p:nvSpPr>
          <p:cNvPr id="5" name="Rounded Rectangle 4">
            <a:hlinkClick r:id="" action="ppaction://hlinkshowjump?jump=previousslide"/>
          </p:cNvPr>
          <p:cNvSpPr/>
          <p:nvPr/>
        </p:nvSpPr>
        <p:spPr bwMode="auto">
          <a:xfrm>
            <a:off x="155425" y="6462994"/>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6" name="Rounded Rectangle 5">
            <a:hlinkClick r:id="" action="ppaction://hlinkshowjump?jump=nextslide"/>
          </p:cNvPr>
          <p:cNvSpPr/>
          <p:nvPr/>
        </p:nvSpPr>
        <p:spPr bwMode="auto">
          <a:xfrm>
            <a:off x="1461195"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7" name="Rounded Rectangle 6">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10"/>
          <p:cNvSpPr>
            <a:spLocks noChangeArrowheads="1"/>
          </p:cNvSpPr>
          <p:nvPr/>
        </p:nvSpPr>
        <p:spPr bwMode="auto">
          <a:xfrm>
            <a:off x="0" y="0"/>
            <a:ext cx="9144000" cy="6858000"/>
          </a:xfrm>
          <a:prstGeom prst="rect">
            <a:avLst/>
          </a:prstGeom>
          <a:gradFill rotWithShape="0">
            <a:gsLst>
              <a:gs pos="0">
                <a:srgbClr val="53B9FF"/>
              </a:gs>
              <a:gs pos="100000">
                <a:srgbClr val="183974"/>
              </a:gs>
            </a:gsLst>
            <a:lin ang="5400000" scaled="1"/>
          </a:gradFill>
          <a:ln w="9525">
            <a:noFill/>
            <a:miter lim="800000"/>
            <a:headEnd/>
            <a:tailEnd/>
          </a:ln>
          <a:effectLst/>
        </p:spPr>
        <p:txBody>
          <a:bodyPr wrap="none" anchor="ctr"/>
          <a:lstStyle/>
          <a:p>
            <a:endParaRPr lang="en-US"/>
          </a:p>
        </p:txBody>
      </p:sp>
      <p:pic>
        <p:nvPicPr>
          <p:cNvPr id="13317" name="Picture 5" descr="http://fhs.mcmaster.ca/radiology/images/Reception-window.jpg"/>
          <p:cNvPicPr>
            <a:picLocks noChangeAspect="1" noChangeArrowheads="1"/>
          </p:cNvPicPr>
          <p:nvPr/>
        </p:nvPicPr>
        <p:blipFill>
          <a:blip r:embed="rId2" r:link="rId3"/>
          <a:srcRect l="8221"/>
          <a:stretch>
            <a:fillRect/>
          </a:stretch>
        </p:blipFill>
        <p:spPr bwMode="auto">
          <a:xfrm>
            <a:off x="4648200" y="3494088"/>
            <a:ext cx="4572000" cy="3363912"/>
          </a:xfrm>
          <a:prstGeom prst="rect">
            <a:avLst/>
          </a:prstGeom>
          <a:noFill/>
          <a:ln w="25400">
            <a:solidFill>
              <a:schemeClr val="accent2"/>
            </a:solidFill>
            <a:miter lim="800000"/>
            <a:headEnd/>
            <a:tailEnd/>
          </a:ln>
          <a:effectLst/>
        </p:spPr>
      </p:pic>
      <p:pic>
        <p:nvPicPr>
          <p:cNvPr id="13316" name="Picture 4"/>
          <p:cNvPicPr>
            <a:picLocks noChangeAspect="1" noChangeArrowheads="1"/>
          </p:cNvPicPr>
          <p:nvPr/>
        </p:nvPicPr>
        <p:blipFill>
          <a:blip r:embed="rId4"/>
          <a:srcRect l="26944" t="33150" r="27214" b="17757"/>
          <a:stretch>
            <a:fillRect/>
          </a:stretch>
        </p:blipFill>
        <p:spPr bwMode="auto">
          <a:xfrm>
            <a:off x="0" y="1293813"/>
            <a:ext cx="4572000" cy="3063875"/>
          </a:xfrm>
          <a:prstGeom prst="rect">
            <a:avLst/>
          </a:prstGeom>
          <a:noFill/>
          <a:ln w="25400">
            <a:solidFill>
              <a:schemeClr val="accent2"/>
            </a:solidFill>
            <a:miter lim="800000"/>
            <a:headEnd/>
            <a:tailEnd/>
          </a:ln>
        </p:spPr>
      </p:pic>
      <p:pic>
        <p:nvPicPr>
          <p:cNvPr id="13321" name="Picture 9" descr="http://fhs.mcmaster.ca/radiology/images/Philips-Scanner-room.jpg"/>
          <p:cNvPicPr>
            <a:picLocks noChangeAspect="1" noChangeArrowheads="1"/>
          </p:cNvPicPr>
          <p:nvPr/>
        </p:nvPicPr>
        <p:blipFill>
          <a:blip r:embed="rId5" r:link="rId6"/>
          <a:srcRect l="19193" r="20203" b="76239"/>
          <a:stretch>
            <a:fillRect/>
          </a:stretch>
        </p:blipFill>
        <p:spPr bwMode="auto">
          <a:xfrm>
            <a:off x="0" y="0"/>
            <a:ext cx="4572000" cy="1187450"/>
          </a:xfrm>
          <a:prstGeom prst="rect">
            <a:avLst/>
          </a:prstGeom>
          <a:noFill/>
          <a:ln w="25400">
            <a:solidFill>
              <a:schemeClr val="accent2"/>
            </a:solidFill>
            <a:miter lim="800000"/>
            <a:headEnd/>
            <a:tailEnd/>
          </a:ln>
          <a:effectLst/>
        </p:spPr>
      </p:pic>
      <p:sp>
        <p:nvSpPr>
          <p:cNvPr id="13323" name="Text Box 11"/>
          <p:cNvSpPr txBox="1">
            <a:spLocks noChangeArrowheads="1"/>
          </p:cNvSpPr>
          <p:nvPr/>
        </p:nvSpPr>
        <p:spPr bwMode="auto">
          <a:xfrm>
            <a:off x="4648200" y="2089150"/>
            <a:ext cx="4495800" cy="1157288"/>
          </a:xfrm>
          <a:prstGeom prst="rect">
            <a:avLst/>
          </a:prstGeom>
          <a:noFill/>
          <a:ln w="9525">
            <a:noFill/>
            <a:miter lim="800000"/>
            <a:headEnd/>
            <a:tailEnd/>
          </a:ln>
          <a:effectLst/>
        </p:spPr>
        <p:txBody>
          <a:bodyPr>
            <a:spAutoFit/>
          </a:bodyPr>
          <a:lstStyle/>
          <a:p>
            <a:pPr>
              <a:spcBef>
                <a:spcPct val="50000"/>
              </a:spcBef>
            </a:pPr>
            <a:r>
              <a:rPr lang="en-CA" b="1" u="sng">
                <a:solidFill>
                  <a:schemeClr val="bg1"/>
                </a:solidFill>
              </a:rPr>
              <a:t>Medical Imaging Waiting Area</a:t>
            </a:r>
            <a:r>
              <a:rPr lang="en-CA" b="1">
                <a:solidFill>
                  <a:schemeClr val="bg1"/>
                </a:solidFill>
              </a:rPr>
              <a:t> </a:t>
            </a:r>
            <a:r>
              <a:rPr lang="en-CA" sz="2200">
                <a:solidFill>
                  <a:schemeClr val="bg1"/>
                </a:solidFill>
              </a:rPr>
              <a:t>Each modality has a separate lounge with calm colors</a:t>
            </a:r>
          </a:p>
        </p:txBody>
      </p:sp>
      <p:sp>
        <p:nvSpPr>
          <p:cNvPr id="13324" name="Text Box 12"/>
          <p:cNvSpPr txBox="1">
            <a:spLocks noChangeArrowheads="1"/>
          </p:cNvSpPr>
          <p:nvPr/>
        </p:nvSpPr>
        <p:spPr bwMode="auto">
          <a:xfrm>
            <a:off x="0" y="4953000"/>
            <a:ext cx="4419600" cy="1406525"/>
          </a:xfrm>
          <a:prstGeom prst="rect">
            <a:avLst/>
          </a:prstGeom>
          <a:noFill/>
          <a:ln w="9525">
            <a:noFill/>
            <a:miter lim="800000"/>
            <a:headEnd/>
            <a:tailEnd/>
          </a:ln>
          <a:effectLst/>
        </p:spPr>
        <p:txBody>
          <a:bodyPr>
            <a:spAutoFit/>
          </a:bodyPr>
          <a:lstStyle/>
          <a:p>
            <a:pPr algn="r">
              <a:lnSpc>
                <a:spcPct val="90000"/>
              </a:lnSpc>
            </a:pPr>
            <a:r>
              <a:rPr lang="en-CA" b="1" u="sng">
                <a:solidFill>
                  <a:schemeClr val="bg1"/>
                </a:solidFill>
              </a:rPr>
              <a:t>Medical Imaging Registration</a:t>
            </a:r>
          </a:p>
          <a:p>
            <a:pPr algn="r">
              <a:lnSpc>
                <a:spcPct val="90000"/>
              </a:lnSpc>
            </a:pPr>
            <a:r>
              <a:rPr lang="en-CA">
                <a:solidFill>
                  <a:schemeClr val="bg1"/>
                </a:solidFill>
              </a:rPr>
              <a:t>A visual numbering system directs patients to private registration areas</a:t>
            </a:r>
          </a:p>
        </p:txBody>
      </p:sp>
      <p:sp>
        <p:nvSpPr>
          <p:cNvPr id="13325" name="Text Box 13"/>
          <p:cNvSpPr txBox="1">
            <a:spLocks noChangeArrowheads="1"/>
          </p:cNvSpPr>
          <p:nvPr/>
        </p:nvSpPr>
        <p:spPr bwMode="auto">
          <a:xfrm>
            <a:off x="4648200" y="274638"/>
            <a:ext cx="4572000" cy="1325562"/>
          </a:xfrm>
          <a:prstGeom prst="rect">
            <a:avLst/>
          </a:prstGeom>
          <a:noFill/>
          <a:ln w="9525">
            <a:noFill/>
            <a:miter lim="800000"/>
            <a:headEnd/>
            <a:tailEnd/>
          </a:ln>
          <a:effectLst/>
        </p:spPr>
        <p:txBody>
          <a:bodyPr>
            <a:spAutoFit/>
          </a:bodyPr>
          <a:lstStyle/>
          <a:p>
            <a:pPr>
              <a:lnSpc>
                <a:spcPct val="90000"/>
              </a:lnSpc>
            </a:pPr>
            <a:r>
              <a:rPr lang="en-CA" b="1" u="sng">
                <a:solidFill>
                  <a:schemeClr val="bg1"/>
                </a:solidFill>
              </a:rPr>
              <a:t>Medical Imaging CT Room</a:t>
            </a:r>
            <a:r>
              <a:rPr lang="en-CA" b="1">
                <a:solidFill>
                  <a:schemeClr val="bg1"/>
                </a:solidFill>
              </a:rPr>
              <a:t> </a:t>
            </a:r>
          </a:p>
          <a:p>
            <a:pPr>
              <a:lnSpc>
                <a:spcPct val="90000"/>
              </a:lnSpc>
            </a:pPr>
            <a:r>
              <a:rPr lang="en-US" sz="2200">
                <a:solidFill>
                  <a:schemeClr val="bg1"/>
                </a:solidFill>
                <a:cs typeface="Arial" charset="0"/>
              </a:rPr>
              <a:t>Use of natural products, and visual distractions to decrease patient anxiety (e.g. ceiling paintings)</a:t>
            </a:r>
            <a:endParaRPr lang="en-CA" sz="2200">
              <a:solidFill>
                <a:schemeClr val="bg1"/>
              </a:solidFill>
              <a:cs typeface="Arial" charset="0"/>
            </a:endParaRPr>
          </a:p>
        </p:txBody>
      </p:sp>
      <p:sp>
        <p:nvSpPr>
          <p:cNvPr id="13326" name="Line 14"/>
          <p:cNvSpPr>
            <a:spLocks noChangeShapeType="1"/>
          </p:cNvSpPr>
          <p:nvPr/>
        </p:nvSpPr>
        <p:spPr bwMode="auto">
          <a:xfrm flipH="1">
            <a:off x="4724400" y="152400"/>
            <a:ext cx="381000" cy="0"/>
          </a:xfrm>
          <a:prstGeom prst="line">
            <a:avLst/>
          </a:prstGeom>
          <a:noFill/>
          <a:ln w="31750">
            <a:solidFill>
              <a:schemeClr val="bg1"/>
            </a:solidFill>
            <a:round/>
            <a:headEnd/>
            <a:tailEnd type="triangle" w="med" len="med"/>
          </a:ln>
          <a:effectLst/>
        </p:spPr>
        <p:txBody>
          <a:bodyPr/>
          <a:lstStyle/>
          <a:p>
            <a:endParaRPr lang="en-US"/>
          </a:p>
        </p:txBody>
      </p:sp>
      <p:sp>
        <p:nvSpPr>
          <p:cNvPr id="13327" name="Line 15"/>
          <p:cNvSpPr>
            <a:spLocks noChangeShapeType="1"/>
          </p:cNvSpPr>
          <p:nvPr/>
        </p:nvSpPr>
        <p:spPr bwMode="auto">
          <a:xfrm flipH="1">
            <a:off x="4724400" y="1981200"/>
            <a:ext cx="381000" cy="0"/>
          </a:xfrm>
          <a:prstGeom prst="line">
            <a:avLst/>
          </a:prstGeom>
          <a:noFill/>
          <a:ln w="31750">
            <a:solidFill>
              <a:schemeClr val="bg1"/>
            </a:solidFill>
            <a:round/>
            <a:headEnd/>
            <a:tailEnd type="triangle" w="med" len="med"/>
          </a:ln>
          <a:effectLst/>
        </p:spPr>
        <p:txBody>
          <a:bodyPr/>
          <a:lstStyle/>
          <a:p>
            <a:endParaRPr lang="en-US"/>
          </a:p>
        </p:txBody>
      </p:sp>
      <p:sp>
        <p:nvSpPr>
          <p:cNvPr id="13328" name="Line 16"/>
          <p:cNvSpPr>
            <a:spLocks noChangeShapeType="1"/>
          </p:cNvSpPr>
          <p:nvPr/>
        </p:nvSpPr>
        <p:spPr bwMode="auto">
          <a:xfrm>
            <a:off x="3886200" y="4876800"/>
            <a:ext cx="381000" cy="0"/>
          </a:xfrm>
          <a:prstGeom prst="line">
            <a:avLst/>
          </a:prstGeom>
          <a:noFill/>
          <a:ln w="31750">
            <a:solidFill>
              <a:schemeClr val="bg1"/>
            </a:solidFill>
            <a:round/>
            <a:headEnd/>
            <a:tailEnd type="triangle" w="med" len="med"/>
          </a:ln>
          <a:effectLst/>
        </p:spPr>
        <p:txBody>
          <a:bodyPr/>
          <a:lstStyle/>
          <a:p>
            <a:endParaRPr lang="en-US"/>
          </a:p>
        </p:txBody>
      </p:sp>
      <p:sp>
        <p:nvSpPr>
          <p:cNvPr id="12" name="Rounded Rectangle 11">
            <a:hlinkClick r:id="" action="ppaction://hlinkshowjump?jump=previousslide"/>
          </p:cNvPr>
          <p:cNvSpPr/>
          <p:nvPr/>
        </p:nvSpPr>
        <p:spPr bwMode="auto">
          <a:xfrm>
            <a:off x="155425" y="6462994"/>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13" name="Rounded Rectangle 12">
            <a:hlinkClick r:id="" action="ppaction://hlinkshowjump?jump=nextslide"/>
          </p:cNvPr>
          <p:cNvSpPr/>
          <p:nvPr/>
        </p:nvSpPr>
        <p:spPr bwMode="auto">
          <a:xfrm>
            <a:off x="1461195"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14" name="Rounded Rectangle 13">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effectLst>
            <a:outerShdw dist="35921" dir="2700000" algn="ctr" rotWithShape="0">
              <a:srgbClr val="183974"/>
            </a:outerShdw>
          </a:effectLst>
        </p:spPr>
        <p:txBody>
          <a:bodyPr/>
          <a:lstStyle/>
          <a:p>
            <a:r>
              <a:rPr lang="en-CA"/>
              <a:t>Lessons Learned</a:t>
            </a:r>
          </a:p>
        </p:txBody>
      </p:sp>
      <p:sp>
        <p:nvSpPr>
          <p:cNvPr id="19459" name="Rectangle 3"/>
          <p:cNvSpPr>
            <a:spLocks noGrp="1" noChangeArrowheads="1"/>
          </p:cNvSpPr>
          <p:nvPr>
            <p:ph type="body" idx="1"/>
          </p:nvPr>
        </p:nvSpPr>
        <p:spPr>
          <a:xfrm>
            <a:off x="381000" y="1524000"/>
            <a:ext cx="3581400" cy="4572000"/>
          </a:xfrm>
        </p:spPr>
        <p:txBody>
          <a:bodyPr/>
          <a:lstStyle/>
          <a:p>
            <a:pPr marL="0" indent="0">
              <a:buFont typeface="Wingdings" pitchFamily="2" charset="2"/>
              <a:buNone/>
            </a:pPr>
            <a:r>
              <a:rPr lang="en-CA" sz="2800" b="1">
                <a:cs typeface="Arial" charset="0"/>
              </a:rPr>
              <a:t>Project was fostered by SJHH’s culture of continuous improvement, which fully engages the workforce in optimizing patient care environments outcomes.</a:t>
            </a:r>
          </a:p>
        </p:txBody>
      </p:sp>
      <p:graphicFrame>
        <p:nvGraphicFramePr>
          <p:cNvPr id="19461" name="Object 7"/>
          <p:cNvGraphicFramePr>
            <a:graphicFrameLocks noChangeAspect="1"/>
          </p:cNvGraphicFramePr>
          <p:nvPr/>
        </p:nvGraphicFramePr>
        <p:xfrm>
          <a:off x="4267200" y="2016125"/>
          <a:ext cx="4270375" cy="3546475"/>
        </p:xfrm>
        <a:graphic>
          <a:graphicData uri="http://schemas.openxmlformats.org/presentationml/2006/ole">
            <p:oleObj spid="_x0000_s19461" name="Photo Editor Photo" r:id="rId3" imgW="5733333" imgH="4571429" progId="">
              <p:embed/>
            </p:oleObj>
          </a:graphicData>
        </a:graphic>
      </p:graphicFrame>
      <p:sp>
        <p:nvSpPr>
          <p:cNvPr id="19462" name="Text Box 8"/>
          <p:cNvSpPr txBox="1">
            <a:spLocks noChangeArrowheads="1"/>
          </p:cNvSpPr>
          <p:nvPr/>
        </p:nvSpPr>
        <p:spPr bwMode="auto">
          <a:xfrm>
            <a:off x="5791200" y="2903538"/>
            <a:ext cx="1268413" cy="677862"/>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lnSpc>
                <a:spcPct val="80000"/>
              </a:lnSpc>
            </a:pPr>
            <a:r>
              <a:rPr lang="en-US" sz="1600" b="1">
                <a:solidFill>
                  <a:srgbClr val="000000"/>
                </a:solidFill>
              </a:rPr>
              <a:t>SJHH</a:t>
            </a:r>
          </a:p>
          <a:p>
            <a:pPr algn="ctr">
              <a:lnSpc>
                <a:spcPct val="80000"/>
              </a:lnSpc>
            </a:pPr>
            <a:r>
              <a:rPr lang="en-US" sz="1600" b="1">
                <a:solidFill>
                  <a:srgbClr val="000000"/>
                </a:solidFill>
              </a:rPr>
              <a:t>Culture &amp;</a:t>
            </a:r>
          </a:p>
          <a:p>
            <a:pPr algn="ctr">
              <a:lnSpc>
                <a:spcPct val="80000"/>
              </a:lnSpc>
            </a:pPr>
            <a:r>
              <a:rPr lang="en-US" sz="1600" b="1">
                <a:solidFill>
                  <a:srgbClr val="000000"/>
                </a:solidFill>
              </a:rPr>
              <a:t>Leadership</a:t>
            </a:r>
          </a:p>
        </p:txBody>
      </p:sp>
      <p:sp>
        <p:nvSpPr>
          <p:cNvPr id="19463" name="Text Box 9"/>
          <p:cNvSpPr txBox="1">
            <a:spLocks noChangeArrowheads="1"/>
          </p:cNvSpPr>
          <p:nvPr/>
        </p:nvSpPr>
        <p:spPr bwMode="auto">
          <a:xfrm rot="-2320361">
            <a:off x="6865938" y="3871913"/>
            <a:ext cx="1355725" cy="1006475"/>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ctr"/>
            <a:r>
              <a:rPr lang="en-US" sz="2000" b="1">
                <a:solidFill>
                  <a:schemeClr val="bg1"/>
                </a:solidFill>
              </a:rPr>
              <a:t>Patient </a:t>
            </a:r>
          </a:p>
          <a:p>
            <a:pPr algn="ctr"/>
            <a:r>
              <a:rPr lang="en-US" sz="2000" b="1">
                <a:solidFill>
                  <a:schemeClr val="bg1"/>
                </a:solidFill>
              </a:rPr>
              <a:t>Centered </a:t>
            </a:r>
          </a:p>
          <a:p>
            <a:pPr algn="ctr"/>
            <a:r>
              <a:rPr lang="en-US" sz="2000" b="1">
                <a:solidFill>
                  <a:schemeClr val="bg1"/>
                </a:solidFill>
              </a:rPr>
              <a:t>Design</a:t>
            </a:r>
          </a:p>
        </p:txBody>
      </p:sp>
      <p:sp>
        <p:nvSpPr>
          <p:cNvPr id="19464" name="Text Box 10"/>
          <p:cNvSpPr txBox="1">
            <a:spLocks noChangeArrowheads="1"/>
          </p:cNvSpPr>
          <p:nvPr/>
        </p:nvSpPr>
        <p:spPr bwMode="auto">
          <a:xfrm rot="-7372161">
            <a:off x="7186613" y="2740025"/>
            <a:ext cx="1031875" cy="517525"/>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ctr"/>
            <a:r>
              <a:rPr lang="en-US" sz="1400" b="1">
                <a:solidFill>
                  <a:schemeClr val="bg1"/>
                </a:solidFill>
              </a:rPr>
              <a:t>Guiding </a:t>
            </a:r>
          </a:p>
          <a:p>
            <a:pPr algn="ctr"/>
            <a:r>
              <a:rPr lang="en-US" sz="1400" b="1">
                <a:solidFill>
                  <a:schemeClr val="bg1"/>
                </a:solidFill>
              </a:rPr>
              <a:t>Principles</a:t>
            </a:r>
          </a:p>
        </p:txBody>
      </p:sp>
      <p:sp>
        <p:nvSpPr>
          <p:cNvPr id="19465" name="Text Box 11"/>
          <p:cNvSpPr txBox="1">
            <a:spLocks noChangeArrowheads="1"/>
          </p:cNvSpPr>
          <p:nvPr/>
        </p:nvSpPr>
        <p:spPr bwMode="auto">
          <a:xfrm rot="6842303">
            <a:off x="4360068" y="2697957"/>
            <a:ext cx="1217613" cy="76200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ctr"/>
            <a:r>
              <a:rPr lang="en-CA" sz="1600" b="1">
                <a:solidFill>
                  <a:schemeClr val="bg1"/>
                </a:solidFill>
              </a:rPr>
              <a:t>St</a:t>
            </a:r>
            <a:r>
              <a:rPr lang="en-US" sz="1600" b="1">
                <a:solidFill>
                  <a:schemeClr val="bg1"/>
                </a:solidFill>
              </a:rPr>
              <a:t>aff  </a:t>
            </a:r>
            <a:endParaRPr lang="en-US" sz="1300" b="1">
              <a:solidFill>
                <a:schemeClr val="bg1"/>
              </a:solidFill>
            </a:endParaRPr>
          </a:p>
          <a:p>
            <a:pPr algn="ctr"/>
            <a:r>
              <a:rPr lang="en-US" sz="1400" b="1">
                <a:solidFill>
                  <a:schemeClr val="bg1"/>
                </a:solidFill>
              </a:rPr>
              <a:t>Involvement</a:t>
            </a:r>
          </a:p>
          <a:p>
            <a:pPr algn="ctr"/>
            <a:endParaRPr lang="en-CA" sz="1400" b="1">
              <a:solidFill>
                <a:schemeClr val="bg1"/>
              </a:solidFill>
            </a:endParaRPr>
          </a:p>
        </p:txBody>
      </p:sp>
      <p:sp>
        <p:nvSpPr>
          <p:cNvPr id="19466" name="Text Box 12"/>
          <p:cNvSpPr txBox="1">
            <a:spLocks noChangeArrowheads="1"/>
          </p:cNvSpPr>
          <p:nvPr/>
        </p:nvSpPr>
        <p:spPr bwMode="auto">
          <a:xfrm rot="10798754">
            <a:off x="5781675" y="2238375"/>
            <a:ext cx="1211263" cy="276225"/>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ctr">
              <a:lnSpc>
                <a:spcPct val="75000"/>
              </a:lnSpc>
            </a:pPr>
            <a:r>
              <a:rPr lang="en-US" sz="1600" b="1">
                <a:solidFill>
                  <a:schemeClr val="bg1"/>
                </a:solidFill>
              </a:rPr>
              <a:t>Innovation</a:t>
            </a:r>
          </a:p>
        </p:txBody>
      </p:sp>
      <p:sp>
        <p:nvSpPr>
          <p:cNvPr id="19467" name="Text Box 13"/>
          <p:cNvSpPr txBox="1">
            <a:spLocks noChangeArrowheads="1"/>
          </p:cNvSpPr>
          <p:nvPr/>
        </p:nvSpPr>
        <p:spPr bwMode="auto">
          <a:xfrm rot="1889610">
            <a:off x="4684713" y="3944938"/>
            <a:ext cx="1481137" cy="703262"/>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ctr"/>
            <a:r>
              <a:rPr lang="en-US" sz="2000" b="1">
                <a:solidFill>
                  <a:schemeClr val="bg1"/>
                </a:solidFill>
              </a:rPr>
              <a:t>Lean</a:t>
            </a:r>
          </a:p>
          <a:p>
            <a:pPr algn="ctr"/>
            <a:r>
              <a:rPr lang="en-US" sz="2000" b="1">
                <a:solidFill>
                  <a:schemeClr val="bg1"/>
                </a:solidFill>
              </a:rPr>
              <a:t>Simulation</a:t>
            </a:r>
          </a:p>
        </p:txBody>
      </p:sp>
      <p:sp>
        <p:nvSpPr>
          <p:cNvPr id="11" name="Rounded Rectangle 10">
            <a:hlinkClick r:id="" action="ppaction://hlinkshowjump?jump=previousslide"/>
          </p:cNvPr>
          <p:cNvSpPr/>
          <p:nvPr/>
        </p:nvSpPr>
        <p:spPr bwMode="auto">
          <a:xfrm>
            <a:off x="155425" y="6462994"/>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12" name="Rounded Rectangle 11">
            <a:hlinkClick r:id="" action="ppaction://hlinkshowjump?jump=nextslide"/>
          </p:cNvPr>
          <p:cNvSpPr/>
          <p:nvPr/>
        </p:nvSpPr>
        <p:spPr bwMode="auto">
          <a:xfrm>
            <a:off x="1461195"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13" name="Rounded Rectangle 12">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effectLst>
            <a:outerShdw dist="35921" dir="2700000" algn="ctr" rotWithShape="0">
              <a:srgbClr val="183974"/>
            </a:outerShdw>
          </a:effectLst>
        </p:spPr>
        <p:txBody>
          <a:bodyPr/>
          <a:lstStyle/>
          <a:p>
            <a:r>
              <a:rPr lang="en-CA"/>
              <a:t>Thanks to all Participants!</a:t>
            </a:r>
          </a:p>
        </p:txBody>
      </p:sp>
      <p:sp>
        <p:nvSpPr>
          <p:cNvPr id="16387" name="Rectangle 3"/>
          <p:cNvSpPr>
            <a:spLocks noGrp="1" noChangeArrowheads="1"/>
          </p:cNvSpPr>
          <p:nvPr>
            <p:ph type="body" idx="1"/>
          </p:nvPr>
        </p:nvSpPr>
        <p:spPr/>
        <p:txBody>
          <a:bodyPr/>
          <a:lstStyle/>
          <a:p>
            <a:r>
              <a:rPr lang="en-CA" sz="2000"/>
              <a:t>Mary Ann Breitigam</a:t>
            </a:r>
          </a:p>
          <a:p>
            <a:r>
              <a:rPr lang="en-CA" sz="2000"/>
              <a:t>Betty Ng </a:t>
            </a:r>
          </a:p>
          <a:p>
            <a:r>
              <a:rPr lang="en-CA" sz="2000"/>
              <a:t>David </a:t>
            </a:r>
            <a:r>
              <a:rPr lang="en-US" sz="2000"/>
              <a:t>Wormald</a:t>
            </a:r>
          </a:p>
          <a:p>
            <a:r>
              <a:rPr lang="en-US" sz="2000"/>
              <a:t>SJHH Diagnostic Imaging staff</a:t>
            </a:r>
          </a:p>
          <a:p>
            <a:r>
              <a:rPr lang="en-US" sz="2000"/>
              <a:t>GE Healthcare Team</a:t>
            </a:r>
            <a:endParaRPr lang="en-CA" sz="2000"/>
          </a:p>
        </p:txBody>
      </p:sp>
      <p:sp>
        <p:nvSpPr>
          <p:cNvPr id="16388" name="Text Box 4"/>
          <p:cNvSpPr txBox="1">
            <a:spLocks noChangeArrowheads="1"/>
          </p:cNvSpPr>
          <p:nvPr/>
        </p:nvSpPr>
        <p:spPr bwMode="auto">
          <a:xfrm>
            <a:off x="381000" y="5037138"/>
            <a:ext cx="8305800" cy="754062"/>
          </a:xfrm>
          <a:prstGeom prst="rect">
            <a:avLst/>
          </a:prstGeom>
          <a:noFill/>
          <a:ln w="9525">
            <a:noFill/>
            <a:miter lim="800000"/>
            <a:headEnd/>
            <a:tailEnd/>
          </a:ln>
          <a:effectLst/>
        </p:spPr>
        <p:txBody>
          <a:bodyPr>
            <a:spAutoFit/>
          </a:bodyPr>
          <a:lstStyle/>
          <a:p>
            <a:pPr algn="ctr">
              <a:lnSpc>
                <a:spcPct val="90000"/>
              </a:lnSpc>
            </a:pPr>
            <a:r>
              <a:rPr lang="en-CA" sz="1600">
                <a:solidFill>
                  <a:srgbClr val="183974"/>
                </a:solidFill>
              </a:rPr>
              <a:t>For more information, please contact Betty Ng at </a:t>
            </a:r>
            <a:r>
              <a:rPr lang="en-CA" sz="1600">
                <a:solidFill>
                  <a:srgbClr val="183974"/>
                </a:solidFill>
                <a:hlinkClick r:id="rId2"/>
              </a:rPr>
              <a:t>bng@stjoes.ca</a:t>
            </a:r>
            <a:endParaRPr lang="en-CA" sz="1600">
              <a:solidFill>
                <a:srgbClr val="183974"/>
              </a:solidFill>
            </a:endParaRPr>
          </a:p>
          <a:p>
            <a:pPr algn="ctr">
              <a:lnSpc>
                <a:spcPct val="90000"/>
              </a:lnSpc>
            </a:pPr>
            <a:r>
              <a:rPr lang="en-CA" sz="1600">
                <a:solidFill>
                  <a:srgbClr val="183974"/>
                </a:solidFill>
              </a:rPr>
              <a:t>Manager, Diagnostic Imaging &amp; Imaging Research Centre, </a:t>
            </a:r>
          </a:p>
          <a:p>
            <a:pPr algn="ctr">
              <a:lnSpc>
                <a:spcPct val="90000"/>
              </a:lnSpc>
            </a:pPr>
            <a:r>
              <a:rPr lang="en-CA" sz="1600">
                <a:solidFill>
                  <a:srgbClr val="183974"/>
                </a:solidFill>
              </a:rPr>
              <a:t>St. Joseph's Healthcare, Hamilton </a:t>
            </a:r>
          </a:p>
        </p:txBody>
      </p:sp>
      <p:pic>
        <p:nvPicPr>
          <p:cNvPr id="16389" name="Picture 5"/>
          <p:cNvPicPr>
            <a:picLocks noChangeAspect="1" noChangeArrowheads="1"/>
          </p:cNvPicPr>
          <p:nvPr/>
        </p:nvPicPr>
        <p:blipFill>
          <a:blip r:embed="rId3"/>
          <a:srcRect l="26944" t="33165" r="27223" b="17764"/>
          <a:stretch>
            <a:fillRect/>
          </a:stretch>
        </p:blipFill>
        <p:spPr bwMode="auto">
          <a:xfrm>
            <a:off x="6438900" y="1447800"/>
            <a:ext cx="2628900" cy="1760538"/>
          </a:xfrm>
          <a:prstGeom prst="rect">
            <a:avLst/>
          </a:prstGeom>
          <a:noFill/>
          <a:ln w="9525">
            <a:noFill/>
            <a:miter lim="800000"/>
            <a:headEnd/>
            <a:tailEnd/>
          </a:ln>
        </p:spPr>
      </p:pic>
      <p:pic>
        <p:nvPicPr>
          <p:cNvPr id="16390" name="Picture 6" descr="http://fhs.mcmaster.ca/radiology/images/Reception-window.jpg"/>
          <p:cNvPicPr>
            <a:picLocks noChangeAspect="1" noChangeArrowheads="1"/>
          </p:cNvPicPr>
          <p:nvPr/>
        </p:nvPicPr>
        <p:blipFill>
          <a:blip r:embed="rId4" r:link="rId5"/>
          <a:srcRect/>
          <a:stretch>
            <a:fillRect/>
          </a:stretch>
        </p:blipFill>
        <p:spPr bwMode="auto">
          <a:xfrm>
            <a:off x="6438900" y="3284538"/>
            <a:ext cx="2619375" cy="1768475"/>
          </a:xfrm>
          <a:prstGeom prst="rect">
            <a:avLst/>
          </a:prstGeom>
          <a:noFill/>
          <a:ln w="9525">
            <a:noFill/>
            <a:miter lim="800000"/>
            <a:headEnd/>
            <a:tailEnd/>
          </a:ln>
        </p:spPr>
      </p:pic>
      <p:sp>
        <p:nvSpPr>
          <p:cNvPr id="7" name="Rounded Rectangle 6">
            <a:hlinkClick r:id="" action="ppaction://hlinkshowjump?jump=previousslide"/>
          </p:cNvPr>
          <p:cNvSpPr/>
          <p:nvPr/>
        </p:nvSpPr>
        <p:spPr bwMode="auto">
          <a:xfrm>
            <a:off x="155425" y="6462994"/>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9" name="Rounded Rectangle 8">
            <a:hlinkClick r:id="" action="ppaction://hlinkshowjump?jump=endshow"/>
          </p:cNvPr>
          <p:cNvSpPr/>
          <p:nvPr/>
        </p:nvSpPr>
        <p:spPr bwMode="auto">
          <a:xfrm>
            <a:off x="80831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270</TotalTime>
  <Words>434</Words>
  <Application>Microsoft Office PowerPoint</Application>
  <PresentationFormat>On-screen Show (4:3)</PresentationFormat>
  <Paragraphs>85</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Default Design</vt:lpstr>
      <vt:lpstr>Photo Editor Photo</vt:lpstr>
      <vt:lpstr>Building the  Patient Experience  from the Inside Out</vt:lpstr>
      <vt:lpstr>Background</vt:lpstr>
      <vt:lpstr>Purpose &amp; Goals</vt:lpstr>
      <vt:lpstr>Hospital of the Future Project</vt:lpstr>
      <vt:lpstr>Outcomes</vt:lpstr>
      <vt:lpstr>Slide 6</vt:lpstr>
      <vt:lpstr>Lessons Learned</vt:lpstr>
      <vt:lpstr>Thanks to all Participants!</vt:lpstr>
    </vt:vector>
  </TitlesOfParts>
  <Company>Gerry Piedimonte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SJHH PowerPoint Template option 1</dc:title>
  <dc:creator>Gerry Piedimonte</dc:creator>
  <cp:lastModifiedBy>pstepec</cp:lastModifiedBy>
  <cp:revision>28</cp:revision>
  <dcterms:created xsi:type="dcterms:W3CDTF">2008-10-22T14:21:25Z</dcterms:created>
  <dcterms:modified xsi:type="dcterms:W3CDTF">2010-11-01T23:53:27Z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ategory">
    <vt:lpwstr>Frequently Used Templates</vt:lpwstr>
  </property>
  <property fmtid="{D5CDD505-2E9C-101B-9397-08002B2CF9AE}" pid="4" name="Department">
    <vt:lpwstr>Common Corporate Templates</vt:lpwstr>
  </property>
</Properties>
</file>