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0"/>
  </p:notesMasterIdLst>
  <p:handoutMasterIdLst>
    <p:handoutMasterId r:id="rId11"/>
  </p:handoutMasterIdLst>
  <p:sldIdLst>
    <p:sldId id="306" r:id="rId2"/>
    <p:sldId id="315" r:id="rId3"/>
    <p:sldId id="316" r:id="rId4"/>
    <p:sldId id="317" r:id="rId5"/>
    <p:sldId id="309" r:id="rId6"/>
    <p:sldId id="318" r:id="rId7"/>
    <p:sldId id="321" r:id="rId8"/>
    <p:sldId id="313" r:id="rId9"/>
  </p:sldIdLst>
  <p:sldSz cx="9144000" cy="6858000" type="screen4x3"/>
  <p:notesSz cx="7004050" cy="9223375"/>
  <p:defaultTextStyle>
    <a:defPPr>
      <a:defRPr lang="en-US"/>
    </a:defPPr>
    <a:lvl1pPr algn="l" rtl="0" eaLnBrk="0" fontAlgn="base" hangingPunct="0">
      <a:lnSpc>
        <a:spcPct val="90000"/>
      </a:lnSpc>
      <a:spcBef>
        <a:spcPct val="0"/>
      </a:spcBef>
      <a:spcAft>
        <a:spcPct val="0"/>
      </a:spcAft>
      <a:buClr>
        <a:schemeClr val="tx1"/>
      </a:buClr>
      <a:defRPr sz="1400" kern="1200">
        <a:solidFill>
          <a:srgbClr val="000000"/>
        </a:solidFill>
        <a:latin typeface="Calibri" pitchFamily="34" charset="0"/>
        <a:ea typeface="ＭＳ Ｐゴシック" charset="-128"/>
        <a:cs typeface="+mn-cs"/>
      </a:defRPr>
    </a:lvl1pPr>
    <a:lvl2pPr marL="457200" algn="l" rtl="0" eaLnBrk="0" fontAlgn="base" hangingPunct="0">
      <a:lnSpc>
        <a:spcPct val="90000"/>
      </a:lnSpc>
      <a:spcBef>
        <a:spcPct val="0"/>
      </a:spcBef>
      <a:spcAft>
        <a:spcPct val="0"/>
      </a:spcAft>
      <a:buClr>
        <a:schemeClr val="tx1"/>
      </a:buClr>
      <a:defRPr sz="1400" kern="1200">
        <a:solidFill>
          <a:srgbClr val="000000"/>
        </a:solidFill>
        <a:latin typeface="Calibri" pitchFamily="34" charset="0"/>
        <a:ea typeface="ＭＳ Ｐゴシック" charset="-128"/>
        <a:cs typeface="+mn-cs"/>
      </a:defRPr>
    </a:lvl2pPr>
    <a:lvl3pPr marL="914400" algn="l" rtl="0" eaLnBrk="0" fontAlgn="base" hangingPunct="0">
      <a:lnSpc>
        <a:spcPct val="90000"/>
      </a:lnSpc>
      <a:spcBef>
        <a:spcPct val="0"/>
      </a:spcBef>
      <a:spcAft>
        <a:spcPct val="0"/>
      </a:spcAft>
      <a:buClr>
        <a:schemeClr val="tx1"/>
      </a:buClr>
      <a:defRPr sz="1400" kern="1200">
        <a:solidFill>
          <a:srgbClr val="000000"/>
        </a:solidFill>
        <a:latin typeface="Calibri" pitchFamily="34" charset="0"/>
        <a:ea typeface="ＭＳ Ｐゴシック" charset="-128"/>
        <a:cs typeface="+mn-cs"/>
      </a:defRPr>
    </a:lvl3pPr>
    <a:lvl4pPr marL="1371600" algn="l" rtl="0" eaLnBrk="0" fontAlgn="base" hangingPunct="0">
      <a:lnSpc>
        <a:spcPct val="90000"/>
      </a:lnSpc>
      <a:spcBef>
        <a:spcPct val="0"/>
      </a:spcBef>
      <a:spcAft>
        <a:spcPct val="0"/>
      </a:spcAft>
      <a:buClr>
        <a:schemeClr val="tx1"/>
      </a:buClr>
      <a:defRPr sz="1400" kern="1200">
        <a:solidFill>
          <a:srgbClr val="000000"/>
        </a:solidFill>
        <a:latin typeface="Calibri" pitchFamily="34" charset="0"/>
        <a:ea typeface="ＭＳ Ｐゴシック" charset="-128"/>
        <a:cs typeface="+mn-cs"/>
      </a:defRPr>
    </a:lvl4pPr>
    <a:lvl5pPr marL="1828800" algn="l" rtl="0" eaLnBrk="0" fontAlgn="base" hangingPunct="0">
      <a:lnSpc>
        <a:spcPct val="90000"/>
      </a:lnSpc>
      <a:spcBef>
        <a:spcPct val="0"/>
      </a:spcBef>
      <a:spcAft>
        <a:spcPct val="0"/>
      </a:spcAft>
      <a:buClr>
        <a:schemeClr val="tx1"/>
      </a:buClr>
      <a:defRPr sz="1400" kern="1200">
        <a:solidFill>
          <a:srgbClr val="000000"/>
        </a:solidFill>
        <a:latin typeface="Calibri" pitchFamily="34" charset="0"/>
        <a:ea typeface="ＭＳ Ｐゴシック" charset="-128"/>
        <a:cs typeface="+mn-cs"/>
      </a:defRPr>
    </a:lvl5pPr>
    <a:lvl6pPr marL="2286000" algn="l" defTabSz="914400" rtl="0" eaLnBrk="1" latinLnBrk="0" hangingPunct="1">
      <a:defRPr sz="1400" kern="1200">
        <a:solidFill>
          <a:srgbClr val="000000"/>
        </a:solidFill>
        <a:latin typeface="Calibri" pitchFamily="34" charset="0"/>
        <a:ea typeface="ＭＳ Ｐゴシック" charset="-128"/>
        <a:cs typeface="+mn-cs"/>
      </a:defRPr>
    </a:lvl6pPr>
    <a:lvl7pPr marL="2743200" algn="l" defTabSz="914400" rtl="0" eaLnBrk="1" latinLnBrk="0" hangingPunct="1">
      <a:defRPr sz="1400" kern="1200">
        <a:solidFill>
          <a:srgbClr val="000000"/>
        </a:solidFill>
        <a:latin typeface="Calibri" pitchFamily="34" charset="0"/>
        <a:ea typeface="ＭＳ Ｐゴシック" charset="-128"/>
        <a:cs typeface="+mn-cs"/>
      </a:defRPr>
    </a:lvl7pPr>
    <a:lvl8pPr marL="3200400" algn="l" defTabSz="914400" rtl="0" eaLnBrk="1" latinLnBrk="0" hangingPunct="1">
      <a:defRPr sz="1400" kern="1200">
        <a:solidFill>
          <a:srgbClr val="000000"/>
        </a:solidFill>
        <a:latin typeface="Calibri" pitchFamily="34" charset="0"/>
        <a:ea typeface="ＭＳ Ｐゴシック" charset="-128"/>
        <a:cs typeface="+mn-cs"/>
      </a:defRPr>
    </a:lvl8pPr>
    <a:lvl9pPr marL="3657600" algn="l" defTabSz="914400" rtl="0" eaLnBrk="1" latinLnBrk="0" hangingPunct="1">
      <a:defRPr sz="1400" kern="1200">
        <a:solidFill>
          <a:srgbClr val="000000"/>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useTimings="0">
    <p:kiosk/>
    <p:sldAll/>
    <p:penClr>
      <a:srgbClr val="FF0000"/>
    </p:penClr>
  </p:showPr>
  <p:clrMru>
    <a:srgbClr val="FFFF66"/>
    <a:srgbClr val="FFFF00"/>
    <a:srgbClr val="080808"/>
    <a:srgbClr val="000066"/>
    <a:srgbClr val="2714E1"/>
    <a:srgbClr val="2011B1"/>
    <a:srgbClr val="000080"/>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88" autoAdjust="0"/>
    <p:restoredTop sz="94660"/>
  </p:normalViewPr>
  <p:slideViewPr>
    <p:cSldViewPr>
      <p:cViewPr varScale="1">
        <p:scale>
          <a:sx n="88" d="100"/>
          <a:sy n="88"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517" y="-72"/>
      </p:cViewPr>
      <p:guideLst>
        <p:guide orient="horz" pos="2905"/>
        <p:guide pos="220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5300" cy="461963"/>
          </a:xfrm>
          <a:prstGeom prst="rect">
            <a:avLst/>
          </a:prstGeom>
          <a:noFill/>
          <a:ln w="9525">
            <a:noFill/>
            <a:miter lim="800000"/>
            <a:headEnd/>
            <a:tailEnd/>
          </a:ln>
          <a:effectLst/>
        </p:spPr>
        <p:txBody>
          <a:bodyPr vert="horz" wrap="square" lIns="93364" tIns="46683" rIns="93364" bIns="46683" numCol="1" anchor="t" anchorCtr="0" compatLnSpc="1">
            <a:prstTxWarp prst="textNoShape">
              <a:avLst/>
            </a:prstTxWarp>
          </a:bodyPr>
          <a:lstStyle>
            <a:lvl1pPr algn="l" defTabSz="927100">
              <a:lnSpc>
                <a:spcPct val="100000"/>
              </a:lnSpc>
              <a:spcBef>
                <a:spcPct val="0"/>
              </a:spcBef>
              <a:buClrTx/>
              <a:defRPr sz="1200">
                <a:solidFill>
                  <a:schemeClr val="tx1"/>
                </a:solidFill>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3968750" y="0"/>
            <a:ext cx="3035300" cy="461963"/>
          </a:xfrm>
          <a:prstGeom prst="rect">
            <a:avLst/>
          </a:prstGeom>
          <a:noFill/>
          <a:ln w="9525">
            <a:noFill/>
            <a:miter lim="800000"/>
            <a:headEnd/>
            <a:tailEnd/>
          </a:ln>
          <a:effectLst/>
        </p:spPr>
        <p:txBody>
          <a:bodyPr vert="horz" wrap="square" lIns="93364" tIns="46683" rIns="93364" bIns="46683" numCol="1" anchor="t" anchorCtr="0" compatLnSpc="1">
            <a:prstTxWarp prst="textNoShape">
              <a:avLst/>
            </a:prstTxWarp>
          </a:bodyPr>
          <a:lstStyle>
            <a:lvl1pPr algn="r" defTabSz="927100">
              <a:lnSpc>
                <a:spcPct val="100000"/>
              </a:lnSpc>
              <a:spcBef>
                <a:spcPct val="0"/>
              </a:spcBef>
              <a:buClrTx/>
              <a:defRPr sz="1200">
                <a:solidFill>
                  <a:schemeClr val="tx1"/>
                </a:solidFill>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8763000"/>
            <a:ext cx="3035300" cy="460375"/>
          </a:xfrm>
          <a:prstGeom prst="rect">
            <a:avLst/>
          </a:prstGeom>
          <a:noFill/>
          <a:ln w="9525">
            <a:noFill/>
            <a:miter lim="800000"/>
            <a:headEnd/>
            <a:tailEnd/>
          </a:ln>
          <a:effectLst/>
        </p:spPr>
        <p:txBody>
          <a:bodyPr vert="horz" wrap="square" lIns="93364" tIns="46683" rIns="93364" bIns="46683" numCol="1" anchor="b" anchorCtr="0" compatLnSpc="1">
            <a:prstTxWarp prst="textNoShape">
              <a:avLst/>
            </a:prstTxWarp>
          </a:bodyPr>
          <a:lstStyle>
            <a:lvl1pPr algn="l" defTabSz="927100">
              <a:lnSpc>
                <a:spcPct val="100000"/>
              </a:lnSpc>
              <a:spcBef>
                <a:spcPct val="0"/>
              </a:spcBef>
              <a:buClrTx/>
              <a:defRPr sz="1200">
                <a:solidFill>
                  <a:schemeClr val="tx1"/>
                </a:solidFill>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3968750" y="8763000"/>
            <a:ext cx="3035300" cy="460375"/>
          </a:xfrm>
          <a:prstGeom prst="rect">
            <a:avLst/>
          </a:prstGeom>
          <a:noFill/>
          <a:ln w="9525">
            <a:noFill/>
            <a:miter lim="800000"/>
            <a:headEnd/>
            <a:tailEnd/>
          </a:ln>
          <a:effectLst/>
        </p:spPr>
        <p:txBody>
          <a:bodyPr vert="horz" wrap="square" lIns="93364" tIns="46683" rIns="93364" bIns="46683" numCol="1" anchor="b" anchorCtr="0" compatLnSpc="1">
            <a:prstTxWarp prst="textNoShape">
              <a:avLst/>
            </a:prstTxWarp>
          </a:bodyPr>
          <a:lstStyle>
            <a:lvl1pPr algn="r" defTabSz="927100">
              <a:lnSpc>
                <a:spcPct val="100000"/>
              </a:lnSpc>
              <a:buClrTx/>
              <a:defRPr sz="1200">
                <a:solidFill>
                  <a:schemeClr val="tx1"/>
                </a:solidFill>
                <a:latin typeface="Times New Roman" pitchFamily="18" charset="0"/>
              </a:defRPr>
            </a:lvl1pPr>
          </a:lstStyle>
          <a:p>
            <a:fld id="{1E23603F-D984-49A1-835A-73562E11A5D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5300" cy="461963"/>
          </a:xfrm>
          <a:prstGeom prst="rect">
            <a:avLst/>
          </a:prstGeom>
          <a:noFill/>
          <a:ln w="9525">
            <a:noFill/>
            <a:miter lim="800000"/>
            <a:headEnd/>
            <a:tailEnd/>
          </a:ln>
          <a:effectLst/>
        </p:spPr>
        <p:txBody>
          <a:bodyPr vert="horz" wrap="square" lIns="93364" tIns="46683" rIns="93364" bIns="46683" numCol="1" anchor="t" anchorCtr="0" compatLnSpc="1">
            <a:prstTxWarp prst="textNoShape">
              <a:avLst/>
            </a:prstTxWarp>
          </a:bodyPr>
          <a:lstStyle>
            <a:lvl1pPr algn="l" defTabSz="927100">
              <a:lnSpc>
                <a:spcPct val="100000"/>
              </a:lnSpc>
              <a:spcBef>
                <a:spcPct val="0"/>
              </a:spcBef>
              <a:buClrTx/>
              <a:defRPr sz="1200">
                <a:solidFill>
                  <a:schemeClr val="tx1"/>
                </a:solidFill>
                <a:latin typeface="Times New Roman" charset="0"/>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3968750" y="0"/>
            <a:ext cx="3035300" cy="461963"/>
          </a:xfrm>
          <a:prstGeom prst="rect">
            <a:avLst/>
          </a:prstGeom>
          <a:noFill/>
          <a:ln w="9525">
            <a:noFill/>
            <a:miter lim="800000"/>
            <a:headEnd/>
            <a:tailEnd/>
          </a:ln>
          <a:effectLst/>
        </p:spPr>
        <p:txBody>
          <a:bodyPr vert="horz" wrap="square" lIns="93364" tIns="46683" rIns="93364" bIns="46683" numCol="1" anchor="t" anchorCtr="0" compatLnSpc="1">
            <a:prstTxWarp prst="textNoShape">
              <a:avLst/>
            </a:prstTxWarp>
          </a:bodyPr>
          <a:lstStyle>
            <a:lvl1pPr algn="r" defTabSz="927100">
              <a:lnSpc>
                <a:spcPct val="100000"/>
              </a:lnSpc>
              <a:spcBef>
                <a:spcPct val="0"/>
              </a:spcBef>
              <a:buClrTx/>
              <a:defRPr sz="1200">
                <a:solidFill>
                  <a:schemeClr val="tx1"/>
                </a:solidFill>
                <a:latin typeface="Times New Roman"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98563" y="693738"/>
            <a:ext cx="4606925" cy="3454400"/>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33450" y="4381500"/>
            <a:ext cx="5137150" cy="4149725"/>
          </a:xfrm>
          <a:prstGeom prst="rect">
            <a:avLst/>
          </a:prstGeom>
          <a:noFill/>
          <a:ln w="9525">
            <a:noFill/>
            <a:miter lim="800000"/>
            <a:headEnd/>
            <a:tailEnd/>
          </a:ln>
          <a:effectLst/>
        </p:spPr>
        <p:txBody>
          <a:bodyPr vert="horz" wrap="square" lIns="93364" tIns="46683" rIns="93364" bIns="466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763000"/>
            <a:ext cx="3035300" cy="460375"/>
          </a:xfrm>
          <a:prstGeom prst="rect">
            <a:avLst/>
          </a:prstGeom>
          <a:noFill/>
          <a:ln w="9525">
            <a:noFill/>
            <a:miter lim="800000"/>
            <a:headEnd/>
            <a:tailEnd/>
          </a:ln>
          <a:effectLst/>
        </p:spPr>
        <p:txBody>
          <a:bodyPr vert="horz" wrap="square" lIns="93364" tIns="46683" rIns="93364" bIns="46683" numCol="1" anchor="b" anchorCtr="0" compatLnSpc="1">
            <a:prstTxWarp prst="textNoShape">
              <a:avLst/>
            </a:prstTxWarp>
          </a:bodyPr>
          <a:lstStyle>
            <a:lvl1pPr algn="l" defTabSz="927100">
              <a:lnSpc>
                <a:spcPct val="100000"/>
              </a:lnSpc>
              <a:spcBef>
                <a:spcPct val="0"/>
              </a:spcBef>
              <a:buClrTx/>
              <a:defRPr sz="1200">
                <a:solidFill>
                  <a:schemeClr val="tx1"/>
                </a:solidFill>
                <a:latin typeface="Times New Roman" charset="0"/>
                <a:ea typeface="+mn-ea"/>
                <a:cs typeface="+mn-cs"/>
              </a:defRPr>
            </a:lvl1pPr>
          </a:lstStyle>
          <a:p>
            <a:pPr>
              <a:defRPr/>
            </a:pPr>
            <a:endParaRPr lang="en-US"/>
          </a:p>
        </p:txBody>
      </p:sp>
      <p:sp>
        <p:nvSpPr>
          <p:cNvPr id="2055" name="Rectangle 7"/>
          <p:cNvSpPr>
            <a:spLocks noGrp="1" noChangeArrowheads="1"/>
          </p:cNvSpPr>
          <p:nvPr>
            <p:ph type="sldNum" sz="quarter" idx="5"/>
          </p:nvPr>
        </p:nvSpPr>
        <p:spPr bwMode="auto">
          <a:xfrm>
            <a:off x="3968750" y="8763000"/>
            <a:ext cx="3035300" cy="460375"/>
          </a:xfrm>
          <a:prstGeom prst="rect">
            <a:avLst/>
          </a:prstGeom>
          <a:noFill/>
          <a:ln w="9525">
            <a:noFill/>
            <a:miter lim="800000"/>
            <a:headEnd/>
            <a:tailEnd/>
          </a:ln>
          <a:effectLst/>
        </p:spPr>
        <p:txBody>
          <a:bodyPr vert="horz" wrap="square" lIns="93364" tIns="46683" rIns="93364" bIns="46683" numCol="1" anchor="b" anchorCtr="0" compatLnSpc="1">
            <a:prstTxWarp prst="textNoShape">
              <a:avLst/>
            </a:prstTxWarp>
          </a:bodyPr>
          <a:lstStyle>
            <a:lvl1pPr algn="r" defTabSz="927100">
              <a:lnSpc>
                <a:spcPct val="100000"/>
              </a:lnSpc>
              <a:buClrTx/>
              <a:defRPr sz="1200">
                <a:solidFill>
                  <a:schemeClr val="tx1"/>
                </a:solidFill>
                <a:latin typeface="Times New Roman" pitchFamily="18" charset="0"/>
              </a:defRPr>
            </a:lvl1pPr>
          </a:lstStyle>
          <a:p>
            <a:fld id="{ECF4CAF0-61E6-4A37-990B-634149D9860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912A2B3-F9BC-45E2-BE2B-7A0A06B27744}" type="slidenum">
              <a:rPr lang="en-US"/>
              <a:pPr/>
              <a:t>1</a:t>
            </a:fld>
            <a:endParaRPr lang="en-US"/>
          </a:p>
        </p:txBody>
      </p:sp>
      <p:sp>
        <p:nvSpPr>
          <p:cNvPr id="17411" name="Rectangle 2"/>
          <p:cNvSpPr>
            <a:spLocks noGrp="1" noRot="1" noChangeAspect="1" noChangeArrowheads="1" noTextEdit="1"/>
          </p:cNvSpPr>
          <p:nvPr>
            <p:ph type="sldImg"/>
          </p:nvPr>
        </p:nvSpPr>
        <p:spPr>
          <a:xfrm>
            <a:off x="1200150" y="693738"/>
            <a:ext cx="4605338" cy="3454400"/>
          </a:xfrm>
          <a:ln cap="flat"/>
        </p:spPr>
      </p:sp>
      <p:sp>
        <p:nvSpPr>
          <p:cNvPr id="17412" name="Rectangle 3"/>
          <p:cNvSpPr>
            <a:spLocks noGrp="1" noChangeArrowheads="1"/>
          </p:cNvSpPr>
          <p:nvPr>
            <p:ph type="body" idx="1"/>
          </p:nvPr>
        </p:nvSpPr>
        <p:spPr>
          <a:xfrm>
            <a:off x="931863" y="4381500"/>
            <a:ext cx="5140325" cy="4149725"/>
          </a:xfrm>
          <a:noFill/>
          <a:ln/>
        </p:spPr>
        <p:txBody>
          <a:bodyPr lIns="93170" tIns="46586" rIns="93170" bIns="46586"/>
          <a:lstStyle/>
          <a:p>
            <a:endParaRPr lang="en-CA" u="sn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4E5315E-6A8C-4A49-A7A9-588A369D01DF}" type="slidenum">
              <a:rPr lang="en-US"/>
              <a:pPr/>
              <a:t>2</a:t>
            </a:fld>
            <a:endParaRPr lang="en-US"/>
          </a:p>
        </p:txBody>
      </p:sp>
      <p:sp>
        <p:nvSpPr>
          <p:cNvPr id="19459" name="Rectangle 7"/>
          <p:cNvSpPr txBox="1">
            <a:spLocks noGrp="1" noChangeArrowheads="1"/>
          </p:cNvSpPr>
          <p:nvPr/>
        </p:nvSpPr>
        <p:spPr bwMode="auto">
          <a:xfrm>
            <a:off x="3970338" y="8763000"/>
            <a:ext cx="3033712" cy="460375"/>
          </a:xfrm>
          <a:prstGeom prst="rect">
            <a:avLst/>
          </a:prstGeom>
          <a:noFill/>
          <a:ln w="9525">
            <a:noFill/>
            <a:miter lim="800000"/>
            <a:headEnd/>
            <a:tailEnd/>
          </a:ln>
        </p:spPr>
        <p:txBody>
          <a:bodyPr lIns="92618" tIns="46309" rIns="92618" bIns="46309" anchor="b"/>
          <a:lstStyle/>
          <a:p>
            <a:pPr algn="r" defTabSz="927100" eaLnBrk="1" hangingPunct="1">
              <a:lnSpc>
                <a:spcPct val="100000"/>
              </a:lnSpc>
              <a:buClrTx/>
            </a:pPr>
            <a:fld id="{BB05575E-E80D-4C68-BD8C-1884DB24B5BB}" type="slidenum">
              <a:rPr lang="en-US" sz="1200">
                <a:solidFill>
                  <a:schemeClr val="tx1"/>
                </a:solidFill>
                <a:latin typeface="Times New Roman" pitchFamily="18" charset="0"/>
              </a:rPr>
              <a:pPr algn="r" defTabSz="927100" eaLnBrk="1" hangingPunct="1">
                <a:lnSpc>
                  <a:spcPct val="100000"/>
                </a:lnSpc>
                <a:buClrTx/>
              </a:pPr>
              <a:t>2</a:t>
            </a:fld>
            <a:endParaRPr lang="en-US" sz="1200">
              <a:solidFill>
                <a:schemeClr val="tx1"/>
              </a:solidFill>
              <a:latin typeface="Times New Roman" pitchFamily="18" charset="0"/>
            </a:endParaRPr>
          </a:p>
        </p:txBody>
      </p:sp>
      <p:sp>
        <p:nvSpPr>
          <p:cNvPr id="19460" name="Rectangle 7"/>
          <p:cNvSpPr txBox="1">
            <a:spLocks noGrp="1" noChangeArrowheads="1"/>
          </p:cNvSpPr>
          <p:nvPr/>
        </p:nvSpPr>
        <p:spPr bwMode="auto">
          <a:xfrm>
            <a:off x="3970338" y="8759825"/>
            <a:ext cx="3032125" cy="461963"/>
          </a:xfrm>
          <a:prstGeom prst="rect">
            <a:avLst/>
          </a:prstGeom>
          <a:noFill/>
          <a:ln w="9525">
            <a:noFill/>
            <a:miter lim="800000"/>
            <a:headEnd/>
            <a:tailEnd/>
          </a:ln>
        </p:spPr>
        <p:txBody>
          <a:bodyPr lIns="92587" tIns="46292" rIns="92587" bIns="46292" anchor="b"/>
          <a:lstStyle/>
          <a:p>
            <a:pPr algn="r" defTabSz="927100">
              <a:lnSpc>
                <a:spcPct val="100000"/>
              </a:lnSpc>
              <a:buClrTx/>
            </a:pPr>
            <a:fld id="{2A7B21AC-CE59-4C4B-8B45-8D19DF91D8EB}" type="slidenum">
              <a:rPr lang="en-CA" sz="1200">
                <a:solidFill>
                  <a:schemeClr val="tx1"/>
                </a:solidFill>
                <a:latin typeface="Times" charset="0"/>
              </a:rPr>
              <a:pPr algn="r" defTabSz="927100">
                <a:lnSpc>
                  <a:spcPct val="100000"/>
                </a:lnSpc>
                <a:buClrTx/>
              </a:pPr>
              <a:t>2</a:t>
            </a:fld>
            <a:endParaRPr lang="en-CA" sz="1200">
              <a:solidFill>
                <a:schemeClr val="tx1"/>
              </a:solidFill>
              <a:latin typeface="Times" charset="0"/>
            </a:endParaRPr>
          </a:p>
        </p:txBody>
      </p:sp>
      <p:sp>
        <p:nvSpPr>
          <p:cNvPr id="19461" name="Rectangle 2"/>
          <p:cNvSpPr>
            <a:spLocks noGrp="1" noRot="1" noChangeAspect="1" noChangeArrowheads="1" noTextEdit="1"/>
          </p:cNvSpPr>
          <p:nvPr>
            <p:ph type="sldImg"/>
          </p:nvPr>
        </p:nvSpPr>
        <p:spPr>
          <a:xfrm>
            <a:off x="1195388" y="690563"/>
            <a:ext cx="4614862" cy="3460750"/>
          </a:xfrm>
          <a:ln/>
        </p:spPr>
      </p:sp>
      <p:sp>
        <p:nvSpPr>
          <p:cNvPr id="19462" name="Rectangle 3"/>
          <p:cNvSpPr>
            <a:spLocks noGrp="1" noChangeArrowheads="1"/>
          </p:cNvSpPr>
          <p:nvPr>
            <p:ph type="body" idx="1"/>
          </p:nvPr>
        </p:nvSpPr>
        <p:spPr>
          <a:xfrm>
            <a:off x="700088" y="4381500"/>
            <a:ext cx="5603875" cy="4151313"/>
          </a:xfrm>
          <a:noFill/>
          <a:ln/>
        </p:spPr>
        <p:txBody>
          <a:bodyPr lIns="92587" tIns="46292" rIns="92587" bIns="46292"/>
          <a:lstStyle/>
          <a:p>
            <a:pPr eaLnBrk="1" hangingPunct="1">
              <a:buFontTx/>
              <a:buChar char="•"/>
            </a:pPr>
            <a:r>
              <a:rPr lang="en-CA" smtClean="0"/>
              <a:t>Huge traction with this program within TC LHIN thus far, but the journey is still on-going</a:t>
            </a:r>
          </a:p>
          <a:p>
            <a:pPr eaLnBrk="1" hangingPunct="1">
              <a:buFontTx/>
              <a:buChar char="•"/>
            </a:pPr>
            <a:r>
              <a:rPr lang="en-CA" smtClean="0"/>
              <a:t>Opportunity to impact ER/ALC</a:t>
            </a:r>
          </a:p>
          <a:p>
            <a:pPr eaLnBrk="1" hangingPunct="1">
              <a:buFontTx/>
              <a:buChar char="•"/>
            </a:pPr>
            <a:r>
              <a:rPr lang="en-CA" smtClean="0"/>
              <a:t>This is just the start – there is more work to be done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0F12D5D-5FE3-410D-8AE3-76965A724AE5}" type="slidenum">
              <a:rPr lang="en-US"/>
              <a:pPr/>
              <a:t>4</a:t>
            </a:fld>
            <a:endParaRPr lang="en-US"/>
          </a:p>
        </p:txBody>
      </p:sp>
      <p:sp>
        <p:nvSpPr>
          <p:cNvPr id="22531" name="Rectangle 2"/>
          <p:cNvSpPr>
            <a:spLocks noGrp="1" noRot="1" noChangeAspect="1" noChangeArrowheads="1" noTextEdit="1"/>
          </p:cNvSpPr>
          <p:nvPr>
            <p:ph type="sldImg"/>
          </p:nvPr>
        </p:nvSpPr>
        <p:spPr>
          <a:xfrm>
            <a:off x="1195388" y="692150"/>
            <a:ext cx="4613275" cy="3459163"/>
          </a:xfrm>
          <a:ln/>
        </p:spPr>
      </p:sp>
      <p:sp>
        <p:nvSpPr>
          <p:cNvPr id="22532" name="Rectangle 3"/>
          <p:cNvSpPr>
            <a:spLocks noGrp="1" noChangeArrowheads="1"/>
          </p:cNvSpPr>
          <p:nvPr>
            <p:ph type="body" idx="1"/>
          </p:nvPr>
        </p:nvSpPr>
        <p:spPr>
          <a:xfrm>
            <a:off x="700088" y="4381500"/>
            <a:ext cx="5603875" cy="4149725"/>
          </a:xfrm>
          <a:noFill/>
          <a:ln/>
        </p:spPr>
        <p:txBody>
          <a:bodyPr/>
          <a:lstStyle/>
          <a:p>
            <a:pPr marL="228600" indent="-228600"/>
            <a:endParaRPr lang="en-CA" smtClean="0"/>
          </a:p>
          <a:p>
            <a:pPr marL="228600" indent="-228600"/>
            <a:r>
              <a:rPr lang="en-CA" smtClean="0"/>
              <a:t>In addition to Critical Success Factors, that is:</a:t>
            </a:r>
          </a:p>
          <a:p>
            <a:pPr marL="228600" indent="-228600">
              <a:buFontTx/>
              <a:buChar char="•"/>
            </a:pPr>
            <a:r>
              <a:rPr lang="en-CA" i="1" smtClean="0"/>
              <a:t>Implementing a clear governance structure for decision-making, escalation, and accountability</a:t>
            </a:r>
          </a:p>
          <a:p>
            <a:pPr marL="228600" indent="-228600">
              <a:buFontTx/>
              <a:buChar char="-"/>
            </a:pPr>
            <a:r>
              <a:rPr lang="en-CA" i="1" smtClean="0"/>
              <a:t>Business-led sector organization and collaboration lay the foundation for the technical solution</a:t>
            </a:r>
          </a:p>
          <a:p>
            <a:pPr marL="228600" indent="-228600">
              <a:buFontTx/>
              <a:buChar char="-"/>
            </a:pPr>
            <a:r>
              <a:rPr lang="en-CA" i="1" smtClean="0"/>
              <a:t>Link to LHIN priorities</a:t>
            </a:r>
          </a:p>
          <a:p>
            <a:pPr marL="228600" indent="-228600">
              <a:buFontTx/>
              <a:buChar char="-"/>
            </a:pPr>
            <a:endParaRPr lang="en-US" i="1" smtClean="0"/>
          </a:p>
          <a:p>
            <a:pPr marL="228600" indent="-228600"/>
            <a:r>
              <a:rPr lang="en-US" b="1" smtClean="0"/>
              <a:t>Key Success Factors:</a:t>
            </a:r>
          </a:p>
          <a:p>
            <a:pPr marL="228600" indent="-228600">
              <a:buFontTx/>
              <a:buChar char="•"/>
            </a:pPr>
            <a:r>
              <a:rPr lang="en-CA" smtClean="0"/>
              <a:t>Business Champions: Need business leads from each sector, suggestion to second resources for a year</a:t>
            </a:r>
          </a:p>
          <a:p>
            <a:pPr marL="228600" indent="-228600">
              <a:buFontTx/>
              <a:buChar char="•"/>
            </a:pPr>
            <a:r>
              <a:rPr lang="en-CA" smtClean="0"/>
              <a:t>Support for staff time: Provide funding to HSPs for internal change management and staff time</a:t>
            </a:r>
          </a:p>
          <a:p>
            <a:pPr marL="228600" indent="-228600">
              <a:buFontTx/>
              <a:buChar char="•"/>
            </a:pPr>
            <a:r>
              <a:rPr lang="en-CA" smtClean="0"/>
              <a:t>Education: Educate front-line staff on change management</a:t>
            </a:r>
          </a:p>
          <a:p>
            <a:pPr marL="228600" indent="-228600">
              <a:buFontTx/>
              <a:buChar char="•"/>
            </a:pPr>
            <a:r>
              <a:rPr lang="en-CA" smtClean="0"/>
              <a:t>Addressing process changes: Examples include the medical treatment form, cultural shift from treatment orders to request for CCAC assessment</a:t>
            </a:r>
          </a:p>
          <a:p>
            <a:pPr marL="228600" indent="-228600"/>
            <a:endParaRPr lang="en-US" smtClean="0"/>
          </a:p>
        </p:txBody>
      </p:sp>
      <p:sp>
        <p:nvSpPr>
          <p:cNvPr id="22533" name="Rectangle 7"/>
          <p:cNvSpPr txBox="1">
            <a:spLocks noGrp="1" noChangeArrowheads="1"/>
          </p:cNvSpPr>
          <p:nvPr/>
        </p:nvSpPr>
        <p:spPr bwMode="auto">
          <a:xfrm>
            <a:off x="3967163" y="8763000"/>
            <a:ext cx="3035300" cy="458788"/>
          </a:xfrm>
          <a:prstGeom prst="rect">
            <a:avLst/>
          </a:prstGeom>
          <a:noFill/>
          <a:ln w="9525">
            <a:noFill/>
            <a:miter lim="800000"/>
            <a:headEnd/>
            <a:tailEnd/>
          </a:ln>
        </p:spPr>
        <p:txBody>
          <a:bodyPr lIns="93398" tIns="46700" rIns="93398" bIns="46700" anchor="b"/>
          <a:lstStyle/>
          <a:p>
            <a:pPr algn="r" defTabSz="933450">
              <a:lnSpc>
                <a:spcPct val="100000"/>
              </a:lnSpc>
              <a:buClrTx/>
            </a:pPr>
            <a:fld id="{D97B804C-BABE-4698-A325-BB5BA81854C9}" type="slidenum">
              <a:rPr lang="en-CA" sz="1200">
                <a:solidFill>
                  <a:schemeClr val="tx1"/>
                </a:solidFill>
                <a:latin typeface="Times" charset="0"/>
              </a:rPr>
              <a:pPr algn="r" defTabSz="933450">
                <a:lnSpc>
                  <a:spcPct val="100000"/>
                </a:lnSpc>
                <a:buClrTx/>
              </a:pPr>
              <a:t>4</a:t>
            </a:fld>
            <a:endParaRPr lang="en-CA" sz="1200">
              <a:solidFill>
                <a:schemeClr val="tx1"/>
              </a:solidFill>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0500"/>
            <a:ext cx="1943100" cy="57785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190500"/>
            <a:ext cx="5676900" cy="57785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0" y="190500"/>
            <a:ext cx="7235825" cy="6604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685800" y="1049338"/>
            <a:ext cx="3810000" cy="491966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049338"/>
            <a:ext cx="3810000" cy="491966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049338"/>
            <a:ext cx="3810000"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049338"/>
            <a:ext cx="3810000"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698500" y="190500"/>
            <a:ext cx="7235825" cy="660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027"/>
          <p:cNvSpPr>
            <a:spLocks noGrp="1" noChangeArrowheads="1"/>
          </p:cNvSpPr>
          <p:nvPr>
            <p:ph type="body" idx="1"/>
          </p:nvPr>
        </p:nvSpPr>
        <p:spPr bwMode="auto">
          <a:xfrm>
            <a:off x="685800" y="1049338"/>
            <a:ext cx="7772400" cy="491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1028"/>
          <p:cNvSpPr>
            <a:spLocks noChangeArrowheads="1"/>
          </p:cNvSpPr>
          <p:nvPr/>
        </p:nvSpPr>
        <p:spPr bwMode="auto">
          <a:xfrm>
            <a:off x="7751763" y="5929313"/>
            <a:ext cx="0" cy="365125"/>
          </a:xfrm>
          <a:prstGeom prst="rect">
            <a:avLst/>
          </a:prstGeom>
          <a:noFill/>
          <a:ln w="9525">
            <a:noFill/>
            <a:miter lim="800000"/>
            <a:headEnd/>
            <a:tailEnd/>
          </a:ln>
        </p:spPr>
        <p:txBody>
          <a:bodyPr wrap="none" lIns="0" tIns="0" rIns="0" bIns="0">
            <a:spAutoFit/>
          </a:bodyPr>
          <a:lstStyle/>
          <a:p>
            <a:pPr eaLnBrk="1" hangingPunct="1">
              <a:lnSpc>
                <a:spcPct val="100000"/>
              </a:lnSpc>
              <a:buClrTx/>
              <a:defRPr/>
            </a:pPr>
            <a:endParaRPr lang="en-CA" sz="2400" b="1">
              <a:solidFill>
                <a:schemeClr val="tx1"/>
              </a:solidFill>
              <a:latin typeface="Times New Roman" charset="0"/>
              <a:ea typeface="+mn-ea"/>
            </a:endParaRPr>
          </a:p>
        </p:txBody>
      </p:sp>
      <p:sp>
        <p:nvSpPr>
          <p:cNvPr id="70661" name="Line 1029"/>
          <p:cNvSpPr>
            <a:spLocks noChangeShapeType="1"/>
          </p:cNvSpPr>
          <p:nvPr/>
        </p:nvSpPr>
        <p:spPr bwMode="auto">
          <a:xfrm>
            <a:off x="615950" y="746125"/>
            <a:ext cx="7696200" cy="0"/>
          </a:xfrm>
          <a:prstGeom prst="line">
            <a:avLst/>
          </a:prstGeom>
          <a:noFill/>
          <a:ln w="19050">
            <a:solidFill>
              <a:srgbClr val="4F2248"/>
            </a:solidFill>
            <a:round/>
            <a:headEnd type="none" w="sm" len="sm"/>
            <a:tailEnd type="none" w="sm" len="sm"/>
          </a:ln>
          <a:effectLst/>
        </p:spPr>
        <p:txBody>
          <a:bodyPr wrap="none" anchor="ctr"/>
          <a:lstStyle/>
          <a:p>
            <a:pPr algn="ctr">
              <a:spcBef>
                <a:spcPct val="50000"/>
              </a:spcBef>
              <a:buClr>
                <a:schemeClr val="bg1"/>
              </a:buClr>
              <a:defRPr/>
            </a:pPr>
            <a:endParaRPr lang="en-US" sz="2400">
              <a:solidFill>
                <a:srgbClr val="007665"/>
              </a:solidFill>
              <a:latin typeface="Calibri" charset="0"/>
              <a:ea typeface="+mn-ea"/>
            </a:endParaRPr>
          </a:p>
        </p:txBody>
      </p:sp>
      <p:sp>
        <p:nvSpPr>
          <p:cNvPr id="70662" name="Rectangle 1030"/>
          <p:cNvSpPr>
            <a:spLocks noChangeArrowheads="1"/>
          </p:cNvSpPr>
          <p:nvPr/>
        </p:nvSpPr>
        <p:spPr bwMode="auto">
          <a:xfrm>
            <a:off x="6594475" y="5781675"/>
            <a:ext cx="2247900" cy="755650"/>
          </a:xfrm>
          <a:prstGeom prst="rect">
            <a:avLst/>
          </a:prstGeom>
          <a:noFill/>
          <a:ln w="9525">
            <a:noFill/>
            <a:miter lim="800000"/>
            <a:headEnd/>
            <a:tailEnd/>
          </a:ln>
        </p:spPr>
        <p:txBody>
          <a:bodyPr/>
          <a:lstStyle/>
          <a:p>
            <a:pPr algn="ctr">
              <a:spcBef>
                <a:spcPct val="50000"/>
              </a:spcBef>
              <a:buClr>
                <a:schemeClr val="bg1"/>
              </a:buClr>
              <a:defRPr/>
            </a:pPr>
            <a:endParaRPr lang="en-US" sz="2400">
              <a:solidFill>
                <a:srgbClr val="007665"/>
              </a:solidFill>
              <a:latin typeface="Calibri" charset="0"/>
              <a:ea typeface="+mn-ea"/>
            </a:endParaRPr>
          </a:p>
        </p:txBody>
      </p:sp>
      <p:sp>
        <p:nvSpPr>
          <p:cNvPr id="70663" name="Rectangle 1031"/>
          <p:cNvSpPr>
            <a:spLocks noChangeArrowheads="1"/>
          </p:cNvSpPr>
          <p:nvPr/>
        </p:nvSpPr>
        <p:spPr bwMode="auto">
          <a:xfrm>
            <a:off x="6556375" y="5803900"/>
            <a:ext cx="989013" cy="755650"/>
          </a:xfrm>
          <a:prstGeom prst="rect">
            <a:avLst/>
          </a:prstGeom>
          <a:noFill/>
          <a:ln w="9525">
            <a:noFill/>
            <a:miter lim="800000"/>
            <a:headEnd/>
            <a:tailEnd/>
          </a:ln>
        </p:spPr>
        <p:txBody>
          <a:bodyPr/>
          <a:lstStyle/>
          <a:p>
            <a:pPr algn="ctr">
              <a:spcBef>
                <a:spcPct val="50000"/>
              </a:spcBef>
              <a:buClr>
                <a:schemeClr val="bg1"/>
              </a:buClr>
              <a:defRPr/>
            </a:pPr>
            <a:endParaRPr lang="en-US" sz="2400">
              <a:solidFill>
                <a:srgbClr val="007665"/>
              </a:solidFill>
              <a:latin typeface="Calibri" charset="0"/>
              <a:ea typeface="+mn-ea"/>
            </a:endParaRPr>
          </a:p>
        </p:txBody>
      </p:sp>
      <p:sp>
        <p:nvSpPr>
          <p:cNvPr id="70664" name="Rectangle 1032"/>
          <p:cNvSpPr>
            <a:spLocks noChangeArrowheads="1"/>
          </p:cNvSpPr>
          <p:nvPr/>
        </p:nvSpPr>
        <p:spPr bwMode="auto">
          <a:xfrm>
            <a:off x="7383463" y="5711825"/>
            <a:ext cx="1111250" cy="750888"/>
          </a:xfrm>
          <a:prstGeom prst="rect">
            <a:avLst/>
          </a:prstGeom>
          <a:noFill/>
          <a:ln w="9525">
            <a:noFill/>
            <a:miter lim="800000"/>
            <a:headEnd/>
            <a:tailEnd/>
          </a:ln>
        </p:spPr>
        <p:txBody>
          <a:bodyPr/>
          <a:lstStyle/>
          <a:p>
            <a:pPr algn="ctr">
              <a:spcBef>
                <a:spcPct val="50000"/>
              </a:spcBef>
              <a:buClr>
                <a:schemeClr val="bg1"/>
              </a:buClr>
              <a:defRPr/>
            </a:pPr>
            <a:endParaRPr lang="en-US" sz="2400">
              <a:solidFill>
                <a:srgbClr val="007665"/>
              </a:solidFill>
              <a:latin typeface="Calibri" charset="0"/>
              <a:ea typeface="+mn-ea"/>
            </a:endParaRPr>
          </a:p>
        </p:txBody>
      </p:sp>
      <p:sp>
        <p:nvSpPr>
          <p:cNvPr id="70665" name="Rectangle 1033"/>
          <p:cNvSpPr>
            <a:spLocks noChangeArrowheads="1"/>
          </p:cNvSpPr>
          <p:nvPr/>
        </p:nvSpPr>
        <p:spPr bwMode="auto">
          <a:xfrm>
            <a:off x="0" y="6126163"/>
            <a:ext cx="9144000" cy="723900"/>
          </a:xfrm>
          <a:prstGeom prst="rect">
            <a:avLst/>
          </a:prstGeom>
          <a:solidFill>
            <a:schemeClr val="bg1"/>
          </a:solidFill>
          <a:ln w="28575">
            <a:noFill/>
            <a:miter lim="800000"/>
            <a:headEnd/>
            <a:tailEnd/>
          </a:ln>
          <a:effectLst/>
        </p:spPr>
        <p:txBody>
          <a:bodyPr lIns="90000" tIns="46800" rIns="90000" bIns="46800" anchor="ctr">
            <a:spAutoFit/>
          </a:bodyPr>
          <a:lstStyle/>
          <a:p>
            <a:pPr algn="ctr">
              <a:spcBef>
                <a:spcPct val="50000"/>
              </a:spcBef>
              <a:buClr>
                <a:schemeClr val="bg1"/>
              </a:buClr>
              <a:defRPr/>
            </a:pPr>
            <a:endParaRPr lang="en-US" sz="2400">
              <a:solidFill>
                <a:srgbClr val="007665"/>
              </a:solidFill>
              <a:latin typeface="Calibri" charset="0"/>
              <a:ea typeface="+mn-ea"/>
            </a:endParaRPr>
          </a:p>
        </p:txBody>
      </p:sp>
      <p:sp>
        <p:nvSpPr>
          <p:cNvPr id="70666" name="Rectangle 1034"/>
          <p:cNvSpPr>
            <a:spLocks noChangeArrowheads="1"/>
          </p:cNvSpPr>
          <p:nvPr/>
        </p:nvSpPr>
        <p:spPr bwMode="auto">
          <a:xfrm>
            <a:off x="7545388" y="5951538"/>
            <a:ext cx="522287" cy="541337"/>
          </a:xfrm>
          <a:prstGeom prst="rect">
            <a:avLst/>
          </a:prstGeom>
          <a:noFill/>
          <a:ln w="9525">
            <a:noFill/>
            <a:miter lim="800000"/>
            <a:headEnd/>
            <a:tailEnd/>
          </a:ln>
        </p:spPr>
        <p:txBody>
          <a:bodyPr/>
          <a:lstStyle/>
          <a:p>
            <a:pPr algn="ctr">
              <a:spcBef>
                <a:spcPct val="50000"/>
              </a:spcBef>
              <a:buClr>
                <a:schemeClr val="bg1"/>
              </a:buClr>
              <a:defRPr/>
            </a:pPr>
            <a:endParaRPr lang="en-US" sz="2400">
              <a:solidFill>
                <a:srgbClr val="007665"/>
              </a:solidFill>
              <a:latin typeface="Calibri" charset="0"/>
              <a:ea typeface="+mn-ea"/>
            </a:endParaRPr>
          </a:p>
        </p:txBody>
      </p:sp>
      <p:sp>
        <p:nvSpPr>
          <p:cNvPr id="70667" name="Rectangle 1035"/>
          <p:cNvSpPr>
            <a:spLocks noChangeArrowheads="1"/>
          </p:cNvSpPr>
          <p:nvPr/>
        </p:nvSpPr>
        <p:spPr bwMode="auto">
          <a:xfrm>
            <a:off x="6662738" y="5437188"/>
            <a:ext cx="1117600" cy="422275"/>
          </a:xfrm>
          <a:prstGeom prst="rect">
            <a:avLst/>
          </a:prstGeom>
          <a:noFill/>
          <a:ln w="9525">
            <a:noFill/>
            <a:miter lim="800000"/>
            <a:headEnd/>
            <a:tailEnd/>
          </a:ln>
        </p:spPr>
        <p:txBody>
          <a:bodyPr/>
          <a:lstStyle/>
          <a:p>
            <a:pPr algn="ctr">
              <a:spcBef>
                <a:spcPct val="50000"/>
              </a:spcBef>
              <a:buClr>
                <a:schemeClr val="bg1"/>
              </a:buClr>
              <a:defRPr/>
            </a:pPr>
            <a:endParaRPr lang="en-US" sz="2400">
              <a:solidFill>
                <a:srgbClr val="007665"/>
              </a:solidFill>
              <a:latin typeface="Calibri" charset="0"/>
              <a:ea typeface="+mn-ea"/>
            </a:endParaRPr>
          </a:p>
        </p:txBody>
      </p:sp>
      <p:sp>
        <p:nvSpPr>
          <p:cNvPr id="70668" name="Line 1036"/>
          <p:cNvSpPr>
            <a:spLocks noChangeShapeType="1"/>
          </p:cNvSpPr>
          <p:nvPr/>
        </p:nvSpPr>
        <p:spPr bwMode="auto">
          <a:xfrm>
            <a:off x="741363" y="790575"/>
            <a:ext cx="7696200" cy="0"/>
          </a:xfrm>
          <a:prstGeom prst="line">
            <a:avLst/>
          </a:prstGeom>
          <a:noFill/>
          <a:ln w="12700">
            <a:solidFill>
              <a:srgbClr val="D5C4A1"/>
            </a:solidFill>
            <a:round/>
            <a:headEnd type="none" w="sm" len="sm"/>
            <a:tailEnd type="none" w="sm" len="sm"/>
          </a:ln>
          <a:effectLst/>
        </p:spPr>
        <p:txBody>
          <a:bodyPr wrap="none" anchor="ctr"/>
          <a:lstStyle/>
          <a:p>
            <a:pPr algn="ctr">
              <a:spcBef>
                <a:spcPct val="50000"/>
              </a:spcBef>
              <a:buClr>
                <a:schemeClr val="bg1"/>
              </a:buClr>
              <a:defRPr/>
            </a:pPr>
            <a:endParaRPr lang="en-US" sz="2400">
              <a:solidFill>
                <a:srgbClr val="007665"/>
              </a:solidFill>
              <a:latin typeface="Calibri" charset="0"/>
              <a:ea typeface="+mn-ea"/>
            </a:endParaRPr>
          </a:p>
        </p:txBody>
      </p:sp>
      <p:sp>
        <p:nvSpPr>
          <p:cNvPr id="70669" name="Rectangle 1037"/>
          <p:cNvSpPr>
            <a:spLocks noChangeArrowheads="1"/>
          </p:cNvSpPr>
          <p:nvPr/>
        </p:nvSpPr>
        <p:spPr bwMode="auto">
          <a:xfrm>
            <a:off x="8632825" y="0"/>
            <a:ext cx="511175" cy="465138"/>
          </a:xfrm>
          <a:prstGeom prst="rect">
            <a:avLst/>
          </a:prstGeom>
          <a:noFill/>
          <a:ln w="9525">
            <a:noFill/>
            <a:miter lim="800000"/>
            <a:headEnd/>
            <a:tailEnd/>
          </a:ln>
          <a:effectLst/>
        </p:spPr>
        <p:txBody>
          <a:bodyPr lIns="93173" tIns="46586" rIns="93173" bIns="46586" anchor="ctr"/>
          <a:lstStyle/>
          <a:p>
            <a:pPr algn="r" defTabSz="925513">
              <a:lnSpc>
                <a:spcPct val="100000"/>
              </a:lnSpc>
              <a:buClrTx/>
            </a:pPr>
            <a:fld id="{2CF7A0CA-026B-457F-BBAA-B81340C6E8EA}" type="slidenum">
              <a:rPr lang="en-US" sz="1000">
                <a:solidFill>
                  <a:srgbClr val="4D4D4D"/>
                </a:solidFill>
                <a:latin typeface="Verdana" pitchFamily="34" charset="0"/>
              </a:rPr>
              <a:pPr algn="r" defTabSz="925513">
                <a:lnSpc>
                  <a:spcPct val="100000"/>
                </a:lnSpc>
                <a:buClrTx/>
              </a:pPr>
              <a:t>‹#›</a:t>
            </a:fld>
            <a:endParaRPr lang="en-US" sz="1000">
              <a:solidFill>
                <a:srgbClr val="4D4D4D"/>
              </a:solidFill>
              <a:latin typeface="Verdana" pitchFamily="34" charset="0"/>
            </a:endParaRPr>
          </a:p>
        </p:txBody>
      </p:sp>
      <p:grpSp>
        <p:nvGrpSpPr>
          <p:cNvPr id="1038" name="Group 1038"/>
          <p:cNvGrpSpPr>
            <a:grpSpLocks/>
          </p:cNvGrpSpPr>
          <p:nvPr/>
        </p:nvGrpSpPr>
        <p:grpSpPr bwMode="auto">
          <a:xfrm>
            <a:off x="109538" y="6178550"/>
            <a:ext cx="4219575" cy="625475"/>
            <a:chOff x="69" y="3844"/>
            <a:chExt cx="2658" cy="394"/>
          </a:xfrm>
        </p:grpSpPr>
        <p:sp>
          <p:nvSpPr>
            <p:cNvPr id="70671" name="Rectangle 1039"/>
            <p:cNvSpPr>
              <a:spLocks noChangeArrowheads="1"/>
            </p:cNvSpPr>
            <p:nvPr userDrawn="1"/>
          </p:nvSpPr>
          <p:spPr bwMode="auto">
            <a:xfrm>
              <a:off x="69" y="3844"/>
              <a:ext cx="2658" cy="327"/>
            </a:xfrm>
            <a:prstGeom prst="rect">
              <a:avLst/>
            </a:prstGeom>
            <a:noFill/>
            <a:ln w="9525">
              <a:noFill/>
              <a:miter lim="800000"/>
              <a:headEnd/>
              <a:tailEnd/>
            </a:ln>
            <a:effectLst/>
          </p:spPr>
          <p:txBody>
            <a:bodyPr>
              <a:spAutoFit/>
            </a:bodyPr>
            <a:lstStyle/>
            <a:p>
              <a:pPr>
                <a:lnSpc>
                  <a:spcPct val="100000"/>
                </a:lnSpc>
                <a:spcBef>
                  <a:spcPct val="20000"/>
                </a:spcBef>
                <a:buClrTx/>
                <a:defRPr/>
              </a:pPr>
              <a:r>
                <a:rPr lang="en-US" sz="1600" b="1">
                  <a:latin typeface="Arial" charset="0"/>
                  <a:ea typeface="+mn-ea"/>
                </a:rPr>
                <a:t>The</a:t>
              </a:r>
              <a:r>
                <a:rPr lang="en-US" sz="1800" b="1">
                  <a:solidFill>
                    <a:schemeClr val="tx1"/>
                  </a:solidFill>
                  <a:latin typeface="Arial" charset="0"/>
                  <a:ea typeface="+mn-ea"/>
                </a:rPr>
                <a:t> </a:t>
              </a:r>
              <a:r>
                <a:rPr lang="en-US" sz="2800" b="1">
                  <a:solidFill>
                    <a:schemeClr val="tx1"/>
                  </a:solidFill>
                  <a:latin typeface="Arial Narrow" charset="0"/>
                  <a:ea typeface="+mn-ea"/>
                </a:rPr>
                <a:t>SIMS</a:t>
              </a:r>
              <a:r>
                <a:rPr lang="en-US" sz="1800" b="1">
                  <a:solidFill>
                    <a:schemeClr val="tx1"/>
                  </a:solidFill>
                  <a:latin typeface="Arial" charset="0"/>
                  <a:ea typeface="+mn-ea"/>
                </a:rPr>
                <a:t> </a:t>
              </a:r>
              <a:r>
                <a:rPr lang="en-US" sz="1600" b="1">
                  <a:latin typeface="Arial" charset="0"/>
                  <a:ea typeface="+mn-ea"/>
                </a:rPr>
                <a:t>Partnership</a:t>
              </a:r>
            </a:p>
          </p:txBody>
        </p:sp>
        <p:sp>
          <p:nvSpPr>
            <p:cNvPr id="70672" name="Rectangle 1040"/>
            <p:cNvSpPr>
              <a:spLocks noChangeArrowheads="1"/>
            </p:cNvSpPr>
            <p:nvPr userDrawn="1"/>
          </p:nvSpPr>
          <p:spPr bwMode="auto">
            <a:xfrm>
              <a:off x="365" y="4094"/>
              <a:ext cx="1921" cy="144"/>
            </a:xfrm>
            <a:prstGeom prst="rect">
              <a:avLst/>
            </a:prstGeom>
            <a:noFill/>
            <a:ln w="9525">
              <a:noFill/>
              <a:miter lim="800000"/>
              <a:headEnd/>
              <a:tailEnd/>
            </a:ln>
            <a:effectLst/>
          </p:spPr>
          <p:txBody>
            <a:bodyPr>
              <a:spAutoFit/>
            </a:bodyPr>
            <a:lstStyle/>
            <a:p>
              <a:pPr>
                <a:lnSpc>
                  <a:spcPct val="100000"/>
                </a:lnSpc>
                <a:buClrTx/>
                <a:defRPr/>
              </a:pPr>
              <a:r>
                <a:rPr lang="en-US" sz="900" i="1">
                  <a:solidFill>
                    <a:schemeClr val="tx1"/>
                  </a:solidFill>
                  <a:latin typeface="Arial" charset="0"/>
                  <a:ea typeface="+mn-ea"/>
                </a:rPr>
                <a:t>Transforming health care delivery</a:t>
              </a:r>
            </a:p>
          </p:txBody>
        </p:sp>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txStyles>
    <p:titleStyle>
      <a:lvl1pPr algn="l" rtl="0" eaLnBrk="0" fontAlgn="base" hangingPunct="0">
        <a:spcBef>
          <a:spcPct val="0"/>
        </a:spcBef>
        <a:spcAft>
          <a:spcPct val="0"/>
        </a:spcAft>
        <a:defRPr sz="3200">
          <a:solidFill>
            <a:srgbClr val="4F2248"/>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rgbClr val="4F2248"/>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a:solidFill>
            <a:srgbClr val="4F2248"/>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a:solidFill>
            <a:srgbClr val="4F2248"/>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a:solidFill>
            <a:srgbClr val="4F2248"/>
          </a:solidFill>
          <a:latin typeface="Arial" charset="0"/>
          <a:ea typeface="ＭＳ Ｐゴシック" charset="-128"/>
          <a:cs typeface="ＭＳ Ｐゴシック" charset="-128"/>
        </a:defRPr>
      </a:lvl5pPr>
      <a:lvl6pPr marL="457200" algn="l" rtl="0" fontAlgn="base">
        <a:spcBef>
          <a:spcPct val="0"/>
        </a:spcBef>
        <a:spcAft>
          <a:spcPct val="0"/>
        </a:spcAft>
        <a:defRPr sz="3200">
          <a:solidFill>
            <a:srgbClr val="4F2248"/>
          </a:solidFill>
          <a:latin typeface="Arial" charset="0"/>
        </a:defRPr>
      </a:lvl6pPr>
      <a:lvl7pPr marL="914400" algn="l" rtl="0" fontAlgn="base">
        <a:spcBef>
          <a:spcPct val="0"/>
        </a:spcBef>
        <a:spcAft>
          <a:spcPct val="0"/>
        </a:spcAft>
        <a:defRPr sz="3200">
          <a:solidFill>
            <a:srgbClr val="4F2248"/>
          </a:solidFill>
          <a:latin typeface="Arial" charset="0"/>
        </a:defRPr>
      </a:lvl7pPr>
      <a:lvl8pPr marL="1371600" algn="l" rtl="0" fontAlgn="base">
        <a:spcBef>
          <a:spcPct val="0"/>
        </a:spcBef>
        <a:spcAft>
          <a:spcPct val="0"/>
        </a:spcAft>
        <a:defRPr sz="3200">
          <a:solidFill>
            <a:srgbClr val="4F2248"/>
          </a:solidFill>
          <a:latin typeface="Arial" charset="0"/>
        </a:defRPr>
      </a:lvl8pPr>
      <a:lvl9pPr marL="1828800" algn="l" rtl="0" fontAlgn="base">
        <a:spcBef>
          <a:spcPct val="0"/>
        </a:spcBef>
        <a:spcAft>
          <a:spcPct val="0"/>
        </a:spcAft>
        <a:defRPr sz="3200">
          <a:solidFill>
            <a:srgbClr val="4F2248"/>
          </a:solidFill>
          <a:latin typeface="Arial" charset="0"/>
        </a:defRPr>
      </a:lvl9pPr>
    </p:titleStyle>
    <p:bodyStyle>
      <a:lvl1pPr marL="114300" indent="-114300" algn="l" rtl="0" eaLnBrk="0" fontAlgn="base" hangingPunct="0">
        <a:spcBef>
          <a:spcPct val="50000"/>
        </a:spcBef>
        <a:spcAft>
          <a:spcPct val="0"/>
        </a:spcAft>
        <a:buClr>
          <a:srgbClr val="4F2248"/>
        </a:buClr>
        <a:buSzPct val="80000"/>
        <a:buChar char="•"/>
        <a:defRPr>
          <a:solidFill>
            <a:schemeClr val="tx1"/>
          </a:solidFill>
          <a:latin typeface="+mn-lt"/>
          <a:ea typeface="ＭＳ Ｐゴシック" charset="-128"/>
          <a:cs typeface="ＭＳ Ｐゴシック" charset="-128"/>
        </a:defRPr>
      </a:lvl1pPr>
      <a:lvl2pPr marL="628650" indent="-171450" algn="l" rtl="0" eaLnBrk="0" fontAlgn="base" hangingPunct="0">
        <a:spcBef>
          <a:spcPct val="50000"/>
        </a:spcBef>
        <a:spcAft>
          <a:spcPct val="0"/>
        </a:spcAft>
        <a:buClr>
          <a:srgbClr val="4F2248"/>
        </a:buClr>
        <a:buSzPct val="80000"/>
        <a:buChar char="–"/>
        <a:defRPr sz="1700">
          <a:solidFill>
            <a:schemeClr val="tx1"/>
          </a:solidFill>
          <a:latin typeface="+mn-lt"/>
          <a:ea typeface="ＭＳ Ｐゴシック" charset="-128"/>
        </a:defRPr>
      </a:lvl2pPr>
      <a:lvl3pPr marL="1028700" indent="-114300" algn="l" rtl="0" eaLnBrk="0" fontAlgn="base" hangingPunct="0">
        <a:spcBef>
          <a:spcPct val="50000"/>
        </a:spcBef>
        <a:spcAft>
          <a:spcPct val="0"/>
        </a:spcAft>
        <a:buClr>
          <a:srgbClr val="4F2248"/>
        </a:buClr>
        <a:buSzPct val="80000"/>
        <a:buChar char="o"/>
        <a:defRPr sz="1600">
          <a:solidFill>
            <a:schemeClr val="tx1"/>
          </a:solidFill>
          <a:latin typeface="+mn-lt"/>
          <a:ea typeface="ＭＳ Ｐゴシック" charset="-128"/>
        </a:defRPr>
      </a:lvl3pPr>
      <a:lvl4pPr marL="1485900" indent="-114300" algn="l" rtl="0" eaLnBrk="0" fontAlgn="base" hangingPunct="0">
        <a:spcBef>
          <a:spcPct val="50000"/>
        </a:spcBef>
        <a:spcAft>
          <a:spcPct val="0"/>
        </a:spcAft>
        <a:buClr>
          <a:srgbClr val="4F2248"/>
        </a:buClr>
        <a:buSzPct val="80000"/>
        <a:buChar char="•"/>
        <a:defRPr sz="1500">
          <a:solidFill>
            <a:schemeClr val="tx1"/>
          </a:solidFill>
          <a:latin typeface="+mn-lt"/>
          <a:ea typeface="ＭＳ Ｐゴシック" charset="-128"/>
        </a:defRPr>
      </a:lvl4pPr>
      <a:lvl5pPr marL="1943100" indent="-114300" algn="l" rtl="0" eaLnBrk="0" fontAlgn="base" hangingPunct="0">
        <a:spcBef>
          <a:spcPct val="50000"/>
        </a:spcBef>
        <a:spcAft>
          <a:spcPct val="0"/>
        </a:spcAft>
        <a:buClr>
          <a:srgbClr val="4F2248"/>
        </a:buClr>
        <a:buSzPct val="80000"/>
        <a:buChar char="»"/>
        <a:defRPr sz="1400">
          <a:solidFill>
            <a:schemeClr val="tx1"/>
          </a:solidFill>
          <a:latin typeface="+mn-lt"/>
          <a:ea typeface="ＭＳ Ｐゴシック" charset="-128"/>
        </a:defRPr>
      </a:lvl5pPr>
      <a:lvl6pPr marL="2400300" indent="-114300" algn="l" rtl="0" fontAlgn="base">
        <a:spcBef>
          <a:spcPct val="50000"/>
        </a:spcBef>
        <a:spcAft>
          <a:spcPct val="0"/>
        </a:spcAft>
        <a:buClr>
          <a:srgbClr val="4F2248"/>
        </a:buClr>
        <a:buSzPct val="80000"/>
        <a:buChar char="»"/>
        <a:defRPr sz="1400">
          <a:solidFill>
            <a:schemeClr val="tx1"/>
          </a:solidFill>
          <a:latin typeface="+mn-lt"/>
          <a:ea typeface="ＭＳ Ｐゴシック" charset="-128"/>
        </a:defRPr>
      </a:lvl6pPr>
      <a:lvl7pPr marL="2857500" indent="-114300" algn="l" rtl="0" fontAlgn="base">
        <a:spcBef>
          <a:spcPct val="50000"/>
        </a:spcBef>
        <a:spcAft>
          <a:spcPct val="0"/>
        </a:spcAft>
        <a:buClr>
          <a:srgbClr val="4F2248"/>
        </a:buClr>
        <a:buSzPct val="80000"/>
        <a:buChar char="»"/>
        <a:defRPr sz="1400">
          <a:solidFill>
            <a:schemeClr val="tx1"/>
          </a:solidFill>
          <a:latin typeface="+mn-lt"/>
          <a:ea typeface="ＭＳ Ｐゴシック" charset="-128"/>
        </a:defRPr>
      </a:lvl7pPr>
      <a:lvl8pPr marL="3314700" indent="-114300" algn="l" rtl="0" fontAlgn="base">
        <a:spcBef>
          <a:spcPct val="50000"/>
        </a:spcBef>
        <a:spcAft>
          <a:spcPct val="0"/>
        </a:spcAft>
        <a:buClr>
          <a:srgbClr val="4F2248"/>
        </a:buClr>
        <a:buSzPct val="80000"/>
        <a:buChar char="»"/>
        <a:defRPr sz="1400">
          <a:solidFill>
            <a:schemeClr val="tx1"/>
          </a:solidFill>
          <a:latin typeface="+mn-lt"/>
          <a:ea typeface="ＭＳ Ｐゴシック" charset="-128"/>
        </a:defRPr>
      </a:lvl8pPr>
      <a:lvl9pPr marL="3771900" indent="-114300" algn="l" rtl="0" fontAlgn="base">
        <a:spcBef>
          <a:spcPct val="50000"/>
        </a:spcBef>
        <a:spcAft>
          <a:spcPct val="0"/>
        </a:spcAft>
        <a:buClr>
          <a:srgbClr val="4F2248"/>
        </a:buClr>
        <a:buSzPct val="8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oleObject" Target="../embeddings/oleObject1.bin"/><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subTitle" idx="1"/>
          </p:nvPr>
        </p:nvSpPr>
        <p:spPr>
          <a:xfrm>
            <a:off x="0" y="4221163"/>
            <a:ext cx="9144000" cy="482600"/>
          </a:xfrm>
          <a:noFill/>
        </p:spPr>
        <p:txBody>
          <a:bodyPr lIns="92075" tIns="46038" rIns="92075" bIns="46038"/>
          <a:lstStyle/>
          <a:p>
            <a:pPr eaLnBrk="1" hangingPunct="1"/>
            <a:r>
              <a:rPr lang="en-US" sz="1400" b="1" smtClean="0">
                <a:latin typeface="Calibri" pitchFamily="34" charset="0"/>
              </a:rPr>
              <a:t>Shared Information Management Services</a:t>
            </a:r>
          </a:p>
          <a:p>
            <a:pPr eaLnBrk="1" hangingPunct="1"/>
            <a:r>
              <a:rPr lang="en-US" sz="1400" b="1" smtClean="0">
                <a:latin typeface="Calibri" pitchFamily="34" charset="0"/>
              </a:rPr>
              <a:t>University Health Network</a:t>
            </a:r>
          </a:p>
        </p:txBody>
      </p:sp>
      <p:sp>
        <p:nvSpPr>
          <p:cNvPr id="16388" name="Rectangle 3"/>
          <p:cNvSpPr>
            <a:spLocks noChangeArrowheads="1"/>
          </p:cNvSpPr>
          <p:nvPr/>
        </p:nvSpPr>
        <p:spPr bwMode="auto">
          <a:xfrm>
            <a:off x="0" y="0"/>
            <a:ext cx="9144000" cy="1035050"/>
          </a:xfrm>
          <a:prstGeom prst="rect">
            <a:avLst/>
          </a:prstGeom>
          <a:solidFill>
            <a:srgbClr val="000000"/>
          </a:solidFill>
          <a:ln w="9525">
            <a:noFill/>
            <a:miter lim="800000"/>
            <a:headEnd/>
            <a:tailEnd/>
          </a:ln>
        </p:spPr>
        <p:txBody>
          <a:bodyPr wrap="none" anchor="ctr"/>
          <a:lstStyle/>
          <a:p>
            <a:pPr algn="ctr">
              <a:spcBef>
                <a:spcPct val="50000"/>
              </a:spcBef>
              <a:buClr>
                <a:schemeClr val="bg1"/>
              </a:buClr>
            </a:pPr>
            <a:endParaRPr lang="en-CA" sz="2400">
              <a:solidFill>
                <a:srgbClr val="007665"/>
              </a:solidFill>
            </a:endParaRPr>
          </a:p>
        </p:txBody>
      </p:sp>
      <p:grpSp>
        <p:nvGrpSpPr>
          <p:cNvPr id="16389" name="Group 4"/>
          <p:cNvGrpSpPr>
            <a:grpSpLocks/>
          </p:cNvGrpSpPr>
          <p:nvPr/>
        </p:nvGrpSpPr>
        <p:grpSpPr bwMode="auto">
          <a:xfrm>
            <a:off x="228600" y="76200"/>
            <a:ext cx="5389563" cy="784225"/>
            <a:chOff x="2220" y="38"/>
            <a:chExt cx="3395" cy="494"/>
          </a:xfrm>
        </p:grpSpPr>
        <p:sp>
          <p:nvSpPr>
            <p:cNvPr id="16398" name="Rectangle 5"/>
            <p:cNvSpPr>
              <a:spLocks noChangeArrowheads="1"/>
            </p:cNvSpPr>
            <p:nvPr/>
          </p:nvSpPr>
          <p:spPr bwMode="auto">
            <a:xfrm>
              <a:off x="2220" y="38"/>
              <a:ext cx="3395" cy="423"/>
            </a:xfrm>
            <a:prstGeom prst="rect">
              <a:avLst/>
            </a:prstGeom>
            <a:noFill/>
            <a:ln w="9525">
              <a:noFill/>
              <a:miter lim="800000"/>
              <a:headEnd/>
              <a:tailEnd/>
            </a:ln>
          </p:spPr>
          <p:txBody>
            <a:bodyPr>
              <a:spAutoFit/>
            </a:bodyPr>
            <a:lstStyle/>
            <a:p>
              <a:pPr>
                <a:lnSpc>
                  <a:spcPct val="100000"/>
                </a:lnSpc>
                <a:spcBef>
                  <a:spcPct val="20000"/>
                </a:spcBef>
                <a:buClrTx/>
              </a:pPr>
              <a:r>
                <a:rPr lang="en-US" sz="2600" b="1">
                  <a:solidFill>
                    <a:srgbClr val="D5C4A1"/>
                  </a:solidFill>
                </a:rPr>
                <a:t>The </a:t>
              </a:r>
              <a:r>
                <a:rPr lang="en-US" sz="3800" b="1">
                  <a:solidFill>
                    <a:srgbClr val="D5C4A1"/>
                  </a:solidFill>
                </a:rPr>
                <a:t>SIMS</a:t>
              </a:r>
              <a:r>
                <a:rPr lang="en-US" sz="2600" b="1">
                  <a:solidFill>
                    <a:srgbClr val="D5C4A1"/>
                  </a:solidFill>
                </a:rPr>
                <a:t> Partnership</a:t>
              </a:r>
              <a:endParaRPr lang="en-US" sz="2600" b="1">
                <a:solidFill>
                  <a:srgbClr val="E0D4BB"/>
                </a:solidFill>
              </a:endParaRPr>
            </a:p>
          </p:txBody>
        </p:sp>
        <p:sp>
          <p:nvSpPr>
            <p:cNvPr id="16399" name="Rectangle 6"/>
            <p:cNvSpPr>
              <a:spLocks noChangeArrowheads="1"/>
            </p:cNvSpPr>
            <p:nvPr/>
          </p:nvSpPr>
          <p:spPr bwMode="auto">
            <a:xfrm>
              <a:off x="2646" y="359"/>
              <a:ext cx="2274" cy="173"/>
            </a:xfrm>
            <a:prstGeom prst="rect">
              <a:avLst/>
            </a:prstGeom>
            <a:noFill/>
            <a:ln w="9525">
              <a:noFill/>
              <a:miter lim="800000"/>
              <a:headEnd/>
              <a:tailEnd/>
            </a:ln>
          </p:spPr>
          <p:txBody>
            <a:bodyPr>
              <a:spAutoFit/>
            </a:bodyPr>
            <a:lstStyle/>
            <a:p>
              <a:pPr>
                <a:lnSpc>
                  <a:spcPct val="100000"/>
                </a:lnSpc>
                <a:buClrTx/>
              </a:pPr>
              <a:r>
                <a:rPr lang="en-US" sz="1200" i="1">
                  <a:solidFill>
                    <a:srgbClr val="D5C4A1"/>
                  </a:solidFill>
                </a:rPr>
                <a:t>Transforming health care delivery</a:t>
              </a:r>
              <a:endParaRPr lang="en-US" sz="1200" i="1">
                <a:solidFill>
                  <a:srgbClr val="E0D4BB"/>
                </a:solidFill>
              </a:endParaRPr>
            </a:p>
          </p:txBody>
        </p:sp>
      </p:grpSp>
      <p:sp>
        <p:nvSpPr>
          <p:cNvPr id="16390" name="Rectangle 7"/>
          <p:cNvSpPr>
            <a:spLocks noChangeArrowheads="1"/>
          </p:cNvSpPr>
          <p:nvPr/>
        </p:nvSpPr>
        <p:spPr bwMode="auto">
          <a:xfrm>
            <a:off x="755650" y="2060575"/>
            <a:ext cx="7772400" cy="1143000"/>
          </a:xfrm>
          <a:prstGeom prst="rect">
            <a:avLst/>
          </a:prstGeom>
          <a:noFill/>
          <a:ln w="9525">
            <a:noFill/>
            <a:miter lim="800000"/>
            <a:headEnd/>
            <a:tailEnd/>
          </a:ln>
        </p:spPr>
        <p:txBody>
          <a:bodyPr lIns="92075" tIns="46038" rIns="92075" bIns="46038" anchor="ctr"/>
          <a:lstStyle/>
          <a:p>
            <a:pPr algn="ctr" eaLnBrk="1" hangingPunct="1">
              <a:lnSpc>
                <a:spcPct val="100000"/>
              </a:lnSpc>
              <a:buClrTx/>
            </a:pPr>
            <a:r>
              <a:rPr lang="en-US" sz="3600" b="1">
                <a:solidFill>
                  <a:schemeClr val="tx1"/>
                </a:solidFill>
              </a:rPr>
              <a:t>Enhancing the Patient Experience:</a:t>
            </a:r>
            <a:r>
              <a:rPr lang="en-US" sz="3200" b="1">
                <a:solidFill>
                  <a:schemeClr val="tx1"/>
                </a:solidFill>
              </a:rPr>
              <a:t> </a:t>
            </a:r>
            <a:br>
              <a:rPr lang="en-US" sz="3200" b="1">
                <a:solidFill>
                  <a:schemeClr val="tx1"/>
                </a:solidFill>
              </a:rPr>
            </a:br>
            <a:r>
              <a:rPr lang="en-US" sz="3200" b="1">
                <a:solidFill>
                  <a:srgbClr val="4F2248"/>
                </a:solidFill>
              </a:rPr>
              <a:t/>
            </a:r>
            <a:br>
              <a:rPr lang="en-US" sz="3200" b="1">
                <a:solidFill>
                  <a:srgbClr val="4F2248"/>
                </a:solidFill>
              </a:rPr>
            </a:br>
            <a:r>
              <a:rPr lang="en-US" sz="2400">
                <a:solidFill>
                  <a:schemeClr val="tx1"/>
                </a:solidFill>
              </a:rPr>
              <a:t>The Collaborative Development of a Standardized Electronic Tool for Referrals to CCAC In-Home Services in the Toronto Central LHIN</a:t>
            </a:r>
            <a:r>
              <a:rPr lang="en-US" sz="2400">
                <a:solidFill>
                  <a:srgbClr val="4F2248"/>
                </a:solidFill>
              </a:rPr>
              <a:t> </a:t>
            </a:r>
          </a:p>
        </p:txBody>
      </p:sp>
      <p:grpSp>
        <p:nvGrpSpPr>
          <p:cNvPr id="16391" name="Group 8"/>
          <p:cNvGrpSpPr>
            <a:grpSpLocks/>
          </p:cNvGrpSpPr>
          <p:nvPr/>
        </p:nvGrpSpPr>
        <p:grpSpPr bwMode="auto">
          <a:xfrm>
            <a:off x="381000" y="5334000"/>
            <a:ext cx="8305800" cy="979488"/>
            <a:chOff x="336" y="3600"/>
            <a:chExt cx="5232" cy="617"/>
          </a:xfrm>
        </p:grpSpPr>
        <p:pic>
          <p:nvPicPr>
            <p:cNvPr id="16392" name="Picture 9" descr="WCH-4"/>
            <p:cNvPicPr>
              <a:picLocks noChangeAspect="1" noChangeArrowheads="1"/>
            </p:cNvPicPr>
            <p:nvPr/>
          </p:nvPicPr>
          <p:blipFill>
            <a:blip r:embed="rId4"/>
            <a:srcRect/>
            <a:stretch>
              <a:fillRect/>
            </a:stretch>
          </p:blipFill>
          <p:spPr bwMode="auto">
            <a:xfrm>
              <a:off x="5168" y="3600"/>
              <a:ext cx="400" cy="617"/>
            </a:xfrm>
            <a:prstGeom prst="rect">
              <a:avLst/>
            </a:prstGeom>
            <a:noFill/>
            <a:ln w="9525">
              <a:noFill/>
              <a:miter lim="800000"/>
              <a:headEnd/>
              <a:tailEnd/>
            </a:ln>
          </p:spPr>
        </p:pic>
        <p:pic>
          <p:nvPicPr>
            <p:cNvPr id="16393" name="Picture 10" descr="TorontoC_RGB_sml"/>
            <p:cNvPicPr>
              <a:picLocks noChangeAspect="1" noChangeArrowheads="1"/>
            </p:cNvPicPr>
            <p:nvPr/>
          </p:nvPicPr>
          <p:blipFill>
            <a:blip r:embed="rId5"/>
            <a:srcRect/>
            <a:stretch>
              <a:fillRect/>
            </a:stretch>
          </p:blipFill>
          <p:spPr bwMode="auto">
            <a:xfrm>
              <a:off x="1651" y="3840"/>
              <a:ext cx="1037" cy="150"/>
            </a:xfrm>
            <a:prstGeom prst="rect">
              <a:avLst/>
            </a:prstGeom>
            <a:noFill/>
            <a:ln w="9525">
              <a:noFill/>
              <a:miter lim="800000"/>
              <a:headEnd/>
              <a:tailEnd/>
            </a:ln>
          </p:spPr>
        </p:pic>
        <p:pic>
          <p:nvPicPr>
            <p:cNvPr id="16394" name="Picture 11" descr="TorontoRehab_sml"/>
            <p:cNvPicPr>
              <a:picLocks noChangeAspect="1" noChangeArrowheads="1"/>
            </p:cNvPicPr>
            <p:nvPr/>
          </p:nvPicPr>
          <p:blipFill>
            <a:blip r:embed="rId6"/>
            <a:srcRect/>
            <a:stretch>
              <a:fillRect/>
            </a:stretch>
          </p:blipFill>
          <p:spPr bwMode="auto">
            <a:xfrm>
              <a:off x="2832" y="3696"/>
              <a:ext cx="634" cy="374"/>
            </a:xfrm>
            <a:prstGeom prst="rect">
              <a:avLst/>
            </a:prstGeom>
            <a:noFill/>
            <a:ln w="9525">
              <a:noFill/>
              <a:miter lim="800000"/>
              <a:headEnd/>
              <a:tailEnd/>
            </a:ln>
          </p:spPr>
        </p:pic>
        <p:pic>
          <p:nvPicPr>
            <p:cNvPr id="16395" name="Picture 12" descr="ProvidenceHealthcare_sml"/>
            <p:cNvPicPr>
              <a:picLocks noChangeAspect="1" noChangeArrowheads="1"/>
            </p:cNvPicPr>
            <p:nvPr/>
          </p:nvPicPr>
          <p:blipFill>
            <a:blip r:embed="rId7"/>
            <a:srcRect/>
            <a:stretch>
              <a:fillRect/>
            </a:stretch>
          </p:blipFill>
          <p:spPr bwMode="auto">
            <a:xfrm>
              <a:off x="336" y="3600"/>
              <a:ext cx="588" cy="480"/>
            </a:xfrm>
            <a:prstGeom prst="rect">
              <a:avLst/>
            </a:prstGeom>
            <a:noFill/>
            <a:ln w="9525">
              <a:noFill/>
              <a:miter lim="800000"/>
              <a:headEnd/>
              <a:tailEnd/>
            </a:ln>
          </p:spPr>
        </p:pic>
        <p:pic>
          <p:nvPicPr>
            <p:cNvPr id="16396" name="Picture 13" descr="logo st johnsrehab_sml"/>
            <p:cNvPicPr>
              <a:picLocks noChangeAspect="1" noChangeArrowheads="1"/>
            </p:cNvPicPr>
            <p:nvPr/>
          </p:nvPicPr>
          <p:blipFill>
            <a:blip r:embed="rId8"/>
            <a:srcRect/>
            <a:stretch>
              <a:fillRect/>
            </a:stretch>
          </p:blipFill>
          <p:spPr bwMode="auto">
            <a:xfrm>
              <a:off x="1029" y="3600"/>
              <a:ext cx="507" cy="509"/>
            </a:xfrm>
            <a:prstGeom prst="rect">
              <a:avLst/>
            </a:prstGeom>
            <a:noFill/>
            <a:ln w="9525">
              <a:noFill/>
              <a:miter lim="800000"/>
              <a:headEnd/>
              <a:tailEnd/>
            </a:ln>
          </p:spPr>
        </p:pic>
        <p:pic>
          <p:nvPicPr>
            <p:cNvPr id="16397" name="Picture 14" descr="UHN_stackable_sml"/>
            <p:cNvPicPr>
              <a:picLocks noChangeAspect="1" noChangeArrowheads="1"/>
            </p:cNvPicPr>
            <p:nvPr/>
          </p:nvPicPr>
          <p:blipFill>
            <a:blip r:embed="rId9"/>
            <a:srcRect/>
            <a:stretch>
              <a:fillRect/>
            </a:stretch>
          </p:blipFill>
          <p:spPr bwMode="auto">
            <a:xfrm>
              <a:off x="3600" y="3696"/>
              <a:ext cx="736" cy="368"/>
            </a:xfrm>
            <a:prstGeom prst="rect">
              <a:avLst/>
            </a:prstGeom>
            <a:noFill/>
            <a:ln w="9525">
              <a:noFill/>
              <a:miter lim="800000"/>
              <a:headEnd/>
              <a:tailEnd/>
            </a:ln>
          </p:spPr>
        </p:pic>
        <p:graphicFrame>
          <p:nvGraphicFramePr>
            <p:cNvPr id="16386" name="Object 2"/>
            <p:cNvGraphicFramePr>
              <a:graphicFrameLocks noChangeAspect="1"/>
            </p:cNvGraphicFramePr>
            <p:nvPr/>
          </p:nvGraphicFramePr>
          <p:xfrm>
            <a:off x="4464" y="3744"/>
            <a:ext cx="576" cy="285"/>
          </p:xfrm>
          <a:graphic>
            <a:graphicData uri="http://schemas.openxmlformats.org/presentationml/2006/ole">
              <p:oleObj spid="_x0000_s16386" name="Image" r:id="rId10" imgW="3149206" imgH="1561905" progId="">
                <p:embed/>
              </p:oleObj>
            </a:graphicData>
          </a:graphic>
        </p:graphicFrame>
      </p:grpSp>
      <p:sp>
        <p:nvSpPr>
          <p:cNvPr id="23" name="Rounded Rectangle 22">
            <a:hlinkClick r:id="" action="ppaction://hlinkshowjump?jump=nextslide"/>
          </p:cNvPr>
          <p:cNvSpPr/>
          <p:nvPr/>
        </p:nvSpPr>
        <p:spPr bwMode="auto">
          <a:xfrm>
            <a:off x="8412500"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NEXT</a:t>
            </a:r>
          </a:p>
        </p:txBody>
      </p:sp>
      <p:sp>
        <p:nvSpPr>
          <p:cNvPr id="24" name="Rounded Rectangle 23">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HOME</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4"/>
          <p:cNvGrpSpPr>
            <a:grpSpLocks/>
          </p:cNvGrpSpPr>
          <p:nvPr/>
        </p:nvGrpSpPr>
        <p:grpSpPr bwMode="auto">
          <a:xfrm>
            <a:off x="5641975" y="1773238"/>
            <a:ext cx="3394075" cy="3678237"/>
            <a:chOff x="3622" y="1200"/>
            <a:chExt cx="2042" cy="2453"/>
          </a:xfrm>
        </p:grpSpPr>
        <p:sp>
          <p:nvSpPr>
            <p:cNvPr id="18440" name="Rectangle 3"/>
            <p:cNvSpPr>
              <a:spLocks noChangeArrowheads="1"/>
            </p:cNvSpPr>
            <p:nvPr/>
          </p:nvSpPr>
          <p:spPr bwMode="auto">
            <a:xfrm>
              <a:off x="3622" y="1200"/>
              <a:ext cx="2042" cy="2453"/>
            </a:xfrm>
            <a:prstGeom prst="rect">
              <a:avLst/>
            </a:prstGeom>
            <a:noFill/>
            <a:ln w="9525">
              <a:noFill/>
              <a:miter lim="800000"/>
              <a:headEnd/>
              <a:tailEnd/>
            </a:ln>
          </p:spPr>
          <p:txBody>
            <a:bodyPr lIns="90000" tIns="46800" rIns="90000" bIns="46800"/>
            <a:lstStyle/>
            <a:p>
              <a:pPr eaLnBrk="1" hangingPunct="1">
                <a:lnSpc>
                  <a:spcPct val="100000"/>
                </a:lnSpc>
                <a:spcBef>
                  <a:spcPct val="20000"/>
                </a:spcBef>
                <a:buSzPct val="80000"/>
                <a:buFont typeface="Wingdings" pitchFamily="2" charset="2"/>
                <a:buChar char="§"/>
              </a:pPr>
              <a:r>
                <a:rPr lang="en-CA" sz="1800" b="1">
                  <a:solidFill>
                    <a:schemeClr val="tx1"/>
                  </a:solidFill>
                </a:rPr>
                <a:t> RM&amp;R by the numbers:</a:t>
              </a:r>
            </a:p>
            <a:p>
              <a:pPr marL="712788" lvl="1" indent="-355600" eaLnBrk="1" hangingPunct="1">
                <a:lnSpc>
                  <a:spcPct val="100000"/>
                </a:lnSpc>
                <a:spcBef>
                  <a:spcPct val="20000"/>
                </a:spcBef>
                <a:buSzPct val="80000"/>
                <a:buFont typeface="Wingdings" pitchFamily="2" charset="2"/>
                <a:buNone/>
              </a:pPr>
              <a:r>
                <a:rPr lang="en-CA">
                  <a:solidFill>
                    <a:schemeClr val="tx1"/>
                  </a:solidFill>
                </a:rPr>
                <a:t>6 Acute (medicine/surgery units)</a:t>
              </a:r>
            </a:p>
            <a:p>
              <a:pPr marL="712788" lvl="1" indent="-355600" eaLnBrk="1" hangingPunct="1">
                <a:lnSpc>
                  <a:spcPct val="100000"/>
                </a:lnSpc>
                <a:spcBef>
                  <a:spcPct val="20000"/>
                </a:spcBef>
                <a:buSzPct val="80000"/>
                <a:buFont typeface="Wingdings" pitchFamily="2" charset="2"/>
                <a:buNone/>
              </a:pPr>
              <a:r>
                <a:rPr lang="en-CA">
                  <a:solidFill>
                    <a:schemeClr val="tx1"/>
                  </a:solidFill>
                </a:rPr>
                <a:t>8 Rehab/CCC</a:t>
              </a:r>
            </a:p>
            <a:p>
              <a:pPr marL="712788" lvl="1" indent="-355600" eaLnBrk="1" hangingPunct="1">
                <a:lnSpc>
                  <a:spcPct val="100000"/>
                </a:lnSpc>
                <a:spcBef>
                  <a:spcPct val="20000"/>
                </a:spcBef>
                <a:buSzPct val="80000"/>
                <a:buFont typeface="Wingdings" pitchFamily="2" charset="2"/>
                <a:buNone/>
              </a:pPr>
              <a:r>
                <a:rPr lang="en-CA">
                  <a:solidFill>
                    <a:schemeClr val="tx1"/>
                  </a:solidFill>
                </a:rPr>
                <a:t>Toronto Central CCAC</a:t>
              </a:r>
            </a:p>
            <a:p>
              <a:pPr marL="712788" lvl="1" indent="-355600" eaLnBrk="1" hangingPunct="1">
                <a:lnSpc>
                  <a:spcPct val="100000"/>
                </a:lnSpc>
                <a:spcBef>
                  <a:spcPct val="20000"/>
                </a:spcBef>
                <a:buSzPct val="80000"/>
                <a:buFont typeface="Wingdings" pitchFamily="2" charset="2"/>
                <a:buNone/>
              </a:pPr>
              <a:r>
                <a:rPr lang="en-CA">
                  <a:solidFill>
                    <a:schemeClr val="tx1"/>
                  </a:solidFill>
                </a:rPr>
                <a:t>37 Long Term Care (LTC) homes</a:t>
              </a:r>
            </a:p>
            <a:p>
              <a:pPr eaLnBrk="1" hangingPunct="1">
                <a:lnSpc>
                  <a:spcPct val="100000"/>
                </a:lnSpc>
                <a:spcBef>
                  <a:spcPct val="20000"/>
                </a:spcBef>
                <a:buSzPct val="80000"/>
                <a:buFont typeface="Wingdings" pitchFamily="2" charset="2"/>
                <a:buChar char="§"/>
              </a:pPr>
              <a:endParaRPr lang="en-CA" b="1">
                <a:solidFill>
                  <a:schemeClr val="tx1"/>
                </a:solidFill>
              </a:endParaRPr>
            </a:p>
            <a:p>
              <a:pPr eaLnBrk="1" hangingPunct="1">
                <a:lnSpc>
                  <a:spcPct val="100000"/>
                </a:lnSpc>
                <a:spcBef>
                  <a:spcPct val="20000"/>
                </a:spcBef>
                <a:buSzPct val="80000"/>
                <a:buFont typeface="Wingdings" pitchFamily="2" charset="2"/>
                <a:buChar char="§"/>
              </a:pPr>
              <a:r>
                <a:rPr lang="en-CA" sz="1800" b="1">
                  <a:solidFill>
                    <a:schemeClr val="tx1"/>
                  </a:solidFill>
                </a:rPr>
                <a:t> 17,189 registered users</a:t>
              </a:r>
            </a:p>
            <a:p>
              <a:pPr eaLnBrk="1" hangingPunct="1">
                <a:lnSpc>
                  <a:spcPct val="100000"/>
                </a:lnSpc>
                <a:spcBef>
                  <a:spcPct val="20000"/>
                </a:spcBef>
                <a:buSzPct val="80000"/>
                <a:buFont typeface="Wingdings" pitchFamily="2" charset="2"/>
                <a:buChar char="§"/>
              </a:pPr>
              <a:endParaRPr lang="en-CA" sz="1800">
                <a:solidFill>
                  <a:schemeClr val="tx1"/>
                </a:solidFill>
              </a:endParaRPr>
            </a:p>
            <a:p>
              <a:pPr eaLnBrk="1" hangingPunct="1">
                <a:lnSpc>
                  <a:spcPct val="100000"/>
                </a:lnSpc>
                <a:spcBef>
                  <a:spcPct val="20000"/>
                </a:spcBef>
                <a:buSzPct val="80000"/>
                <a:buFont typeface="Wingdings" pitchFamily="2" charset="2"/>
                <a:buChar char="§"/>
              </a:pPr>
              <a:r>
                <a:rPr lang="en-US" sz="1800" b="1">
                  <a:solidFill>
                    <a:schemeClr val="tx1"/>
                  </a:solidFill>
                </a:rPr>
                <a:t> 30,000 logins per month</a:t>
              </a:r>
            </a:p>
            <a:p>
              <a:pPr eaLnBrk="1" hangingPunct="1">
                <a:lnSpc>
                  <a:spcPct val="100000"/>
                </a:lnSpc>
                <a:spcBef>
                  <a:spcPct val="20000"/>
                </a:spcBef>
                <a:buSzPct val="80000"/>
                <a:buFont typeface="Wingdings" pitchFamily="2" charset="2"/>
                <a:buChar char="§"/>
              </a:pPr>
              <a:endParaRPr lang="en-US" sz="1800" b="1">
                <a:solidFill>
                  <a:schemeClr val="tx1"/>
                </a:solidFill>
              </a:endParaRPr>
            </a:p>
            <a:p>
              <a:pPr eaLnBrk="1" hangingPunct="1">
                <a:lnSpc>
                  <a:spcPct val="100000"/>
                </a:lnSpc>
                <a:spcBef>
                  <a:spcPct val="20000"/>
                </a:spcBef>
                <a:buSzPct val="80000"/>
                <a:buFont typeface="Wingdings" pitchFamily="2" charset="2"/>
                <a:buChar char="§"/>
              </a:pPr>
              <a:r>
                <a:rPr lang="en-US" sz="1800" b="1">
                  <a:solidFill>
                    <a:schemeClr val="tx1"/>
                  </a:solidFill>
                </a:rPr>
                <a:t> 20,825</a:t>
              </a:r>
              <a:r>
                <a:rPr lang="en-CA" sz="1800" b="1">
                  <a:solidFill>
                    <a:schemeClr val="tx1"/>
                  </a:solidFill>
                </a:rPr>
                <a:t> unique patients referred</a:t>
              </a:r>
              <a:r>
                <a:rPr lang="en-CA" sz="1800">
                  <a:solidFill>
                    <a:schemeClr val="tx1"/>
                  </a:solidFill>
                </a:rPr>
                <a:t>  </a:t>
              </a:r>
              <a:br>
                <a:rPr lang="en-CA" sz="1800">
                  <a:solidFill>
                    <a:schemeClr val="tx1"/>
                  </a:solidFill>
                </a:rPr>
              </a:br>
              <a:r>
                <a:rPr lang="en-CA" sz="1800">
                  <a:solidFill>
                    <a:schemeClr val="tx1"/>
                  </a:solidFill>
                </a:rPr>
                <a:t>(Aug/09 – July/10) </a:t>
              </a:r>
              <a:endParaRPr lang="en-CA" sz="1800" b="1">
                <a:solidFill>
                  <a:schemeClr val="tx1"/>
                </a:solidFill>
              </a:endParaRPr>
            </a:p>
          </p:txBody>
        </p:sp>
        <p:grpSp>
          <p:nvGrpSpPr>
            <p:cNvPr id="18441" name="Group 26"/>
            <p:cNvGrpSpPr>
              <a:grpSpLocks/>
            </p:cNvGrpSpPr>
            <p:nvPr/>
          </p:nvGrpSpPr>
          <p:grpSpPr bwMode="auto">
            <a:xfrm>
              <a:off x="3758" y="1491"/>
              <a:ext cx="63" cy="571"/>
              <a:chOff x="3766" y="1464"/>
              <a:chExt cx="63" cy="571"/>
            </a:xfrm>
          </p:grpSpPr>
          <p:sp>
            <p:nvSpPr>
              <p:cNvPr id="18442" name="Oval 17"/>
              <p:cNvSpPr>
                <a:spLocks noChangeArrowheads="1"/>
              </p:cNvSpPr>
              <p:nvPr/>
            </p:nvSpPr>
            <p:spPr bwMode="auto">
              <a:xfrm>
                <a:off x="3766" y="1464"/>
                <a:ext cx="63" cy="63"/>
              </a:xfrm>
              <a:prstGeom prst="ellipse">
                <a:avLst/>
              </a:prstGeom>
              <a:solidFill>
                <a:srgbClr val="6699FF"/>
              </a:solidFill>
              <a:ln w="9525">
                <a:solidFill>
                  <a:schemeClr val="tx1"/>
                </a:solidFill>
                <a:round/>
                <a:headEnd/>
                <a:tailEnd/>
              </a:ln>
            </p:spPr>
            <p:txBody>
              <a:bodyPr wrap="none" anchor="ctr"/>
              <a:lstStyle/>
              <a:p>
                <a:pPr eaLnBrk="1" hangingPunct="1">
                  <a:lnSpc>
                    <a:spcPct val="100000"/>
                  </a:lnSpc>
                  <a:spcBef>
                    <a:spcPct val="20000"/>
                  </a:spcBef>
                  <a:buClr>
                    <a:srgbClr val="2B7D84"/>
                  </a:buClr>
                  <a:buFont typeface="Times" charset="0"/>
                  <a:buNone/>
                </a:pPr>
                <a:endParaRPr lang="en-CA" sz="1600">
                  <a:solidFill>
                    <a:schemeClr val="tx1"/>
                  </a:solidFill>
                </a:endParaRPr>
              </a:p>
            </p:txBody>
          </p:sp>
          <p:sp>
            <p:nvSpPr>
              <p:cNvPr id="18443" name="Oval 18"/>
              <p:cNvSpPr>
                <a:spLocks noChangeArrowheads="1"/>
              </p:cNvSpPr>
              <p:nvPr/>
            </p:nvSpPr>
            <p:spPr bwMode="auto">
              <a:xfrm>
                <a:off x="3766" y="1655"/>
                <a:ext cx="63" cy="63"/>
              </a:xfrm>
              <a:prstGeom prst="ellipse">
                <a:avLst/>
              </a:prstGeom>
              <a:solidFill>
                <a:srgbClr val="FFFF66"/>
              </a:solidFill>
              <a:ln w="9525">
                <a:solidFill>
                  <a:schemeClr val="tx1"/>
                </a:solidFill>
                <a:round/>
                <a:headEnd/>
                <a:tailEnd/>
              </a:ln>
            </p:spPr>
            <p:txBody>
              <a:bodyPr wrap="none" anchor="ctr"/>
              <a:lstStyle/>
              <a:p>
                <a:pPr eaLnBrk="1" hangingPunct="1">
                  <a:lnSpc>
                    <a:spcPct val="100000"/>
                  </a:lnSpc>
                  <a:spcBef>
                    <a:spcPct val="20000"/>
                  </a:spcBef>
                  <a:buClr>
                    <a:srgbClr val="2B7D84"/>
                  </a:buClr>
                  <a:buFont typeface="Times" charset="0"/>
                  <a:buNone/>
                </a:pPr>
                <a:endParaRPr lang="en-CA" sz="1600">
                  <a:solidFill>
                    <a:schemeClr val="tx1"/>
                  </a:solidFill>
                </a:endParaRPr>
              </a:p>
            </p:txBody>
          </p:sp>
          <p:sp>
            <p:nvSpPr>
              <p:cNvPr id="18444" name="Oval 19"/>
              <p:cNvSpPr>
                <a:spLocks noChangeArrowheads="1"/>
              </p:cNvSpPr>
              <p:nvPr/>
            </p:nvSpPr>
            <p:spPr bwMode="auto">
              <a:xfrm>
                <a:off x="3766" y="1820"/>
                <a:ext cx="63" cy="63"/>
              </a:xfrm>
              <a:prstGeom prst="ellipse">
                <a:avLst/>
              </a:prstGeom>
              <a:solidFill>
                <a:srgbClr val="FF5050"/>
              </a:solidFill>
              <a:ln w="9525">
                <a:solidFill>
                  <a:schemeClr val="tx1"/>
                </a:solidFill>
                <a:round/>
                <a:headEnd/>
                <a:tailEnd/>
              </a:ln>
            </p:spPr>
            <p:txBody>
              <a:bodyPr wrap="none" anchor="ctr"/>
              <a:lstStyle/>
              <a:p>
                <a:pPr eaLnBrk="1" hangingPunct="1">
                  <a:lnSpc>
                    <a:spcPct val="100000"/>
                  </a:lnSpc>
                  <a:spcBef>
                    <a:spcPct val="20000"/>
                  </a:spcBef>
                  <a:buClr>
                    <a:srgbClr val="2B7D84"/>
                  </a:buClr>
                  <a:buFont typeface="Times" charset="0"/>
                  <a:buNone/>
                </a:pPr>
                <a:endParaRPr lang="en-CA" sz="1600">
                  <a:solidFill>
                    <a:schemeClr val="tx1"/>
                  </a:solidFill>
                </a:endParaRPr>
              </a:p>
            </p:txBody>
          </p:sp>
          <p:sp>
            <p:nvSpPr>
              <p:cNvPr id="18445" name="Oval 20"/>
              <p:cNvSpPr>
                <a:spLocks noChangeArrowheads="1"/>
              </p:cNvSpPr>
              <p:nvPr/>
            </p:nvSpPr>
            <p:spPr bwMode="auto">
              <a:xfrm>
                <a:off x="3766" y="1972"/>
                <a:ext cx="63" cy="63"/>
              </a:xfrm>
              <a:prstGeom prst="ellipse">
                <a:avLst/>
              </a:prstGeom>
              <a:solidFill>
                <a:srgbClr val="66FF66"/>
              </a:solidFill>
              <a:ln w="9525">
                <a:solidFill>
                  <a:schemeClr val="tx1"/>
                </a:solidFill>
                <a:round/>
                <a:headEnd/>
                <a:tailEnd/>
              </a:ln>
            </p:spPr>
            <p:txBody>
              <a:bodyPr wrap="none" anchor="ctr"/>
              <a:lstStyle/>
              <a:p>
                <a:pPr eaLnBrk="1" hangingPunct="1">
                  <a:lnSpc>
                    <a:spcPct val="100000"/>
                  </a:lnSpc>
                  <a:spcBef>
                    <a:spcPct val="20000"/>
                  </a:spcBef>
                  <a:buClr>
                    <a:srgbClr val="2B7D84"/>
                  </a:buClr>
                  <a:buFont typeface="Times" charset="0"/>
                  <a:buNone/>
                </a:pPr>
                <a:endParaRPr lang="en-CA" sz="1600">
                  <a:solidFill>
                    <a:schemeClr val="tx1"/>
                  </a:solidFill>
                </a:endParaRPr>
              </a:p>
            </p:txBody>
          </p:sp>
        </p:grpSp>
      </p:grpSp>
      <p:sp>
        <p:nvSpPr>
          <p:cNvPr id="18435" name="Rectangle 2"/>
          <p:cNvSpPr>
            <a:spLocks noGrp="1" noChangeArrowheads="1"/>
          </p:cNvSpPr>
          <p:nvPr>
            <p:ph type="title" idx="4294967295"/>
          </p:nvPr>
        </p:nvSpPr>
        <p:spPr>
          <a:xfrm>
            <a:off x="611188" y="317500"/>
            <a:ext cx="8094662" cy="447675"/>
          </a:xfrm>
        </p:spPr>
        <p:txBody>
          <a:bodyPr anchor="b"/>
          <a:lstStyle/>
          <a:p>
            <a:pPr eaLnBrk="1" hangingPunct="1"/>
            <a:r>
              <a:rPr lang="en-CA" smtClean="0">
                <a:solidFill>
                  <a:srgbClr val="080808"/>
                </a:solidFill>
                <a:latin typeface="Calibri" pitchFamily="34" charset="0"/>
              </a:rPr>
              <a:t>Resource Matching &amp; Referral (RM&amp;R) Project</a:t>
            </a:r>
          </a:p>
        </p:txBody>
      </p:sp>
      <p:pic>
        <p:nvPicPr>
          <p:cNvPr id="3073" name="Picture 1"/>
          <p:cNvPicPr>
            <a:picLocks noChangeAspect="1" noChangeArrowheads="1"/>
          </p:cNvPicPr>
          <p:nvPr/>
        </p:nvPicPr>
        <p:blipFill>
          <a:blip r:embed="rId3"/>
          <a:srcRect l="19815" t="19609" r="11577"/>
          <a:stretch>
            <a:fillRect/>
          </a:stretch>
        </p:blipFill>
        <p:spPr bwMode="auto">
          <a:xfrm>
            <a:off x="323850" y="1844675"/>
            <a:ext cx="5259388" cy="3856038"/>
          </a:xfrm>
          <a:prstGeom prst="rect">
            <a:avLst/>
          </a:prstGeom>
          <a:noFill/>
          <a:ln w="9525">
            <a:solidFill>
              <a:schemeClr val="tx1"/>
            </a:solidFill>
            <a:miter lim="800000"/>
            <a:headEnd/>
            <a:tailEnd/>
          </a:ln>
          <a:effectLst>
            <a:outerShdw blurRad="63500" algn="tl" rotWithShape="0">
              <a:srgbClr val="000000">
                <a:alpha val="70000"/>
              </a:srgbClr>
            </a:outerShdw>
          </a:effectLst>
        </p:spPr>
      </p:pic>
      <p:sp>
        <p:nvSpPr>
          <p:cNvPr id="18437" name="Rectangle 11"/>
          <p:cNvSpPr>
            <a:spLocks noChangeArrowheads="1"/>
          </p:cNvSpPr>
          <p:nvPr/>
        </p:nvSpPr>
        <p:spPr bwMode="auto">
          <a:xfrm>
            <a:off x="914400" y="5867400"/>
            <a:ext cx="7239000" cy="361950"/>
          </a:xfrm>
          <a:prstGeom prst="rect">
            <a:avLst/>
          </a:prstGeom>
          <a:gradFill rotWithShape="1">
            <a:gsLst>
              <a:gs pos="0">
                <a:srgbClr val="000000">
                  <a:gamma/>
                  <a:tint val="69804"/>
                  <a:invGamma/>
                </a:srgbClr>
              </a:gs>
              <a:gs pos="100000">
                <a:srgbClr val="000000"/>
              </a:gs>
            </a:gsLst>
            <a:lin ang="5400000" scaled="1"/>
          </a:gradFill>
          <a:ln w="9525">
            <a:solidFill>
              <a:srgbClr val="000000"/>
            </a:solidFill>
            <a:miter lim="800000"/>
            <a:headEnd/>
            <a:tailEnd/>
          </a:ln>
          <a:effectLst>
            <a:outerShdw dist="23000" dir="5400000" rotWithShape="0">
              <a:srgbClr val="808080">
                <a:alpha val="34999"/>
              </a:srgbClr>
            </a:outerShdw>
          </a:effectLst>
        </p:spPr>
        <p:txBody>
          <a:bodyPr>
            <a:spAutoFit/>
          </a:bodyPr>
          <a:lstStyle/>
          <a:p>
            <a:pPr marL="176213" indent="-176213" algn="ctr" eaLnBrk="1" hangingPunct="1">
              <a:lnSpc>
                <a:spcPct val="95000"/>
              </a:lnSpc>
              <a:spcBef>
                <a:spcPct val="20000"/>
              </a:spcBef>
              <a:spcAft>
                <a:spcPct val="40000"/>
              </a:spcAft>
              <a:buClr>
                <a:srgbClr val="2B7D84"/>
              </a:buClr>
              <a:buFont typeface="Times" charset="0"/>
              <a:buNone/>
              <a:defRPr/>
            </a:pPr>
            <a:r>
              <a:rPr lang="en-CA" sz="1800" b="1" dirty="0">
                <a:solidFill>
                  <a:srgbClr val="FFFFFF"/>
                </a:solidFill>
                <a:latin typeface="Calibri"/>
                <a:ea typeface="+mn-ea"/>
                <a:cs typeface="Calibri"/>
              </a:rPr>
              <a:t>52 </a:t>
            </a:r>
            <a:r>
              <a:rPr lang="en-CA" sz="1800" b="1" dirty="0" err="1">
                <a:solidFill>
                  <a:srgbClr val="FFFFFF"/>
                </a:solidFill>
                <a:latin typeface="Calibri"/>
                <a:ea typeface="+mn-ea"/>
                <a:cs typeface="Calibri"/>
              </a:rPr>
              <a:t>HSPs</a:t>
            </a:r>
            <a:r>
              <a:rPr lang="en-CA" sz="1800" b="1" dirty="0">
                <a:solidFill>
                  <a:srgbClr val="FFFFFF"/>
                </a:solidFill>
                <a:latin typeface="Calibri"/>
                <a:ea typeface="+mn-ea"/>
                <a:cs typeface="Calibri"/>
              </a:rPr>
              <a:t> implemented </a:t>
            </a:r>
            <a:r>
              <a:rPr lang="en-CA" sz="1800" dirty="0">
                <a:solidFill>
                  <a:srgbClr val="FFFFFF"/>
                </a:solidFill>
                <a:latin typeface="Calibri"/>
                <a:ea typeface="+mn-ea"/>
                <a:cs typeface="Calibri"/>
              </a:rPr>
              <a:t>across Toronto Central LHIN </a:t>
            </a:r>
            <a:r>
              <a:rPr lang="en-CA" sz="1800" b="1" dirty="0">
                <a:solidFill>
                  <a:srgbClr val="FFFFFF"/>
                </a:solidFill>
                <a:latin typeface="Calibri"/>
                <a:ea typeface="+mn-ea"/>
                <a:cs typeface="Calibri"/>
              </a:rPr>
              <a:t>within 12 months</a:t>
            </a:r>
          </a:p>
        </p:txBody>
      </p:sp>
      <p:sp>
        <p:nvSpPr>
          <p:cNvPr id="18438" name="Text Box 14"/>
          <p:cNvSpPr txBox="1">
            <a:spLocks noChangeArrowheads="1"/>
          </p:cNvSpPr>
          <p:nvPr/>
        </p:nvSpPr>
        <p:spPr bwMode="auto">
          <a:xfrm>
            <a:off x="322263" y="981075"/>
            <a:ext cx="8353425" cy="708025"/>
          </a:xfrm>
          <a:prstGeom prst="rect">
            <a:avLst/>
          </a:prstGeom>
          <a:noFill/>
          <a:ln w="9525">
            <a:noFill/>
            <a:miter lim="800000"/>
            <a:headEnd type="none" w="sm" len="sm"/>
            <a:tailEnd type="none" w="sm" len="sm"/>
          </a:ln>
        </p:spPr>
        <p:txBody>
          <a:bodyPr lIns="92075" tIns="46038" rIns="92075" bIns="46038">
            <a:spAutoFit/>
          </a:bodyPr>
          <a:lstStyle/>
          <a:p>
            <a:pPr algn="ctr">
              <a:spcBef>
                <a:spcPct val="50000"/>
              </a:spcBef>
              <a:buClr>
                <a:schemeClr val="bg1"/>
              </a:buClr>
            </a:pPr>
            <a:r>
              <a:rPr lang="en-CA" sz="2200" b="1">
                <a:solidFill>
                  <a:schemeClr val="tx1"/>
                </a:solidFill>
              </a:rPr>
              <a:t>RM&amp;R: A secure electronic system that enables users to safely   transmit referrals through the continuum of care</a:t>
            </a:r>
          </a:p>
        </p:txBody>
      </p:sp>
      <p:sp>
        <p:nvSpPr>
          <p:cNvPr id="18439" name="TextBox 12"/>
          <p:cNvSpPr txBox="1">
            <a:spLocks noChangeArrowheads="1"/>
          </p:cNvSpPr>
          <p:nvPr/>
        </p:nvSpPr>
        <p:spPr bwMode="auto">
          <a:xfrm>
            <a:off x="2743200" y="6567488"/>
            <a:ext cx="6400800" cy="284162"/>
          </a:xfrm>
          <a:prstGeom prst="rect">
            <a:avLst/>
          </a:prstGeom>
          <a:noFill/>
          <a:ln w="9525">
            <a:noFill/>
            <a:miter lim="800000"/>
            <a:headEnd/>
            <a:tailEnd/>
          </a:ln>
        </p:spPr>
        <p:txBody>
          <a:bodyPr>
            <a:spAutoFit/>
          </a:bodyPr>
          <a:lstStyle/>
          <a:p>
            <a:pPr algn="r">
              <a:spcBef>
                <a:spcPct val="50000"/>
              </a:spcBef>
              <a:buClr>
                <a:schemeClr val="bg1"/>
              </a:buClr>
            </a:pPr>
            <a:r>
              <a:rPr lang="en-US" b="1" i="1">
                <a:solidFill>
                  <a:schemeClr val="tx1"/>
                </a:solidFill>
              </a:rPr>
              <a:t>Data Source: </a:t>
            </a:r>
            <a:r>
              <a:rPr lang="en-US" i="1">
                <a:solidFill>
                  <a:schemeClr val="tx1"/>
                </a:solidFill>
              </a:rPr>
              <a:t>RM&amp;R System Data, provided by RM&amp;R Reporting Team.</a:t>
            </a:r>
          </a:p>
        </p:txBody>
      </p:sp>
      <p:sp>
        <p:nvSpPr>
          <p:cNvPr id="14" name="Rounded Rectangle 13">
            <a:hlinkClick r:id="" action="ppaction://hlinkshowjump?jump=previousslide"/>
          </p:cNvPr>
          <p:cNvSpPr/>
          <p:nvPr/>
        </p:nvSpPr>
        <p:spPr bwMode="auto">
          <a:xfrm>
            <a:off x="7106730" y="6462995"/>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BACK</a:t>
            </a:r>
          </a:p>
        </p:txBody>
      </p:sp>
      <p:sp>
        <p:nvSpPr>
          <p:cNvPr id="15" name="Rounded Rectangle 14">
            <a:hlinkClick r:id="" action="ppaction://hlinkshowjump?jump=nextslide"/>
          </p:cNvPr>
          <p:cNvSpPr/>
          <p:nvPr/>
        </p:nvSpPr>
        <p:spPr bwMode="auto">
          <a:xfrm>
            <a:off x="8412500"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NEXT</a:t>
            </a:r>
          </a:p>
        </p:txBody>
      </p:sp>
      <p:sp>
        <p:nvSpPr>
          <p:cNvPr id="16" name="Rounded Rectangle 15">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HOME</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a:xfrm>
            <a:off x="609600" y="190500"/>
            <a:ext cx="8642350" cy="660400"/>
          </a:xfrm>
        </p:spPr>
        <p:txBody>
          <a:bodyPr/>
          <a:lstStyle/>
          <a:p>
            <a:pPr eaLnBrk="1" hangingPunct="1"/>
            <a:r>
              <a:rPr lang="en-CA" smtClean="0">
                <a:solidFill>
                  <a:srgbClr val="080808"/>
                </a:solidFill>
                <a:latin typeface="Calibri" pitchFamily="34" charset="0"/>
              </a:rPr>
              <a:t>Project Approach – CCAC In-Home Referrals </a:t>
            </a:r>
          </a:p>
        </p:txBody>
      </p:sp>
      <p:sp>
        <p:nvSpPr>
          <p:cNvPr id="133131" name="Line 11"/>
          <p:cNvSpPr>
            <a:spLocks noChangeShapeType="1"/>
          </p:cNvSpPr>
          <p:nvPr/>
        </p:nvSpPr>
        <p:spPr bwMode="auto">
          <a:xfrm>
            <a:off x="900113" y="3933825"/>
            <a:ext cx="7632700" cy="0"/>
          </a:xfrm>
          <a:prstGeom prst="line">
            <a:avLst/>
          </a:prstGeom>
          <a:noFill/>
          <a:ln w="9525">
            <a:solidFill>
              <a:schemeClr val="tx1"/>
            </a:solidFill>
            <a:round/>
            <a:headEnd type="none" w="sm" len="sm"/>
            <a:tailEnd type="none" w="sm" len="sm"/>
          </a:ln>
          <a:effectLst>
            <a:outerShdw blurRad="63500" dist="38099" dir="2700000" algn="ctr" rotWithShape="0">
              <a:schemeClr val="folHlink">
                <a:alpha val="74998"/>
              </a:schemeClr>
            </a:outerShdw>
          </a:effectLst>
        </p:spPr>
        <p:txBody>
          <a:bodyPr lIns="92075" tIns="46038" rIns="92075" bIns="46038" anchor="ctr"/>
          <a:lstStyle/>
          <a:p>
            <a:pPr algn="ctr">
              <a:spcBef>
                <a:spcPct val="50000"/>
              </a:spcBef>
              <a:buClr>
                <a:schemeClr val="bg1"/>
              </a:buClr>
              <a:defRPr/>
            </a:pPr>
            <a:endParaRPr lang="en-US" sz="2400">
              <a:solidFill>
                <a:srgbClr val="007665"/>
              </a:solidFill>
              <a:latin typeface="Calibri" charset="0"/>
              <a:ea typeface="+mn-ea"/>
            </a:endParaRPr>
          </a:p>
        </p:txBody>
      </p:sp>
      <p:sp>
        <p:nvSpPr>
          <p:cNvPr id="133132" name="Rectangle 12"/>
          <p:cNvSpPr>
            <a:spLocks noChangeArrowheads="1"/>
          </p:cNvSpPr>
          <p:nvPr/>
        </p:nvSpPr>
        <p:spPr bwMode="auto">
          <a:xfrm>
            <a:off x="323850" y="3646488"/>
            <a:ext cx="1223963" cy="576262"/>
          </a:xfrm>
          <a:prstGeom prst="rect">
            <a:avLst/>
          </a:prstGeom>
          <a:solidFill>
            <a:srgbClr val="BFBFBF"/>
          </a:solidFill>
          <a:ln w="12700">
            <a:solidFill>
              <a:srgbClr val="000000"/>
            </a:solidFill>
            <a:miter lim="800000"/>
            <a:headEnd type="none" w="sm" len="sm"/>
            <a:tailEnd type="none" w="sm" len="sm"/>
          </a:ln>
          <a:effectLst>
            <a:outerShdw dist="38100" dir="2700000" algn="tl" rotWithShape="0">
              <a:srgbClr val="808080">
                <a:alpha val="42999"/>
              </a:srgbClr>
            </a:outerShdw>
          </a:effectLst>
        </p:spPr>
        <p:txBody>
          <a:bodyPr wrap="none" lIns="92075" tIns="46038" rIns="92075" bIns="46038" anchor="ctr"/>
          <a:lstStyle/>
          <a:p>
            <a:pPr algn="ctr">
              <a:buClr>
                <a:schemeClr val="bg1"/>
              </a:buClr>
              <a:defRPr/>
            </a:pPr>
            <a:r>
              <a:rPr lang="en-CA" sz="1600" b="1" dirty="0">
                <a:solidFill>
                  <a:srgbClr val="333333"/>
                </a:solidFill>
                <a:latin typeface="Calibri"/>
                <a:ea typeface="+mn-ea"/>
                <a:cs typeface="Calibri"/>
              </a:rPr>
              <a:t>Stakeholder </a:t>
            </a:r>
          </a:p>
          <a:p>
            <a:pPr algn="ctr">
              <a:buClr>
                <a:schemeClr val="bg1"/>
              </a:buClr>
              <a:defRPr/>
            </a:pPr>
            <a:r>
              <a:rPr lang="en-CA" sz="1600" b="1" dirty="0">
                <a:solidFill>
                  <a:srgbClr val="333333"/>
                </a:solidFill>
                <a:latin typeface="Calibri"/>
                <a:ea typeface="+mn-ea"/>
                <a:cs typeface="Calibri"/>
              </a:rPr>
              <a:t>Engagement</a:t>
            </a:r>
          </a:p>
        </p:txBody>
      </p:sp>
      <p:sp>
        <p:nvSpPr>
          <p:cNvPr id="133133" name="Rectangle 13"/>
          <p:cNvSpPr>
            <a:spLocks noChangeArrowheads="1"/>
          </p:cNvSpPr>
          <p:nvPr/>
        </p:nvSpPr>
        <p:spPr bwMode="auto">
          <a:xfrm>
            <a:off x="1908175" y="3646488"/>
            <a:ext cx="1008063" cy="576262"/>
          </a:xfrm>
          <a:prstGeom prst="rect">
            <a:avLst/>
          </a:prstGeom>
          <a:gradFill rotWithShape="1">
            <a:gsLst>
              <a:gs pos="0">
                <a:srgbClr val="000066"/>
              </a:gs>
              <a:gs pos="50000">
                <a:srgbClr val="A9A9CB"/>
              </a:gs>
              <a:gs pos="100000">
                <a:srgbClr val="000066"/>
              </a:gs>
            </a:gsLst>
            <a:lin ang="5400000" scaled="1"/>
          </a:gradFill>
          <a:ln w="12700">
            <a:solidFill>
              <a:schemeClr val="tx1"/>
            </a:solidFill>
            <a:miter lim="800000"/>
            <a:headEnd type="none" w="sm" len="sm"/>
            <a:tailEnd type="none" w="sm" len="sm"/>
          </a:ln>
          <a:effectLst>
            <a:outerShdw dist="38100" dir="2700000" algn="tl" rotWithShape="0">
              <a:srgbClr val="808080">
                <a:alpha val="42999"/>
              </a:srgbClr>
            </a:outerShdw>
          </a:effectLst>
        </p:spPr>
        <p:txBody>
          <a:bodyPr wrap="none" lIns="92075" tIns="46038" rIns="92075" bIns="46038" anchor="ctr"/>
          <a:lstStyle/>
          <a:p>
            <a:pPr algn="ctr">
              <a:spcBef>
                <a:spcPct val="50000"/>
              </a:spcBef>
              <a:buClr>
                <a:schemeClr val="bg1"/>
              </a:buClr>
              <a:defRPr/>
            </a:pPr>
            <a:r>
              <a:rPr lang="en-CA" sz="1600" b="1" dirty="0" err="1">
                <a:solidFill>
                  <a:srgbClr val="000066"/>
                </a:solidFill>
                <a:latin typeface="Calibri" charset="0"/>
                <a:ea typeface="+mn-ea"/>
              </a:rPr>
              <a:t>Fuzion</a:t>
            </a:r>
            <a:endParaRPr lang="en-CA" sz="1600" b="1" dirty="0">
              <a:solidFill>
                <a:srgbClr val="000066"/>
              </a:solidFill>
              <a:latin typeface="Calibri" charset="0"/>
              <a:ea typeface="+mn-ea"/>
            </a:endParaRPr>
          </a:p>
        </p:txBody>
      </p:sp>
      <p:sp>
        <p:nvSpPr>
          <p:cNvPr id="133139" name="Rectangle 19"/>
          <p:cNvSpPr>
            <a:spLocks noChangeArrowheads="1"/>
          </p:cNvSpPr>
          <p:nvPr/>
        </p:nvSpPr>
        <p:spPr bwMode="auto">
          <a:xfrm>
            <a:off x="4643438" y="3646488"/>
            <a:ext cx="1081087" cy="576262"/>
          </a:xfrm>
          <a:prstGeom prst="rect">
            <a:avLst/>
          </a:prstGeom>
          <a:solidFill>
            <a:srgbClr val="BFBFBF"/>
          </a:solidFill>
          <a:ln w="12700">
            <a:solidFill>
              <a:schemeClr val="tx1"/>
            </a:solidFill>
            <a:miter lim="800000"/>
            <a:headEnd type="none" w="sm" len="sm"/>
            <a:tailEnd type="none" w="sm" len="sm"/>
          </a:ln>
          <a:effectLst>
            <a:outerShdw dist="38100" dir="2700000" algn="tl" rotWithShape="0">
              <a:srgbClr val="808080">
                <a:alpha val="42999"/>
              </a:srgbClr>
            </a:outerShdw>
          </a:effectLst>
        </p:spPr>
        <p:txBody>
          <a:bodyPr wrap="none" lIns="92075" tIns="46038" rIns="92075" bIns="46038" anchor="ctr"/>
          <a:lstStyle/>
          <a:p>
            <a:pPr algn="ctr">
              <a:buClr>
                <a:schemeClr val="bg1"/>
              </a:buClr>
            </a:pPr>
            <a:r>
              <a:rPr lang="en-CA" sz="1600" b="1">
                <a:solidFill>
                  <a:srgbClr val="333333"/>
                </a:solidFill>
              </a:rPr>
              <a:t>Early </a:t>
            </a:r>
          </a:p>
          <a:p>
            <a:pPr algn="ctr">
              <a:buClr>
                <a:schemeClr val="bg1"/>
              </a:buClr>
            </a:pPr>
            <a:r>
              <a:rPr lang="en-CA" sz="1600" b="1">
                <a:solidFill>
                  <a:srgbClr val="333333"/>
                </a:solidFill>
              </a:rPr>
              <a:t>Adopters</a:t>
            </a:r>
          </a:p>
        </p:txBody>
      </p:sp>
      <p:sp>
        <p:nvSpPr>
          <p:cNvPr id="133140" name="Rectangle 20"/>
          <p:cNvSpPr>
            <a:spLocks noChangeArrowheads="1"/>
          </p:cNvSpPr>
          <p:nvPr/>
        </p:nvSpPr>
        <p:spPr bwMode="auto">
          <a:xfrm>
            <a:off x="6011863" y="3646488"/>
            <a:ext cx="1439862" cy="576262"/>
          </a:xfrm>
          <a:prstGeom prst="rect">
            <a:avLst/>
          </a:prstGeom>
          <a:solidFill>
            <a:srgbClr val="BFBFBF"/>
          </a:solidFill>
          <a:ln w="12700">
            <a:solidFill>
              <a:schemeClr val="tx1"/>
            </a:solidFill>
            <a:miter lim="800000"/>
            <a:headEnd type="none" w="sm" len="sm"/>
            <a:tailEnd type="none" w="sm" len="sm"/>
          </a:ln>
          <a:effectLst>
            <a:outerShdw dist="38100" dir="2700000" algn="tl" rotWithShape="0">
              <a:srgbClr val="808080">
                <a:alpha val="42999"/>
              </a:srgbClr>
            </a:outerShdw>
          </a:effectLst>
        </p:spPr>
        <p:txBody>
          <a:bodyPr wrap="none" lIns="92075" tIns="46038" rIns="92075" bIns="46038" anchor="ctr"/>
          <a:lstStyle/>
          <a:p>
            <a:pPr algn="ctr">
              <a:buClr>
                <a:schemeClr val="bg1"/>
              </a:buClr>
              <a:defRPr/>
            </a:pPr>
            <a:r>
              <a:rPr lang="en-CA" sz="1600" b="1" dirty="0">
                <a:solidFill>
                  <a:srgbClr val="333333"/>
                </a:solidFill>
                <a:latin typeface="Calibri"/>
                <a:ea typeface="+mn-ea"/>
                <a:cs typeface="Calibri"/>
              </a:rPr>
              <a:t>Implementation</a:t>
            </a:r>
          </a:p>
        </p:txBody>
      </p:sp>
      <p:sp>
        <p:nvSpPr>
          <p:cNvPr id="133141" name="Rectangle 21"/>
          <p:cNvSpPr>
            <a:spLocks noChangeArrowheads="1"/>
          </p:cNvSpPr>
          <p:nvPr/>
        </p:nvSpPr>
        <p:spPr bwMode="auto">
          <a:xfrm>
            <a:off x="7740650" y="3646488"/>
            <a:ext cx="1008063" cy="576262"/>
          </a:xfrm>
          <a:prstGeom prst="rect">
            <a:avLst/>
          </a:prstGeom>
          <a:solidFill>
            <a:srgbClr val="BFBFBF"/>
          </a:solidFill>
          <a:ln w="12700">
            <a:solidFill>
              <a:schemeClr val="tx1"/>
            </a:solidFill>
            <a:miter lim="800000"/>
            <a:headEnd type="none" w="sm" len="sm"/>
            <a:tailEnd type="none" w="sm" len="sm"/>
          </a:ln>
          <a:effectLst>
            <a:outerShdw dist="38100" dir="2700000" algn="tl" rotWithShape="0">
              <a:srgbClr val="808080">
                <a:alpha val="42999"/>
              </a:srgbClr>
            </a:outerShdw>
          </a:effectLst>
        </p:spPr>
        <p:txBody>
          <a:bodyPr wrap="none" lIns="92075" tIns="46038" rIns="92075" bIns="46038" anchor="ctr"/>
          <a:lstStyle/>
          <a:p>
            <a:pPr algn="ctr">
              <a:buClr>
                <a:schemeClr val="bg1"/>
              </a:buClr>
              <a:defRPr/>
            </a:pPr>
            <a:r>
              <a:rPr lang="en-CA" sz="1600" b="1" dirty="0">
                <a:solidFill>
                  <a:srgbClr val="333333"/>
                </a:solidFill>
                <a:latin typeface="Calibri"/>
                <a:ea typeface="+mn-ea"/>
                <a:cs typeface="Calibri"/>
              </a:rPr>
              <a:t>Support</a:t>
            </a:r>
          </a:p>
        </p:txBody>
      </p:sp>
      <p:sp>
        <p:nvSpPr>
          <p:cNvPr id="133147" name="Text Box 27"/>
          <p:cNvSpPr txBox="1">
            <a:spLocks noChangeArrowheads="1"/>
          </p:cNvSpPr>
          <p:nvPr/>
        </p:nvSpPr>
        <p:spPr bwMode="auto">
          <a:xfrm>
            <a:off x="395288" y="4648200"/>
            <a:ext cx="3960812" cy="1654175"/>
          </a:xfrm>
          <a:prstGeom prst="rect">
            <a:avLst/>
          </a:prstGeom>
          <a:gradFill rotWithShape="1">
            <a:gsLst>
              <a:gs pos="0">
                <a:srgbClr val="000066"/>
              </a:gs>
              <a:gs pos="100000">
                <a:srgbClr val="5D5D9E"/>
              </a:gs>
            </a:gsLst>
            <a:lin ang="5400000" scaled="1"/>
          </a:gradFill>
          <a:ln w="9525">
            <a:solidFill>
              <a:schemeClr val="tx1"/>
            </a:solidFill>
            <a:miter lim="800000"/>
            <a:headEnd type="none" w="sm" len="sm"/>
            <a:tailEnd type="none" w="sm" len="sm"/>
          </a:ln>
          <a:effectLst>
            <a:outerShdw dist="38100" dir="2700000" algn="br" rotWithShape="0">
              <a:srgbClr val="808080">
                <a:alpha val="42999"/>
              </a:srgbClr>
            </a:outerShdw>
          </a:effectLst>
        </p:spPr>
        <p:txBody>
          <a:bodyPr lIns="92075" tIns="46038" rIns="92075" bIns="46038"/>
          <a:lstStyle/>
          <a:p>
            <a:pPr algn="ctr">
              <a:spcBef>
                <a:spcPct val="50000"/>
              </a:spcBef>
              <a:buClr>
                <a:schemeClr val="bg1"/>
              </a:buClr>
            </a:pPr>
            <a:r>
              <a:rPr lang="en-CA" sz="2000">
                <a:solidFill>
                  <a:schemeClr val="bg1"/>
                </a:solidFill>
              </a:rPr>
              <a:t>Fuzion</a:t>
            </a:r>
            <a:r>
              <a:rPr lang="en-CA" sz="2000">
                <a:solidFill>
                  <a:srgbClr val="FFFF00"/>
                </a:solidFill>
              </a:rPr>
              <a:t> </a:t>
            </a:r>
          </a:p>
          <a:p>
            <a:pPr algn="ctr">
              <a:spcBef>
                <a:spcPct val="50000"/>
              </a:spcBef>
              <a:buClr>
                <a:schemeClr val="bg1"/>
              </a:buClr>
            </a:pPr>
            <a:r>
              <a:rPr lang="en-US" sz="1600">
                <a:solidFill>
                  <a:schemeClr val="bg1"/>
                </a:solidFill>
              </a:rPr>
              <a:t>Business-to-business approach to collaboratively and iteratively review, redesign, and evaluate the CCAC In-Home form and processes</a:t>
            </a:r>
            <a:endParaRPr lang="en-CA" sz="1600">
              <a:solidFill>
                <a:srgbClr val="000066"/>
              </a:solidFill>
            </a:endParaRPr>
          </a:p>
        </p:txBody>
      </p:sp>
      <p:sp>
        <p:nvSpPr>
          <p:cNvPr id="133149" name="Rectangle 29"/>
          <p:cNvSpPr>
            <a:spLocks noChangeArrowheads="1"/>
          </p:cNvSpPr>
          <p:nvPr/>
        </p:nvSpPr>
        <p:spPr bwMode="auto">
          <a:xfrm>
            <a:off x="1692275" y="3502025"/>
            <a:ext cx="2808288" cy="863600"/>
          </a:xfrm>
          <a:prstGeom prst="rect">
            <a:avLst/>
          </a:prstGeom>
          <a:noFill/>
          <a:ln w="31750" cap="rnd">
            <a:solidFill>
              <a:schemeClr val="tx1"/>
            </a:solidFill>
            <a:prstDash val="sysDot"/>
            <a:miter lim="800000"/>
            <a:headEnd type="none" w="sm" len="sm"/>
            <a:tailEnd type="none" w="sm" len="sm"/>
          </a:ln>
          <a:effectLst>
            <a:outerShdw blurRad="63500" dist="38099" dir="2700000" algn="ctr" rotWithShape="0">
              <a:schemeClr val="folHlink">
                <a:alpha val="74998"/>
              </a:schemeClr>
            </a:outerShdw>
          </a:effectLst>
        </p:spPr>
        <p:txBody>
          <a:bodyPr wrap="none" lIns="92075" tIns="46038" rIns="92075" bIns="46038" anchor="ctr"/>
          <a:lstStyle/>
          <a:p>
            <a:pPr algn="ctr">
              <a:spcBef>
                <a:spcPct val="50000"/>
              </a:spcBef>
              <a:buClr>
                <a:schemeClr val="bg1"/>
              </a:buClr>
              <a:defRPr/>
            </a:pPr>
            <a:endParaRPr lang="en-US" sz="2400">
              <a:solidFill>
                <a:srgbClr val="007665"/>
              </a:solidFill>
              <a:latin typeface="Calibri" charset="0"/>
              <a:ea typeface="+mn-ea"/>
            </a:endParaRPr>
          </a:p>
        </p:txBody>
      </p:sp>
      <p:sp>
        <p:nvSpPr>
          <p:cNvPr id="20492" name="Line 31"/>
          <p:cNvSpPr>
            <a:spLocks noChangeShapeType="1"/>
          </p:cNvSpPr>
          <p:nvPr/>
        </p:nvSpPr>
        <p:spPr bwMode="auto">
          <a:xfrm>
            <a:off x="2411413" y="4221163"/>
            <a:ext cx="0" cy="431800"/>
          </a:xfrm>
          <a:prstGeom prst="line">
            <a:avLst/>
          </a:prstGeom>
          <a:noFill/>
          <a:ln w="38100">
            <a:solidFill>
              <a:srgbClr val="000066"/>
            </a:solidFill>
            <a:round/>
            <a:headEnd type="none" w="sm" len="sm"/>
            <a:tailEnd type="triangle" w="lg" len="sm"/>
          </a:ln>
        </p:spPr>
        <p:txBody>
          <a:bodyPr lIns="92075" tIns="46038" rIns="92075" bIns="46038" anchor="ctr"/>
          <a:lstStyle/>
          <a:p>
            <a:endParaRPr lang="en-CA"/>
          </a:p>
        </p:txBody>
      </p:sp>
      <p:sp>
        <p:nvSpPr>
          <p:cNvPr id="133154" name="Text Box 34"/>
          <p:cNvSpPr txBox="1">
            <a:spLocks noChangeArrowheads="1"/>
          </p:cNvSpPr>
          <p:nvPr/>
        </p:nvSpPr>
        <p:spPr bwMode="auto">
          <a:xfrm>
            <a:off x="4859338" y="4648200"/>
            <a:ext cx="3960812" cy="1654175"/>
          </a:xfrm>
          <a:prstGeom prst="rect">
            <a:avLst/>
          </a:prstGeom>
          <a:gradFill rotWithShape="1">
            <a:gsLst>
              <a:gs pos="0">
                <a:srgbClr val="000066"/>
              </a:gs>
              <a:gs pos="100000">
                <a:srgbClr val="5D5D9E"/>
              </a:gs>
            </a:gsLst>
            <a:lin ang="5400000" scaled="1"/>
          </a:gradFill>
          <a:ln w="9525">
            <a:solidFill>
              <a:schemeClr val="tx1"/>
            </a:solidFill>
            <a:miter lim="800000"/>
            <a:headEnd type="none" w="sm" len="sm"/>
            <a:tailEnd type="none" w="sm" len="sm"/>
          </a:ln>
          <a:effectLst>
            <a:outerShdw dist="38100" dir="2700000" algn="br" rotWithShape="0">
              <a:srgbClr val="808080">
                <a:alpha val="42999"/>
              </a:srgbClr>
            </a:outerShdw>
          </a:effectLst>
        </p:spPr>
        <p:txBody>
          <a:bodyPr lIns="92075" tIns="46038" rIns="92075" bIns="46038"/>
          <a:lstStyle/>
          <a:p>
            <a:pPr algn="ctr">
              <a:spcBef>
                <a:spcPct val="50000"/>
              </a:spcBef>
              <a:buClr>
                <a:schemeClr val="bg1"/>
              </a:buClr>
              <a:defRPr/>
            </a:pPr>
            <a:r>
              <a:rPr lang="en-CA" sz="2000" dirty="0">
                <a:solidFill>
                  <a:schemeClr val="bg1"/>
                </a:solidFill>
                <a:latin typeface="Calibri" charset="0"/>
                <a:cs typeface="ＭＳ Ｐゴシック" charset="-128"/>
              </a:rPr>
              <a:t>Test Drive</a:t>
            </a:r>
          </a:p>
          <a:p>
            <a:pPr algn="ctr">
              <a:lnSpc>
                <a:spcPct val="70000"/>
              </a:lnSpc>
              <a:spcBef>
                <a:spcPct val="50000"/>
              </a:spcBef>
              <a:buClr>
                <a:schemeClr val="bg1"/>
              </a:buClr>
              <a:defRPr/>
            </a:pPr>
            <a:r>
              <a:rPr lang="en-CA" sz="1600" dirty="0">
                <a:solidFill>
                  <a:schemeClr val="bg1"/>
                </a:solidFill>
                <a:latin typeface="Calibri" charset="0"/>
                <a:cs typeface="ＭＳ Ｐゴシック" charset="-128"/>
              </a:rPr>
              <a:t>Dedicated sessions for front-line clinicians to: </a:t>
            </a:r>
          </a:p>
          <a:p>
            <a:pPr algn="ctr">
              <a:lnSpc>
                <a:spcPct val="70000"/>
              </a:lnSpc>
              <a:spcBef>
                <a:spcPct val="50000"/>
              </a:spcBef>
              <a:buClr>
                <a:schemeClr val="bg1"/>
              </a:buClr>
              <a:buSzPct val="80000"/>
              <a:buFont typeface="Wingdings" charset="2"/>
              <a:buChar char="§"/>
              <a:defRPr/>
            </a:pPr>
            <a:r>
              <a:rPr lang="en-CA" sz="1600" dirty="0">
                <a:solidFill>
                  <a:schemeClr val="bg1"/>
                </a:solidFill>
                <a:latin typeface="Calibri" charset="0"/>
                <a:cs typeface="ＭＳ Ｐゴシック" charset="-128"/>
              </a:rPr>
              <a:t> Preview and test (using work flow based cases) new functionality </a:t>
            </a:r>
          </a:p>
          <a:p>
            <a:pPr algn="ctr">
              <a:lnSpc>
                <a:spcPct val="70000"/>
              </a:lnSpc>
              <a:spcBef>
                <a:spcPct val="50000"/>
              </a:spcBef>
              <a:buClr>
                <a:schemeClr val="bg1"/>
              </a:buClr>
              <a:buSzPct val="80000"/>
              <a:buFont typeface="Wingdings" charset="2"/>
              <a:buChar char="§"/>
              <a:defRPr/>
            </a:pPr>
            <a:r>
              <a:rPr lang="en-CA" sz="1600" dirty="0">
                <a:solidFill>
                  <a:schemeClr val="bg1"/>
                </a:solidFill>
                <a:latin typeface="Calibri" charset="0"/>
                <a:cs typeface="ＭＳ Ｐゴシック" charset="-128"/>
              </a:rPr>
              <a:t> Proactively identify changes/improvements prior to use in live environments</a:t>
            </a:r>
          </a:p>
        </p:txBody>
      </p:sp>
      <p:sp>
        <p:nvSpPr>
          <p:cNvPr id="133156" name="Text Box 36"/>
          <p:cNvSpPr txBox="1">
            <a:spLocks noChangeArrowheads="1"/>
          </p:cNvSpPr>
          <p:nvPr/>
        </p:nvSpPr>
        <p:spPr bwMode="auto">
          <a:xfrm>
            <a:off x="323850" y="981075"/>
            <a:ext cx="8281988" cy="735715"/>
          </a:xfrm>
          <a:prstGeom prst="rect">
            <a:avLst/>
          </a:prstGeom>
          <a:gradFill>
            <a:gsLst>
              <a:gs pos="0">
                <a:schemeClr val="accent4">
                  <a:tint val="100000"/>
                  <a:shade val="100000"/>
                  <a:satMod val="130000"/>
                </a:schemeClr>
              </a:gs>
              <a:gs pos="100000">
                <a:schemeClr val="accent4">
                  <a:lumMod val="75000"/>
                  <a:lumOff val="25000"/>
                </a:schemeClr>
              </a:gs>
            </a:gsLst>
          </a:gradFill>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lIns="92075" tIns="46038" rIns="92075" bIns="46038">
            <a:spAutoFit/>
          </a:bodyPr>
          <a:lstStyle/>
          <a:p>
            <a:pPr algn="ctr">
              <a:spcBef>
                <a:spcPct val="50000"/>
              </a:spcBef>
              <a:buClr>
                <a:schemeClr val="bg1"/>
              </a:buClr>
            </a:pPr>
            <a:r>
              <a:rPr lang="en-CA" sz="2400" b="1" u="sng">
                <a:solidFill>
                  <a:schemeClr val="bg1"/>
                </a:solidFill>
                <a:latin typeface="Calibri" pitchFamily="34" charset="0"/>
                <a:ea typeface="ＭＳ Ｐゴシック" charset="-128"/>
              </a:rPr>
              <a:t>Challenge</a:t>
            </a:r>
            <a:r>
              <a:rPr lang="en-CA" sz="2400" b="1">
                <a:solidFill>
                  <a:schemeClr val="bg1"/>
                </a:solidFill>
                <a:latin typeface="Calibri" pitchFamily="34" charset="0"/>
                <a:ea typeface="ＭＳ Ｐゴシック" charset="-128"/>
              </a:rPr>
              <a:t>:</a:t>
            </a:r>
            <a:r>
              <a:rPr lang="en-CA" sz="2400">
                <a:solidFill>
                  <a:schemeClr val="bg1"/>
                </a:solidFill>
                <a:latin typeface="Calibri" pitchFamily="34" charset="0"/>
                <a:ea typeface="ＭＳ Ｐゴシック" charset="-128"/>
              </a:rPr>
              <a:t> </a:t>
            </a:r>
            <a:r>
              <a:rPr lang="en-CA" sz="2200">
                <a:solidFill>
                  <a:schemeClr val="bg1"/>
                </a:solidFill>
                <a:latin typeface="Calibri" pitchFamily="34" charset="0"/>
                <a:ea typeface="ＭＳ Ｐゴシック" charset="-128"/>
              </a:rPr>
              <a:t>Fifteen organizations using different tools and processes to refer patients to CCAC In-Home services</a:t>
            </a:r>
          </a:p>
        </p:txBody>
      </p:sp>
      <p:sp>
        <p:nvSpPr>
          <p:cNvPr id="133157" name="Text Box 37"/>
          <p:cNvSpPr txBox="1">
            <a:spLocks noChangeArrowheads="1"/>
          </p:cNvSpPr>
          <p:nvPr/>
        </p:nvSpPr>
        <p:spPr bwMode="auto">
          <a:xfrm>
            <a:off x="323850" y="1844675"/>
            <a:ext cx="8281988" cy="1040414"/>
          </a:xfrm>
          <a:prstGeom prst="rect">
            <a:avLst/>
          </a:prstGeom>
          <a:gradFill>
            <a:gsLst>
              <a:gs pos="0">
                <a:schemeClr val="accent4">
                  <a:tint val="100000"/>
                  <a:shade val="100000"/>
                  <a:satMod val="130000"/>
                </a:schemeClr>
              </a:gs>
              <a:gs pos="100000">
                <a:schemeClr val="accent4">
                  <a:lumMod val="75000"/>
                  <a:lumOff val="25000"/>
                </a:schemeClr>
              </a:gs>
            </a:gsLst>
          </a:gradFill>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lIns="92075" tIns="46038" rIns="92075" bIns="46038">
            <a:spAutoFit/>
          </a:bodyPr>
          <a:lstStyle/>
          <a:p>
            <a:pPr algn="ctr">
              <a:spcBef>
                <a:spcPct val="50000"/>
              </a:spcBef>
              <a:buClr>
                <a:schemeClr val="bg1"/>
              </a:buClr>
            </a:pPr>
            <a:r>
              <a:rPr lang="en-CA" sz="2400" b="1" u="sng">
                <a:solidFill>
                  <a:srgbClr val="FFFFFF"/>
                </a:solidFill>
                <a:latin typeface="Calibri" pitchFamily="34" charset="0"/>
                <a:ea typeface="ＭＳ Ｐゴシック" charset="-128"/>
              </a:rPr>
              <a:t>Goal</a:t>
            </a:r>
            <a:r>
              <a:rPr lang="en-CA" sz="2400" b="1">
                <a:solidFill>
                  <a:srgbClr val="FFFFFF"/>
                </a:solidFill>
                <a:latin typeface="Calibri" pitchFamily="34" charset="0"/>
                <a:ea typeface="ＭＳ Ｐゴシック" charset="-128"/>
              </a:rPr>
              <a:t>:</a:t>
            </a:r>
            <a:r>
              <a:rPr lang="en-CA" sz="2400">
                <a:solidFill>
                  <a:srgbClr val="FFFFFF"/>
                </a:solidFill>
                <a:latin typeface="Calibri" pitchFamily="34" charset="0"/>
                <a:ea typeface="ＭＳ Ｐゴシック" charset="-128"/>
              </a:rPr>
              <a:t> </a:t>
            </a:r>
            <a:r>
              <a:rPr lang="en-CA" sz="2200">
                <a:solidFill>
                  <a:srgbClr val="EAEAEA"/>
                </a:solidFill>
                <a:latin typeface="Calibri" pitchFamily="34" charset="0"/>
                <a:ea typeface="ＭＳ Ｐゴシック" charset="-128"/>
              </a:rPr>
              <a:t>To improve workflow and communication during the referral process through collaboration and standardization leading to better patient transitions</a:t>
            </a:r>
          </a:p>
        </p:txBody>
      </p:sp>
      <p:sp>
        <p:nvSpPr>
          <p:cNvPr id="20501" name="Text Box 39"/>
          <p:cNvSpPr txBox="1">
            <a:spLocks noChangeArrowheads="1"/>
          </p:cNvSpPr>
          <p:nvPr/>
        </p:nvSpPr>
        <p:spPr bwMode="auto">
          <a:xfrm>
            <a:off x="34925" y="2997200"/>
            <a:ext cx="4321175" cy="420688"/>
          </a:xfrm>
          <a:prstGeom prst="rect">
            <a:avLst/>
          </a:prstGeom>
          <a:noFill/>
          <a:ln w="9525">
            <a:noFill/>
            <a:miter lim="800000"/>
            <a:headEnd type="none" w="sm" len="sm"/>
            <a:tailEnd type="none" w="sm" len="sm"/>
          </a:ln>
        </p:spPr>
        <p:txBody>
          <a:bodyPr lIns="92075" tIns="46038" rIns="92075" bIns="46038">
            <a:spAutoFit/>
          </a:bodyPr>
          <a:lstStyle/>
          <a:p>
            <a:pPr algn="ctr">
              <a:spcBef>
                <a:spcPct val="50000"/>
              </a:spcBef>
              <a:buClr>
                <a:schemeClr val="bg1"/>
              </a:buClr>
            </a:pPr>
            <a:r>
              <a:rPr lang="en-CA" sz="2400">
                <a:solidFill>
                  <a:schemeClr val="tx1"/>
                </a:solidFill>
              </a:rPr>
              <a:t>Approach to Standardization:</a:t>
            </a:r>
          </a:p>
        </p:txBody>
      </p:sp>
      <p:cxnSp>
        <p:nvCxnSpPr>
          <p:cNvPr id="20503" name="AutoShape 23"/>
          <p:cNvCxnSpPr>
            <a:cxnSpLocks noChangeShapeType="1"/>
            <a:stCxn id="133138" idx="2"/>
            <a:endCxn id="133154" idx="0"/>
          </p:cNvCxnSpPr>
          <p:nvPr/>
        </p:nvCxnSpPr>
        <p:spPr bwMode="auto">
          <a:xfrm rot="16200000" flipH="1">
            <a:off x="5098257" y="2905918"/>
            <a:ext cx="425450" cy="3059113"/>
          </a:xfrm>
          <a:prstGeom prst="bentConnector3">
            <a:avLst>
              <a:gd name="adj1" fmla="val 49625"/>
            </a:avLst>
          </a:prstGeom>
          <a:noFill/>
          <a:ln w="38100">
            <a:solidFill>
              <a:srgbClr val="000066"/>
            </a:solidFill>
            <a:miter lim="800000"/>
            <a:headEnd type="none" w="sm" len="sm"/>
            <a:tailEnd type="triangle" w="lg" len="sm"/>
          </a:ln>
          <a:effectLst/>
        </p:spPr>
      </p:cxnSp>
      <p:sp>
        <p:nvSpPr>
          <p:cNvPr id="133138" name="Rectangle 18"/>
          <p:cNvSpPr>
            <a:spLocks noChangeArrowheads="1"/>
          </p:cNvSpPr>
          <p:nvPr/>
        </p:nvSpPr>
        <p:spPr bwMode="auto">
          <a:xfrm>
            <a:off x="3276600" y="3646488"/>
            <a:ext cx="1008063" cy="576262"/>
          </a:xfrm>
          <a:prstGeom prst="rect">
            <a:avLst/>
          </a:prstGeom>
          <a:gradFill rotWithShape="1">
            <a:gsLst>
              <a:gs pos="0">
                <a:srgbClr val="000066"/>
              </a:gs>
              <a:gs pos="50000">
                <a:srgbClr val="A9A9CB"/>
              </a:gs>
              <a:gs pos="100000">
                <a:srgbClr val="000066"/>
              </a:gs>
            </a:gsLst>
            <a:lin ang="5400000" scaled="1"/>
          </a:gradFill>
          <a:ln w="12700">
            <a:solidFill>
              <a:schemeClr val="tx1"/>
            </a:solidFill>
            <a:miter lim="800000"/>
            <a:headEnd type="none" w="sm" len="sm"/>
            <a:tailEnd type="none" w="sm" len="sm"/>
          </a:ln>
          <a:effectLst>
            <a:outerShdw dist="38100" dir="2700000" algn="tl" rotWithShape="0">
              <a:srgbClr val="808080">
                <a:alpha val="42999"/>
              </a:srgbClr>
            </a:outerShdw>
          </a:effectLst>
        </p:spPr>
        <p:txBody>
          <a:bodyPr wrap="none" lIns="92075" tIns="46038" rIns="92075" bIns="46038" anchor="ctr"/>
          <a:lstStyle/>
          <a:p>
            <a:pPr algn="ctr">
              <a:spcBef>
                <a:spcPct val="50000"/>
              </a:spcBef>
              <a:buClr>
                <a:schemeClr val="bg1"/>
              </a:buClr>
              <a:defRPr/>
            </a:pPr>
            <a:r>
              <a:rPr lang="en-CA" sz="1600" b="1" dirty="0">
                <a:solidFill>
                  <a:srgbClr val="000066"/>
                </a:solidFill>
                <a:latin typeface="Calibri" charset="0"/>
                <a:ea typeface="+mn-ea"/>
              </a:rPr>
              <a:t>Test Drive</a:t>
            </a:r>
          </a:p>
        </p:txBody>
      </p:sp>
      <p:sp>
        <p:nvSpPr>
          <p:cNvPr id="21" name="Rounded Rectangle 20">
            <a:hlinkClick r:id="" action="ppaction://hlinkshowjump?jump=previousslide"/>
          </p:cNvPr>
          <p:cNvSpPr/>
          <p:nvPr/>
        </p:nvSpPr>
        <p:spPr bwMode="auto">
          <a:xfrm>
            <a:off x="7106730" y="6462995"/>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BACK</a:t>
            </a:r>
          </a:p>
        </p:txBody>
      </p:sp>
      <p:sp>
        <p:nvSpPr>
          <p:cNvPr id="22" name="Rounded Rectangle 21">
            <a:hlinkClick r:id="" action="ppaction://hlinkshowjump?jump=nextslide"/>
          </p:cNvPr>
          <p:cNvSpPr/>
          <p:nvPr/>
        </p:nvSpPr>
        <p:spPr bwMode="auto">
          <a:xfrm>
            <a:off x="8412500"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NEXT</a:t>
            </a:r>
          </a:p>
        </p:txBody>
      </p:sp>
      <p:sp>
        <p:nvSpPr>
          <p:cNvPr id="23" name="Rounded Rectangle 22">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HOME</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 descr="iStock_winding_road"/>
          <p:cNvPicPr>
            <a:picLocks noChangeAspect="1" noChangeArrowheads="1"/>
          </p:cNvPicPr>
          <p:nvPr/>
        </p:nvPicPr>
        <p:blipFill>
          <a:blip r:embed="rId3">
            <a:lum bright="36000" contrast="-70000"/>
          </a:blip>
          <a:srcRect/>
          <a:stretch>
            <a:fillRect/>
          </a:stretch>
        </p:blipFill>
        <p:spPr bwMode="auto">
          <a:xfrm>
            <a:off x="3419475" y="908050"/>
            <a:ext cx="5256213" cy="3781425"/>
          </a:xfrm>
          <a:prstGeom prst="rect">
            <a:avLst/>
          </a:prstGeom>
          <a:noFill/>
          <a:ln w="9525">
            <a:noFill/>
            <a:miter lim="800000"/>
            <a:headEnd/>
            <a:tailEnd/>
          </a:ln>
        </p:spPr>
      </p:pic>
      <p:sp>
        <p:nvSpPr>
          <p:cNvPr id="21507" name="Rectangle 2"/>
          <p:cNvSpPr>
            <a:spLocks noGrp="1" noChangeArrowheads="1"/>
          </p:cNvSpPr>
          <p:nvPr>
            <p:ph type="title"/>
          </p:nvPr>
        </p:nvSpPr>
        <p:spPr>
          <a:xfrm>
            <a:off x="395288" y="260350"/>
            <a:ext cx="7916862" cy="433388"/>
          </a:xfrm>
        </p:spPr>
        <p:txBody>
          <a:bodyPr/>
          <a:lstStyle/>
          <a:p>
            <a:pPr eaLnBrk="1" hangingPunct="1"/>
            <a:r>
              <a:rPr lang="en-CA" smtClean="0">
                <a:solidFill>
                  <a:srgbClr val="080808"/>
                </a:solidFill>
                <a:latin typeface="Calibri" pitchFamily="34" charset="0"/>
              </a:rPr>
              <a:t>“Fuzion”: The Road to Standardization</a:t>
            </a:r>
          </a:p>
        </p:txBody>
      </p:sp>
      <p:sp>
        <p:nvSpPr>
          <p:cNvPr id="21508" name="Rectangle 3"/>
          <p:cNvSpPr>
            <a:spLocks noGrp="1" noChangeArrowheads="1"/>
          </p:cNvSpPr>
          <p:nvPr>
            <p:ph type="body" idx="1"/>
          </p:nvPr>
        </p:nvSpPr>
        <p:spPr>
          <a:xfrm>
            <a:off x="3492500" y="981075"/>
            <a:ext cx="5267325" cy="3529013"/>
          </a:xfrm>
        </p:spPr>
        <p:txBody>
          <a:bodyPr/>
          <a:lstStyle/>
          <a:p>
            <a:pPr>
              <a:buClr>
                <a:schemeClr val="tx1"/>
              </a:buClr>
              <a:buFont typeface="Wingdings" pitchFamily="2" charset="2"/>
              <a:buChar char="§"/>
            </a:pPr>
            <a:r>
              <a:rPr lang="en-US" sz="2000" smtClean="0">
                <a:latin typeface="Calibri" pitchFamily="34" charset="0"/>
              </a:rPr>
              <a:t> Designed as an opportunity to bring together a cross-section of multi-disciplinary business stakeholders, from frontline staff to senior leadership, across all sectors </a:t>
            </a:r>
          </a:p>
          <a:p>
            <a:pPr>
              <a:buClr>
                <a:schemeClr val="tx1"/>
              </a:buClr>
              <a:buFont typeface="Wingdings" pitchFamily="2" charset="2"/>
              <a:buChar char="§"/>
            </a:pPr>
            <a:r>
              <a:rPr lang="en-US" sz="2000" smtClean="0">
                <a:latin typeface="Calibri" pitchFamily="34" charset="0"/>
              </a:rPr>
              <a:t> Over 40 participants from 15 sites worked collaboratively to design standardized processes and e-forms over 4 sessions</a:t>
            </a:r>
          </a:p>
          <a:p>
            <a:pPr>
              <a:buClr>
                <a:schemeClr val="tx1"/>
              </a:buClr>
              <a:buFont typeface="Wingdings" pitchFamily="2" charset="2"/>
              <a:buChar char="§"/>
            </a:pPr>
            <a:r>
              <a:rPr lang="en-US" sz="2000" b="1" smtClean="0">
                <a:latin typeface="Calibri" pitchFamily="34" charset="0"/>
              </a:rPr>
              <a:t> Stakeholder engagement</a:t>
            </a:r>
            <a:r>
              <a:rPr lang="en-US" sz="2000" smtClean="0">
                <a:latin typeface="Calibri" pitchFamily="34" charset="0"/>
              </a:rPr>
              <a:t> and </a:t>
            </a:r>
            <a:r>
              <a:rPr lang="en-US" sz="2000" b="1" smtClean="0">
                <a:latin typeface="Calibri" pitchFamily="34" charset="0"/>
              </a:rPr>
              <a:t>active participation</a:t>
            </a:r>
            <a:r>
              <a:rPr lang="en-US" sz="2000" smtClean="0">
                <a:latin typeface="Calibri" pitchFamily="34" charset="0"/>
              </a:rPr>
              <a:t> were critical to the success of these sessions</a:t>
            </a:r>
            <a:endParaRPr lang="en-CA" sz="2000" smtClean="0">
              <a:latin typeface="Calibri" pitchFamily="34" charset="0"/>
            </a:endParaRPr>
          </a:p>
        </p:txBody>
      </p:sp>
      <p:sp>
        <p:nvSpPr>
          <p:cNvPr id="134148" name="Text Box 4"/>
          <p:cNvSpPr txBox="1">
            <a:spLocks noChangeArrowheads="1"/>
          </p:cNvSpPr>
          <p:nvPr/>
        </p:nvSpPr>
        <p:spPr bwMode="auto">
          <a:xfrm>
            <a:off x="395288" y="4759324"/>
            <a:ext cx="8316912" cy="1455738"/>
          </a:xfrm>
          <a:prstGeom prst="rect">
            <a:avLst/>
          </a:prstGeom>
          <a:gradFill>
            <a:gsLst>
              <a:gs pos="0">
                <a:schemeClr val="accent4">
                  <a:tint val="100000"/>
                  <a:shade val="100000"/>
                  <a:satMod val="130000"/>
                </a:schemeClr>
              </a:gs>
              <a:gs pos="100000">
                <a:schemeClr val="accent4">
                  <a:lumMod val="65000"/>
                  <a:lumOff val="35000"/>
                </a:schemeClr>
              </a:gs>
            </a:gsLst>
          </a:gradFill>
          <a:ln>
            <a:headEnd/>
            <a:tailEnd/>
          </a:ln>
        </p:spPr>
        <p:style>
          <a:lnRef idx="0">
            <a:schemeClr val="accent4"/>
          </a:lnRef>
          <a:fillRef idx="3">
            <a:schemeClr val="accent4"/>
          </a:fillRef>
          <a:effectRef idx="3">
            <a:schemeClr val="accent4"/>
          </a:effectRef>
          <a:fontRef idx="minor">
            <a:schemeClr val="lt1"/>
          </a:fontRef>
        </p:style>
        <p:txBody>
          <a:bodyPr/>
          <a:lstStyle/>
          <a:p>
            <a:pPr marL="457200" indent="-457200">
              <a:spcBef>
                <a:spcPct val="50000"/>
              </a:spcBef>
              <a:buClr>
                <a:schemeClr val="bg1"/>
              </a:buClr>
            </a:pPr>
            <a:r>
              <a:rPr lang="en-US" sz="1800" b="1">
                <a:solidFill>
                  <a:schemeClr val="bg1"/>
                </a:solidFill>
                <a:latin typeface="Calibri" pitchFamily="34" charset="0"/>
                <a:ea typeface="ＭＳ Ｐゴシック" charset="-128"/>
              </a:rPr>
              <a:t>Main Outcomes of Fuzion:</a:t>
            </a:r>
          </a:p>
          <a:p>
            <a:pPr marL="687388" lvl="1" indent="-230188">
              <a:spcBef>
                <a:spcPct val="50000"/>
              </a:spcBef>
              <a:buClr>
                <a:schemeClr val="bg1"/>
              </a:buClr>
              <a:buSzPct val="80000"/>
              <a:buFont typeface="Wingdings" pitchFamily="2" charset="2"/>
              <a:buChar char="§"/>
            </a:pPr>
            <a:r>
              <a:rPr lang="en-US" sz="1600">
                <a:solidFill>
                  <a:schemeClr val="bg1"/>
                </a:solidFill>
                <a:latin typeface="Calibri" pitchFamily="34" charset="0"/>
                <a:ea typeface="ＭＳ Ｐゴシック" charset="-128"/>
              </a:rPr>
              <a:t>Consensus between 14 hospitals and CCAC and multi sector stakeholders on single referral form and process</a:t>
            </a:r>
          </a:p>
          <a:p>
            <a:pPr marL="687388" lvl="1" indent="-230188">
              <a:spcBef>
                <a:spcPct val="50000"/>
              </a:spcBef>
              <a:buClr>
                <a:schemeClr val="bg1"/>
              </a:buClr>
              <a:buSzPct val="80000"/>
              <a:buFont typeface="Wingdings" pitchFamily="2" charset="2"/>
              <a:buChar char="§"/>
            </a:pPr>
            <a:r>
              <a:rPr lang="en-US" sz="1600">
                <a:solidFill>
                  <a:schemeClr val="bg1"/>
                </a:solidFill>
                <a:latin typeface="Calibri" pitchFamily="34" charset="0"/>
                <a:ea typeface="ＭＳ Ｐゴシック" charset="-128"/>
              </a:rPr>
              <a:t>Streamlined method for requesting CCAC to conduct an assessment for In-Home services</a:t>
            </a:r>
            <a:endParaRPr lang="en-CA" sz="1600" b="1">
              <a:solidFill>
                <a:schemeClr val="bg1"/>
              </a:solidFill>
              <a:latin typeface="Calibri" pitchFamily="34" charset="0"/>
              <a:ea typeface="ＭＳ Ｐゴシック" charset="-128"/>
            </a:endParaRPr>
          </a:p>
        </p:txBody>
      </p:sp>
      <p:pic>
        <p:nvPicPr>
          <p:cNvPr id="21512" name="Picture 5" descr="IMG_1550"/>
          <p:cNvPicPr>
            <a:picLocks noChangeAspect="1" noChangeArrowheads="1"/>
          </p:cNvPicPr>
          <p:nvPr/>
        </p:nvPicPr>
        <p:blipFill>
          <a:blip r:embed="rId4"/>
          <a:srcRect b="24831"/>
          <a:stretch>
            <a:fillRect/>
          </a:stretch>
        </p:blipFill>
        <p:spPr bwMode="auto">
          <a:xfrm>
            <a:off x="395288" y="981075"/>
            <a:ext cx="2952750" cy="1665288"/>
          </a:xfrm>
          <a:prstGeom prst="rect">
            <a:avLst/>
          </a:prstGeom>
          <a:noFill/>
          <a:ln w="9525">
            <a:noFill/>
            <a:miter lim="800000"/>
            <a:headEnd/>
            <a:tailEnd/>
          </a:ln>
        </p:spPr>
      </p:pic>
      <p:pic>
        <p:nvPicPr>
          <p:cNvPr id="21513" name="Picture 12" descr="IMG_1563"/>
          <p:cNvPicPr>
            <a:picLocks noChangeAspect="1" noChangeArrowheads="1"/>
          </p:cNvPicPr>
          <p:nvPr/>
        </p:nvPicPr>
        <p:blipFill>
          <a:blip r:embed="rId5"/>
          <a:srcRect t="9756" b="1376"/>
          <a:stretch>
            <a:fillRect/>
          </a:stretch>
        </p:blipFill>
        <p:spPr bwMode="auto">
          <a:xfrm>
            <a:off x="395288" y="2708275"/>
            <a:ext cx="2952750" cy="1968500"/>
          </a:xfrm>
          <a:prstGeom prst="rect">
            <a:avLst/>
          </a:prstGeom>
          <a:noFill/>
          <a:ln w="9525">
            <a:noFill/>
            <a:miter lim="800000"/>
            <a:headEnd/>
            <a:tailEnd/>
          </a:ln>
        </p:spPr>
      </p:pic>
      <p:sp>
        <p:nvSpPr>
          <p:cNvPr id="11" name="Rounded Rectangle 10">
            <a:hlinkClick r:id="" action="ppaction://hlinkshowjump?jump=previousslide"/>
          </p:cNvPr>
          <p:cNvSpPr/>
          <p:nvPr/>
        </p:nvSpPr>
        <p:spPr bwMode="auto">
          <a:xfrm>
            <a:off x="7106730" y="6462995"/>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BACK</a:t>
            </a:r>
          </a:p>
        </p:txBody>
      </p:sp>
      <p:sp>
        <p:nvSpPr>
          <p:cNvPr id="12" name="Rounded Rectangle 11">
            <a:hlinkClick r:id="" action="ppaction://hlinkshowjump?jump=nextslide"/>
          </p:cNvPr>
          <p:cNvSpPr/>
          <p:nvPr/>
        </p:nvSpPr>
        <p:spPr bwMode="auto">
          <a:xfrm>
            <a:off x="8412500"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NEXT</a:t>
            </a:r>
          </a:p>
        </p:txBody>
      </p:sp>
      <p:sp>
        <p:nvSpPr>
          <p:cNvPr id="13" name="Rounded Rectangle 12">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HOME</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9750" y="188913"/>
            <a:ext cx="7394575" cy="660400"/>
          </a:xfrm>
        </p:spPr>
        <p:txBody>
          <a:bodyPr/>
          <a:lstStyle/>
          <a:p>
            <a:pPr eaLnBrk="1" hangingPunct="1"/>
            <a:r>
              <a:rPr lang="en-CA" smtClean="0">
                <a:solidFill>
                  <a:srgbClr val="080808"/>
                </a:solidFill>
                <a:latin typeface="Calibri" pitchFamily="34" charset="0"/>
              </a:rPr>
              <a:t>Time for a “Test Drive”</a:t>
            </a:r>
          </a:p>
        </p:txBody>
      </p:sp>
      <p:sp>
        <p:nvSpPr>
          <p:cNvPr id="23555" name="Rectangle 3"/>
          <p:cNvSpPr>
            <a:spLocks noGrp="1" noChangeArrowheads="1"/>
          </p:cNvSpPr>
          <p:nvPr>
            <p:ph type="body" idx="1"/>
          </p:nvPr>
        </p:nvSpPr>
        <p:spPr>
          <a:xfrm>
            <a:off x="395288" y="1123950"/>
            <a:ext cx="5256212" cy="2736850"/>
          </a:xfrm>
        </p:spPr>
        <p:txBody>
          <a:bodyPr/>
          <a:lstStyle/>
          <a:p>
            <a:pPr eaLnBrk="1" hangingPunct="1">
              <a:buClr>
                <a:schemeClr val="tx1"/>
              </a:buClr>
              <a:buFont typeface="Wingdings" pitchFamily="2" charset="2"/>
              <a:buChar char="§"/>
            </a:pPr>
            <a:r>
              <a:rPr lang="en-CA" sz="2000" smtClean="0">
                <a:latin typeface="Calibri" pitchFamily="34" charset="0"/>
              </a:rPr>
              <a:t> </a:t>
            </a:r>
            <a:r>
              <a:rPr lang="en-CA" smtClean="0">
                <a:latin typeface="Calibri" pitchFamily="34" charset="0"/>
              </a:rPr>
              <a:t>Prior to implementation of new CCAC In-Home electronic forms:</a:t>
            </a:r>
          </a:p>
          <a:p>
            <a:pPr lvl="1" eaLnBrk="1" hangingPunct="1">
              <a:buClr>
                <a:schemeClr val="tx1"/>
              </a:buClr>
              <a:buSzPct val="90000"/>
              <a:buFont typeface="Arial" charset="0"/>
              <a:buChar char="-"/>
            </a:pPr>
            <a:r>
              <a:rPr lang="en-CA" sz="1600" smtClean="0">
                <a:latin typeface="Calibri" pitchFamily="34" charset="0"/>
              </a:rPr>
              <a:t>Participants from all organizations tested that business needs were met by the revised referral forms</a:t>
            </a:r>
          </a:p>
          <a:p>
            <a:pPr eaLnBrk="1" hangingPunct="1">
              <a:buClr>
                <a:schemeClr val="tx1"/>
              </a:buClr>
              <a:buFont typeface="Wingdings" pitchFamily="2" charset="2"/>
              <a:buChar char="§"/>
            </a:pPr>
            <a:r>
              <a:rPr lang="en-CA" smtClean="0">
                <a:latin typeface="Calibri" pitchFamily="34" charset="0"/>
              </a:rPr>
              <a:t> Sample clinical cases were provided</a:t>
            </a:r>
          </a:p>
          <a:p>
            <a:pPr eaLnBrk="1" hangingPunct="1">
              <a:buClr>
                <a:schemeClr val="tx1"/>
              </a:buClr>
              <a:buFont typeface="Wingdings" pitchFamily="2" charset="2"/>
              <a:buChar char="§"/>
            </a:pPr>
            <a:r>
              <a:rPr lang="en-CA" smtClean="0">
                <a:latin typeface="Calibri" pitchFamily="34" charset="0"/>
              </a:rPr>
              <a:t> Users were able to simulate real-life scenarios</a:t>
            </a:r>
          </a:p>
        </p:txBody>
      </p:sp>
      <p:sp>
        <p:nvSpPr>
          <p:cNvPr id="122887" name="Text Box 7"/>
          <p:cNvSpPr txBox="1">
            <a:spLocks noChangeArrowheads="1"/>
          </p:cNvSpPr>
          <p:nvPr/>
        </p:nvSpPr>
        <p:spPr bwMode="auto">
          <a:xfrm>
            <a:off x="1116013" y="3789363"/>
            <a:ext cx="7632700" cy="931862"/>
          </a:xfrm>
          <a:prstGeom prst="rect">
            <a:avLst/>
          </a:prstGeom>
          <a:noFill/>
          <a:ln w="9525">
            <a:noFill/>
            <a:miter lim="800000"/>
            <a:headEnd type="none" w="sm" len="sm"/>
            <a:tailEnd type="none" w="sm" len="sm"/>
          </a:ln>
          <a:effectLst>
            <a:outerShdw blurRad="63500" dist="38099" dir="2700000" algn="ctr" rotWithShape="0">
              <a:schemeClr val="folHlink">
                <a:alpha val="74998"/>
              </a:schemeClr>
            </a:outerShdw>
          </a:effectLst>
        </p:spPr>
        <p:txBody>
          <a:bodyPr lIns="92075" tIns="46038" rIns="92075" bIns="46038">
            <a:spAutoFit/>
          </a:bodyPr>
          <a:lstStyle/>
          <a:p>
            <a:pPr algn="ctr">
              <a:spcBef>
                <a:spcPct val="50000"/>
              </a:spcBef>
              <a:buClr>
                <a:schemeClr val="bg1"/>
              </a:buClr>
            </a:pPr>
            <a:endParaRPr lang="en-CA" sz="2400">
              <a:solidFill>
                <a:schemeClr val="tx1"/>
              </a:solidFill>
            </a:endParaRPr>
          </a:p>
          <a:p>
            <a:pPr algn="ctr">
              <a:spcBef>
                <a:spcPct val="50000"/>
              </a:spcBef>
              <a:buClr>
                <a:schemeClr val="bg1"/>
              </a:buClr>
            </a:pPr>
            <a:endParaRPr lang="en-CA" sz="2400">
              <a:solidFill>
                <a:srgbClr val="007665"/>
              </a:solidFill>
            </a:endParaRPr>
          </a:p>
        </p:txBody>
      </p:sp>
      <p:sp>
        <p:nvSpPr>
          <p:cNvPr id="122888" name="Text Box 8"/>
          <p:cNvSpPr txBox="1">
            <a:spLocks noChangeArrowheads="1"/>
          </p:cNvSpPr>
          <p:nvPr/>
        </p:nvSpPr>
        <p:spPr bwMode="auto">
          <a:xfrm>
            <a:off x="539750" y="3933825"/>
            <a:ext cx="8135938" cy="1944688"/>
          </a:xfrm>
          <a:prstGeom prst="rect">
            <a:avLst/>
          </a:prstGeom>
          <a:gradFill>
            <a:gsLst>
              <a:gs pos="0">
                <a:schemeClr val="accent4">
                  <a:tint val="100000"/>
                  <a:shade val="100000"/>
                  <a:satMod val="130000"/>
                </a:schemeClr>
              </a:gs>
              <a:gs pos="99000">
                <a:schemeClr val="accent4">
                  <a:lumMod val="65000"/>
                  <a:lumOff val="35000"/>
                </a:schemeClr>
              </a:gs>
            </a:gsLst>
          </a:gradFill>
          <a:ln>
            <a:headEnd/>
            <a:tailEnd/>
          </a:ln>
        </p:spPr>
        <p:style>
          <a:lnRef idx="0">
            <a:schemeClr val="accent4"/>
          </a:lnRef>
          <a:fillRef idx="3">
            <a:schemeClr val="accent4"/>
          </a:fillRef>
          <a:effectRef idx="3">
            <a:schemeClr val="accent4"/>
          </a:effectRef>
          <a:fontRef idx="minor">
            <a:schemeClr val="lt1"/>
          </a:fontRef>
        </p:style>
        <p:txBody>
          <a:bodyPr/>
          <a:lstStyle/>
          <a:p>
            <a:pPr marL="457200" indent="-457200">
              <a:spcBef>
                <a:spcPct val="50000"/>
              </a:spcBef>
              <a:buClr>
                <a:schemeClr val="bg1"/>
              </a:buClr>
              <a:defRPr/>
            </a:pPr>
            <a:r>
              <a:rPr lang="en-CA" sz="1800" b="1" dirty="0">
                <a:solidFill>
                  <a:schemeClr val="bg1"/>
                </a:solidFill>
                <a:latin typeface="Calibri" charset="0"/>
                <a:ea typeface="ＭＳ Ｐゴシック" charset="-128"/>
                <a:cs typeface="ＭＳ Ｐゴシック" charset="-128"/>
              </a:rPr>
              <a:t>Main Outcomes of Test Drive:</a:t>
            </a:r>
          </a:p>
          <a:p>
            <a:pPr marL="914400" lvl="1" indent="-457200">
              <a:spcBef>
                <a:spcPct val="50000"/>
              </a:spcBef>
              <a:buClr>
                <a:schemeClr val="bg1"/>
              </a:buClr>
              <a:buSzPct val="80000"/>
              <a:buFont typeface="Wingdings" charset="2"/>
              <a:buChar char="§"/>
              <a:defRPr/>
            </a:pPr>
            <a:r>
              <a:rPr lang="en-CA" sz="1600" dirty="0">
                <a:solidFill>
                  <a:schemeClr val="bg1"/>
                </a:solidFill>
                <a:latin typeface="Calibri" charset="0"/>
                <a:ea typeface="ＭＳ Ｐゴシック" charset="-128"/>
                <a:cs typeface="ＭＳ Ｐゴシック" charset="-128"/>
              </a:rPr>
              <a:t>15 participating organizations (over 100 participants overall)</a:t>
            </a:r>
          </a:p>
          <a:p>
            <a:pPr marL="914400" lvl="1" indent="-457200">
              <a:spcBef>
                <a:spcPct val="50000"/>
              </a:spcBef>
              <a:buClr>
                <a:schemeClr val="bg1"/>
              </a:buClr>
              <a:buSzPct val="80000"/>
              <a:buFont typeface="Wingdings" charset="2"/>
              <a:buChar char="§"/>
              <a:defRPr/>
            </a:pPr>
            <a:r>
              <a:rPr lang="en-CA" sz="1600" dirty="0">
                <a:solidFill>
                  <a:schemeClr val="bg1"/>
                </a:solidFill>
                <a:latin typeface="Calibri" charset="0"/>
                <a:ea typeface="ＭＳ Ｐゴシック" charset="-128"/>
                <a:cs typeface="ＭＳ Ｐゴシック" charset="-128"/>
              </a:rPr>
              <a:t>148 distinct pieces of feedback regarding the CCAC In-Home Referral Form</a:t>
            </a:r>
          </a:p>
          <a:p>
            <a:pPr marL="914400" lvl="1" indent="-457200">
              <a:spcBef>
                <a:spcPct val="50000"/>
              </a:spcBef>
              <a:buClr>
                <a:schemeClr val="bg1"/>
              </a:buClr>
              <a:buSzPct val="80000"/>
              <a:buFont typeface="Wingdings" charset="2"/>
              <a:buChar char="§"/>
              <a:defRPr/>
            </a:pPr>
            <a:r>
              <a:rPr lang="en-CA" sz="1600" dirty="0">
                <a:solidFill>
                  <a:schemeClr val="bg1"/>
                </a:solidFill>
                <a:latin typeface="Calibri" charset="0"/>
                <a:ea typeface="ＭＳ Ｐゴシック" charset="-128"/>
                <a:cs typeface="ＭＳ Ｐゴシック" charset="-128"/>
              </a:rPr>
              <a:t>Collaborative review and approval of change requests</a:t>
            </a:r>
          </a:p>
          <a:p>
            <a:pPr marL="914400" lvl="1" indent="-457200">
              <a:spcBef>
                <a:spcPct val="50000"/>
              </a:spcBef>
              <a:buClr>
                <a:schemeClr val="bg1"/>
              </a:buClr>
              <a:buSzPct val="80000"/>
              <a:buFont typeface="Wingdings" charset="2"/>
              <a:buChar char="§"/>
              <a:defRPr/>
            </a:pPr>
            <a:r>
              <a:rPr lang="en-CA" sz="1600" dirty="0">
                <a:solidFill>
                  <a:schemeClr val="bg1"/>
                </a:solidFill>
                <a:latin typeface="Calibri" charset="0"/>
                <a:ea typeface="ＭＳ Ｐゴシック" charset="-128"/>
                <a:cs typeface="ＭＳ Ｐゴシック" charset="-128"/>
              </a:rPr>
              <a:t>59 recommended changes made prior to implementation</a:t>
            </a:r>
          </a:p>
        </p:txBody>
      </p:sp>
      <p:pic>
        <p:nvPicPr>
          <p:cNvPr id="122892" name="Picture 12"/>
          <p:cNvPicPr>
            <a:picLocks noChangeAspect="1" noChangeArrowheads="1"/>
          </p:cNvPicPr>
          <p:nvPr/>
        </p:nvPicPr>
        <p:blipFill>
          <a:blip r:embed="rId2"/>
          <a:srcRect/>
          <a:stretch>
            <a:fillRect/>
          </a:stretch>
        </p:blipFill>
        <p:spPr bwMode="auto">
          <a:xfrm>
            <a:off x="5651500" y="1268413"/>
            <a:ext cx="2863850" cy="2147887"/>
          </a:xfrm>
          <a:prstGeom prst="rect">
            <a:avLst/>
          </a:prstGeom>
          <a:noFill/>
          <a:ln w="9525">
            <a:noFill/>
            <a:miter lim="800000"/>
            <a:headEnd type="none" w="sm" len="sm"/>
            <a:tailEnd type="none" w="sm" len="sm"/>
          </a:ln>
          <a:effectLst>
            <a:outerShdw blurRad="63500" dist="38099" dir="2700000" algn="ctr" rotWithShape="0">
              <a:schemeClr val="folHlink">
                <a:alpha val="74998"/>
              </a:schemeClr>
            </a:outerShdw>
          </a:effectLst>
        </p:spPr>
      </p:pic>
      <p:sp>
        <p:nvSpPr>
          <p:cNvPr id="10" name="Rounded Rectangle 9">
            <a:hlinkClick r:id="" action="ppaction://hlinkshowjump?jump=previousslide"/>
          </p:cNvPr>
          <p:cNvSpPr/>
          <p:nvPr/>
        </p:nvSpPr>
        <p:spPr bwMode="auto">
          <a:xfrm>
            <a:off x="7106730" y="6462995"/>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BACK</a:t>
            </a:r>
          </a:p>
        </p:txBody>
      </p:sp>
      <p:sp>
        <p:nvSpPr>
          <p:cNvPr id="11" name="Rounded Rectangle 10">
            <a:hlinkClick r:id="" action="ppaction://hlinkshowjump?jump=nextslide"/>
          </p:cNvPr>
          <p:cNvSpPr/>
          <p:nvPr/>
        </p:nvSpPr>
        <p:spPr bwMode="auto">
          <a:xfrm>
            <a:off x="8412500"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NEXT</a:t>
            </a:r>
          </a:p>
        </p:txBody>
      </p:sp>
      <p:sp>
        <p:nvSpPr>
          <p:cNvPr id="12" name="Rounded Rectangle 11">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HOME</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4213" y="188913"/>
            <a:ext cx="7235825" cy="660400"/>
          </a:xfrm>
        </p:spPr>
        <p:txBody>
          <a:bodyPr/>
          <a:lstStyle/>
          <a:p>
            <a:pPr eaLnBrk="1" hangingPunct="1"/>
            <a:r>
              <a:rPr lang="en-CA" smtClean="0">
                <a:latin typeface="Calibri" pitchFamily="34" charset="0"/>
              </a:rPr>
              <a:t>Impact on Patient Experience</a:t>
            </a:r>
          </a:p>
        </p:txBody>
      </p:sp>
      <p:grpSp>
        <p:nvGrpSpPr>
          <p:cNvPr id="24579" name="Group 4"/>
          <p:cNvGrpSpPr>
            <a:grpSpLocks/>
          </p:cNvGrpSpPr>
          <p:nvPr/>
        </p:nvGrpSpPr>
        <p:grpSpPr bwMode="auto">
          <a:xfrm>
            <a:off x="533400" y="1809750"/>
            <a:ext cx="2076450" cy="1749425"/>
            <a:chOff x="431" y="2659"/>
            <a:chExt cx="1419" cy="1246"/>
          </a:xfrm>
        </p:grpSpPr>
        <p:pic>
          <p:nvPicPr>
            <p:cNvPr id="24595" name="Picture 2"/>
            <p:cNvPicPr>
              <a:picLocks noChangeAspect="1" noChangeArrowheads="1"/>
            </p:cNvPicPr>
            <p:nvPr/>
          </p:nvPicPr>
          <p:blipFill>
            <a:blip r:embed="rId2"/>
            <a:srcRect/>
            <a:stretch>
              <a:fillRect/>
            </a:stretch>
          </p:blipFill>
          <p:spPr bwMode="auto">
            <a:xfrm>
              <a:off x="431" y="3043"/>
              <a:ext cx="467" cy="558"/>
            </a:xfrm>
            <a:prstGeom prst="rect">
              <a:avLst/>
            </a:prstGeom>
            <a:noFill/>
            <a:ln w="9525">
              <a:noFill/>
              <a:miter lim="800000"/>
              <a:headEnd/>
              <a:tailEnd/>
            </a:ln>
          </p:spPr>
        </p:pic>
        <p:pic>
          <p:nvPicPr>
            <p:cNvPr id="24596" name="Picture 2"/>
            <p:cNvPicPr>
              <a:picLocks noChangeAspect="1" noChangeArrowheads="1"/>
            </p:cNvPicPr>
            <p:nvPr/>
          </p:nvPicPr>
          <p:blipFill>
            <a:blip r:embed="rId2"/>
            <a:srcRect/>
            <a:stretch>
              <a:fillRect/>
            </a:stretch>
          </p:blipFill>
          <p:spPr bwMode="auto">
            <a:xfrm>
              <a:off x="930" y="2659"/>
              <a:ext cx="466" cy="649"/>
            </a:xfrm>
            <a:prstGeom prst="rect">
              <a:avLst/>
            </a:prstGeom>
            <a:noFill/>
            <a:ln w="9525">
              <a:noFill/>
              <a:miter lim="800000"/>
              <a:headEnd/>
              <a:tailEnd/>
            </a:ln>
          </p:spPr>
        </p:pic>
        <p:pic>
          <p:nvPicPr>
            <p:cNvPr id="24597" name="Picture 2"/>
            <p:cNvPicPr>
              <a:picLocks noChangeAspect="1" noChangeArrowheads="1"/>
            </p:cNvPicPr>
            <p:nvPr/>
          </p:nvPicPr>
          <p:blipFill>
            <a:blip r:embed="rId2"/>
            <a:srcRect/>
            <a:stretch>
              <a:fillRect/>
            </a:stretch>
          </p:blipFill>
          <p:spPr bwMode="auto">
            <a:xfrm>
              <a:off x="1383" y="3067"/>
              <a:ext cx="467" cy="602"/>
            </a:xfrm>
            <a:prstGeom prst="rect">
              <a:avLst/>
            </a:prstGeom>
            <a:noFill/>
            <a:ln w="9525">
              <a:noFill/>
              <a:miter lim="800000"/>
              <a:headEnd/>
              <a:tailEnd/>
            </a:ln>
          </p:spPr>
        </p:pic>
        <p:pic>
          <p:nvPicPr>
            <p:cNvPr id="24598" name="Picture 2"/>
            <p:cNvPicPr>
              <a:picLocks noChangeAspect="1" noChangeArrowheads="1"/>
            </p:cNvPicPr>
            <p:nvPr/>
          </p:nvPicPr>
          <p:blipFill>
            <a:blip r:embed="rId2"/>
            <a:srcRect/>
            <a:stretch>
              <a:fillRect/>
            </a:stretch>
          </p:blipFill>
          <p:spPr bwMode="auto">
            <a:xfrm>
              <a:off x="884" y="3294"/>
              <a:ext cx="466" cy="611"/>
            </a:xfrm>
            <a:prstGeom prst="rect">
              <a:avLst/>
            </a:prstGeom>
            <a:noFill/>
            <a:ln w="9525">
              <a:noFill/>
              <a:miter lim="800000"/>
              <a:headEnd/>
              <a:tailEnd/>
            </a:ln>
          </p:spPr>
        </p:pic>
      </p:grpSp>
      <p:pic>
        <p:nvPicPr>
          <p:cNvPr id="24580" name="Picture 8" descr="team"/>
          <p:cNvPicPr>
            <a:picLocks noChangeAspect="1" noChangeArrowheads="1"/>
          </p:cNvPicPr>
          <p:nvPr/>
        </p:nvPicPr>
        <p:blipFill>
          <a:blip r:embed="rId3">
            <a:grayscl/>
          </a:blip>
          <a:srcRect/>
          <a:stretch>
            <a:fillRect/>
          </a:stretch>
        </p:blipFill>
        <p:spPr bwMode="auto">
          <a:xfrm>
            <a:off x="3429000" y="2776538"/>
            <a:ext cx="981075" cy="1471612"/>
          </a:xfrm>
          <a:prstGeom prst="rect">
            <a:avLst/>
          </a:prstGeom>
          <a:noFill/>
          <a:ln w="9525">
            <a:noFill/>
            <a:miter lim="800000"/>
            <a:headEnd/>
            <a:tailEnd/>
          </a:ln>
        </p:spPr>
      </p:pic>
      <p:pic>
        <p:nvPicPr>
          <p:cNvPr id="24582" name="Picture 4" descr="30462540"/>
          <p:cNvPicPr>
            <a:picLocks noChangeAspect="1" noChangeArrowheads="1"/>
          </p:cNvPicPr>
          <p:nvPr/>
        </p:nvPicPr>
        <p:blipFill>
          <a:blip r:embed="rId4">
            <a:lum bright="70000" contrast="-70000"/>
          </a:blip>
          <a:srcRect/>
          <a:stretch>
            <a:fillRect/>
          </a:stretch>
        </p:blipFill>
        <p:spPr bwMode="auto">
          <a:xfrm>
            <a:off x="7380288" y="4597400"/>
            <a:ext cx="1306512" cy="869950"/>
          </a:xfrm>
          <a:prstGeom prst="rect">
            <a:avLst/>
          </a:prstGeom>
          <a:solidFill>
            <a:srgbClr val="D9D9D9">
              <a:alpha val="20000"/>
            </a:srgbClr>
          </a:solidFill>
          <a:ln w="9525">
            <a:noFill/>
            <a:miter lim="800000"/>
            <a:headEnd/>
            <a:tailEnd/>
          </a:ln>
        </p:spPr>
      </p:pic>
      <p:sp>
        <p:nvSpPr>
          <p:cNvPr id="123915" name="AutoShape 11"/>
          <p:cNvSpPr>
            <a:spLocks noChangeArrowheads="1"/>
          </p:cNvSpPr>
          <p:nvPr/>
        </p:nvSpPr>
        <p:spPr bwMode="auto">
          <a:xfrm>
            <a:off x="2667000" y="2800350"/>
            <a:ext cx="609600" cy="762000"/>
          </a:xfrm>
          <a:prstGeom prst="rightArrow">
            <a:avLst>
              <a:gd name="adj1" fmla="val 50000"/>
              <a:gd name="adj2" fmla="val 49863"/>
            </a:avLst>
          </a:prstGeom>
          <a:solidFill>
            <a:srgbClr val="FFFFFF"/>
          </a:solidFill>
          <a:ln w="9525">
            <a:solidFill>
              <a:schemeClr val="tx1"/>
            </a:solidFill>
            <a:miter lim="800000"/>
            <a:headEnd type="none" w="sm" len="sm"/>
            <a:tailEnd type="none" w="sm" len="sm"/>
          </a:ln>
          <a:effectLst>
            <a:outerShdw blurRad="63500" dist="38099" dir="2700000" algn="ctr" rotWithShape="0">
              <a:schemeClr val="folHlink">
                <a:alpha val="74998"/>
              </a:schemeClr>
            </a:outerShdw>
          </a:effectLst>
        </p:spPr>
        <p:txBody>
          <a:bodyPr wrap="none" lIns="92075" tIns="46038" rIns="92075" bIns="46038" anchor="ctr"/>
          <a:lstStyle/>
          <a:p>
            <a:pPr algn="ctr">
              <a:spcBef>
                <a:spcPct val="50000"/>
              </a:spcBef>
              <a:buClr>
                <a:schemeClr val="bg1"/>
              </a:buClr>
              <a:defRPr/>
            </a:pPr>
            <a:endParaRPr lang="en-US" sz="2400">
              <a:solidFill>
                <a:srgbClr val="007665"/>
              </a:solidFill>
              <a:latin typeface="Calibri" charset="0"/>
              <a:ea typeface="+mn-ea"/>
            </a:endParaRPr>
          </a:p>
        </p:txBody>
      </p:sp>
      <p:sp>
        <p:nvSpPr>
          <p:cNvPr id="24586" name="TextBox 16"/>
          <p:cNvSpPr txBox="1">
            <a:spLocks noChangeArrowheads="1"/>
          </p:cNvSpPr>
          <p:nvPr/>
        </p:nvSpPr>
        <p:spPr bwMode="auto">
          <a:xfrm>
            <a:off x="611188" y="1276350"/>
            <a:ext cx="1979612" cy="484188"/>
          </a:xfrm>
          <a:prstGeom prst="rect">
            <a:avLst/>
          </a:prstGeom>
          <a:gradFill rotWithShape="1">
            <a:gsLst>
              <a:gs pos="0">
                <a:srgbClr val="000000">
                  <a:gamma/>
                  <a:tint val="63529"/>
                  <a:invGamma/>
                </a:srgbClr>
              </a:gs>
              <a:gs pos="100000">
                <a:srgbClr val="000000"/>
              </a:gs>
            </a:gsLst>
            <a:lin ang="5400000" scaled="1"/>
          </a:gradFill>
          <a:ln w="9525" algn="ctr">
            <a:solidFill>
              <a:srgbClr val="000000"/>
            </a:solidFill>
            <a:miter lim="800000"/>
            <a:headEnd/>
            <a:tailEnd/>
          </a:ln>
          <a:effectLst>
            <a:outerShdw dist="23000" dir="5400000" rotWithShape="0">
              <a:srgbClr val="808080">
                <a:alpha val="34999"/>
              </a:srgbClr>
            </a:outerShdw>
          </a:effectLst>
        </p:spPr>
        <p:txBody>
          <a:bodyPr>
            <a:spAutoFit/>
          </a:bodyPr>
          <a:lstStyle/>
          <a:p>
            <a:pPr algn="ctr">
              <a:spcBef>
                <a:spcPct val="50000"/>
              </a:spcBef>
              <a:buClr>
                <a:schemeClr val="bg1"/>
              </a:buClr>
              <a:defRPr/>
            </a:pPr>
            <a:r>
              <a:rPr lang="en-US" b="1" dirty="0">
                <a:solidFill>
                  <a:schemeClr val="accent3"/>
                </a:solidFill>
                <a:latin typeface="Calibri"/>
                <a:ea typeface="+mn-ea"/>
                <a:cs typeface="Calibri"/>
              </a:rPr>
              <a:t>All TC LHIN Acute/Rehab-CCC sites</a:t>
            </a:r>
          </a:p>
        </p:txBody>
      </p:sp>
      <p:sp>
        <p:nvSpPr>
          <p:cNvPr id="24587" name="TextBox 17"/>
          <p:cNvSpPr txBox="1">
            <a:spLocks noChangeArrowheads="1"/>
          </p:cNvSpPr>
          <p:nvPr/>
        </p:nvSpPr>
        <p:spPr bwMode="auto">
          <a:xfrm>
            <a:off x="3124200" y="2114550"/>
            <a:ext cx="1828800" cy="484188"/>
          </a:xfrm>
          <a:prstGeom prst="rect">
            <a:avLst/>
          </a:prstGeom>
          <a:gradFill rotWithShape="1">
            <a:gsLst>
              <a:gs pos="0">
                <a:srgbClr val="000000">
                  <a:gamma/>
                  <a:tint val="63529"/>
                  <a:invGamma/>
                </a:srgbClr>
              </a:gs>
              <a:gs pos="100000">
                <a:srgbClr val="000000"/>
              </a:gs>
            </a:gsLst>
            <a:lin ang="5400000" scaled="1"/>
          </a:gradFill>
          <a:ln w="9525" algn="ctr">
            <a:solidFill>
              <a:srgbClr val="000000"/>
            </a:solidFill>
            <a:miter lim="800000"/>
            <a:headEnd/>
            <a:tailEnd/>
          </a:ln>
          <a:effectLst>
            <a:outerShdw dist="23000" dir="5400000" rotWithShape="0">
              <a:srgbClr val="808080">
                <a:alpha val="34999"/>
              </a:srgbClr>
            </a:outerShdw>
          </a:effectLst>
        </p:spPr>
        <p:txBody>
          <a:bodyPr>
            <a:spAutoFit/>
          </a:bodyPr>
          <a:lstStyle/>
          <a:p>
            <a:pPr algn="ctr">
              <a:spcBef>
                <a:spcPct val="50000"/>
              </a:spcBef>
              <a:buClr>
                <a:schemeClr val="bg1"/>
              </a:buClr>
              <a:defRPr/>
            </a:pPr>
            <a:r>
              <a:rPr lang="en-US" b="1" dirty="0">
                <a:solidFill>
                  <a:srgbClr val="FFFFFF"/>
                </a:solidFill>
                <a:latin typeface="Calibri"/>
                <a:ea typeface="+mn-ea"/>
                <a:cs typeface="Calibri"/>
              </a:rPr>
              <a:t>Multi-disciplinary Healthcare Teams</a:t>
            </a:r>
          </a:p>
        </p:txBody>
      </p:sp>
      <p:sp>
        <p:nvSpPr>
          <p:cNvPr id="24589" name="TextBox 19"/>
          <p:cNvSpPr txBox="1">
            <a:spLocks noChangeArrowheads="1"/>
          </p:cNvSpPr>
          <p:nvPr/>
        </p:nvSpPr>
        <p:spPr bwMode="auto">
          <a:xfrm>
            <a:off x="5105400" y="2952750"/>
            <a:ext cx="1828800" cy="484188"/>
          </a:xfrm>
          <a:prstGeom prst="rect">
            <a:avLst/>
          </a:prstGeom>
          <a:solidFill>
            <a:srgbClr val="BFBFBF"/>
          </a:solidFill>
          <a:ln w="9525">
            <a:solidFill>
              <a:srgbClr val="000000"/>
            </a:solidFill>
            <a:miter lim="800000"/>
            <a:headEnd/>
            <a:tailEnd/>
          </a:ln>
          <a:effectLst>
            <a:outerShdw dist="23000" dir="5400000" rotWithShape="0">
              <a:srgbClr val="808080">
                <a:alpha val="34999"/>
              </a:srgbClr>
            </a:outerShdw>
          </a:effectLst>
        </p:spPr>
        <p:txBody>
          <a:bodyPr>
            <a:spAutoFit/>
          </a:bodyPr>
          <a:lstStyle/>
          <a:p>
            <a:pPr algn="ctr">
              <a:spcBef>
                <a:spcPct val="50000"/>
              </a:spcBef>
              <a:buClr>
                <a:schemeClr val="bg1"/>
              </a:buClr>
              <a:defRPr/>
            </a:pPr>
            <a:r>
              <a:rPr lang="en-US" b="1" dirty="0">
                <a:solidFill>
                  <a:srgbClr val="FFFFFF"/>
                </a:solidFill>
                <a:latin typeface="Calibri"/>
                <a:ea typeface="+mn-ea"/>
                <a:cs typeface="Calibri"/>
              </a:rPr>
              <a:t>1 Standardized Referral Form</a:t>
            </a:r>
          </a:p>
        </p:txBody>
      </p:sp>
      <p:sp>
        <p:nvSpPr>
          <p:cNvPr id="24590" name="TextBox 20"/>
          <p:cNvSpPr txBox="1">
            <a:spLocks noChangeArrowheads="1"/>
          </p:cNvSpPr>
          <p:nvPr/>
        </p:nvSpPr>
        <p:spPr bwMode="auto">
          <a:xfrm>
            <a:off x="7086600" y="3790950"/>
            <a:ext cx="1828800" cy="484188"/>
          </a:xfrm>
          <a:prstGeom prst="rect">
            <a:avLst/>
          </a:prstGeom>
          <a:solidFill>
            <a:srgbClr val="BFBFBF"/>
          </a:solidFill>
          <a:ln w="9525">
            <a:solidFill>
              <a:srgbClr val="000000"/>
            </a:solidFill>
            <a:miter lim="800000"/>
            <a:headEnd/>
            <a:tailEnd/>
          </a:ln>
          <a:effectLst>
            <a:outerShdw dist="23000" dir="5400000" rotWithShape="0">
              <a:srgbClr val="808080">
                <a:alpha val="34999"/>
              </a:srgbClr>
            </a:outerShdw>
          </a:effectLst>
        </p:spPr>
        <p:txBody>
          <a:bodyPr>
            <a:spAutoFit/>
          </a:bodyPr>
          <a:lstStyle/>
          <a:p>
            <a:pPr algn="ctr">
              <a:spcBef>
                <a:spcPct val="50000"/>
              </a:spcBef>
              <a:buClr>
                <a:schemeClr val="bg1"/>
              </a:buClr>
              <a:defRPr/>
            </a:pPr>
            <a:r>
              <a:rPr lang="en-US" b="1" dirty="0">
                <a:solidFill>
                  <a:srgbClr val="FFFFFF"/>
                </a:solidFill>
                <a:latin typeface="Calibri"/>
                <a:ea typeface="+mn-ea"/>
                <a:cs typeface="Calibri"/>
              </a:rPr>
              <a:t>1 Comprehensive Care Plan for Patient</a:t>
            </a:r>
          </a:p>
        </p:txBody>
      </p:sp>
      <p:sp>
        <p:nvSpPr>
          <p:cNvPr id="25" name="AutoShape 11"/>
          <p:cNvSpPr>
            <a:spLocks noChangeArrowheads="1"/>
          </p:cNvSpPr>
          <p:nvPr/>
        </p:nvSpPr>
        <p:spPr bwMode="auto">
          <a:xfrm>
            <a:off x="4572000" y="3638550"/>
            <a:ext cx="609600" cy="762000"/>
          </a:xfrm>
          <a:prstGeom prst="rightArrow">
            <a:avLst>
              <a:gd name="adj1" fmla="val 50000"/>
              <a:gd name="adj2" fmla="val 49863"/>
            </a:avLst>
          </a:prstGeom>
          <a:solidFill>
            <a:srgbClr val="FFFFFF"/>
          </a:solidFill>
          <a:ln w="9525">
            <a:solidFill>
              <a:srgbClr val="000000"/>
            </a:solidFill>
            <a:miter lim="800000"/>
            <a:headEnd type="none" w="sm" len="sm"/>
            <a:tailEnd type="none" w="sm" len="sm"/>
          </a:ln>
          <a:effectLst>
            <a:outerShdw blurRad="63500" dist="38099" dir="2700000" algn="ctr" rotWithShape="0">
              <a:schemeClr val="folHlink">
                <a:alpha val="74998"/>
              </a:schemeClr>
            </a:outerShdw>
          </a:effectLst>
        </p:spPr>
        <p:txBody>
          <a:bodyPr wrap="none" lIns="92075" tIns="46038" rIns="92075" bIns="46038" anchor="ctr"/>
          <a:lstStyle/>
          <a:p>
            <a:pPr algn="ctr">
              <a:spcBef>
                <a:spcPct val="50000"/>
              </a:spcBef>
              <a:buClr>
                <a:schemeClr val="bg1"/>
              </a:buClr>
              <a:defRPr/>
            </a:pPr>
            <a:endParaRPr lang="en-US" sz="2400">
              <a:solidFill>
                <a:srgbClr val="007665"/>
              </a:solidFill>
              <a:latin typeface="Calibri" charset="0"/>
              <a:ea typeface="+mn-ea"/>
            </a:endParaRPr>
          </a:p>
        </p:txBody>
      </p:sp>
      <p:sp>
        <p:nvSpPr>
          <p:cNvPr id="26" name="AutoShape 11"/>
          <p:cNvSpPr>
            <a:spLocks noChangeArrowheads="1"/>
          </p:cNvSpPr>
          <p:nvPr/>
        </p:nvSpPr>
        <p:spPr bwMode="auto">
          <a:xfrm>
            <a:off x="6477000" y="4476750"/>
            <a:ext cx="609600" cy="762000"/>
          </a:xfrm>
          <a:prstGeom prst="rightArrow">
            <a:avLst>
              <a:gd name="adj1" fmla="val 50000"/>
              <a:gd name="adj2" fmla="val 49863"/>
            </a:avLst>
          </a:prstGeom>
          <a:solidFill>
            <a:srgbClr val="FFFFFF"/>
          </a:solidFill>
          <a:ln w="9525">
            <a:solidFill>
              <a:srgbClr val="000000"/>
            </a:solidFill>
            <a:miter lim="800000"/>
            <a:headEnd type="none" w="sm" len="sm"/>
            <a:tailEnd type="none" w="sm" len="sm"/>
          </a:ln>
          <a:effectLst>
            <a:outerShdw blurRad="63500" dist="38099" dir="2700000" algn="ctr" rotWithShape="0">
              <a:schemeClr val="folHlink">
                <a:alpha val="74998"/>
              </a:schemeClr>
            </a:outerShdw>
          </a:effectLst>
        </p:spPr>
        <p:txBody>
          <a:bodyPr wrap="none" lIns="92075" tIns="46038" rIns="92075" bIns="46038" anchor="ctr"/>
          <a:lstStyle/>
          <a:p>
            <a:pPr algn="ctr">
              <a:spcBef>
                <a:spcPct val="50000"/>
              </a:spcBef>
              <a:buClr>
                <a:schemeClr val="bg1"/>
              </a:buClr>
              <a:defRPr/>
            </a:pPr>
            <a:endParaRPr lang="en-US" sz="2400">
              <a:solidFill>
                <a:srgbClr val="007665"/>
              </a:solidFill>
              <a:latin typeface="Calibri" charset="0"/>
              <a:ea typeface="+mn-ea"/>
            </a:endParaRPr>
          </a:p>
        </p:txBody>
      </p:sp>
      <p:sp>
        <p:nvSpPr>
          <p:cNvPr id="2" name="Rectangle 26"/>
          <p:cNvSpPr>
            <a:spLocks noChangeArrowheads="1"/>
          </p:cNvSpPr>
          <p:nvPr/>
        </p:nvSpPr>
        <p:spPr bwMode="auto">
          <a:xfrm>
            <a:off x="250825" y="3860800"/>
            <a:ext cx="2386013" cy="1647825"/>
          </a:xfrm>
          <a:prstGeom prst="rect">
            <a:avLst/>
          </a:prstGeom>
          <a:noFill/>
          <a:ln w="19050" algn="ctr">
            <a:solidFill>
              <a:schemeClr val="tx1"/>
            </a:solidFill>
            <a:prstDash val="sysDot"/>
            <a:miter lim="800000"/>
            <a:headEnd/>
            <a:tailEnd/>
          </a:ln>
          <a:effectLst/>
        </p:spPr>
        <p:txBody>
          <a:bodyPr>
            <a:spAutoFit/>
          </a:bodyPr>
          <a:lstStyle/>
          <a:p>
            <a:pPr marL="171450" indent="-171450" eaLnBrk="1" hangingPunct="1">
              <a:buClr>
                <a:schemeClr val="bg1"/>
              </a:buClr>
              <a:buFont typeface="Wingdings" pitchFamily="2" charset="2"/>
              <a:buNone/>
            </a:pPr>
            <a:r>
              <a:rPr lang="en-CA" b="1"/>
              <a:t>Increased access to care:</a:t>
            </a:r>
          </a:p>
          <a:p>
            <a:pPr marL="171450" indent="-171450" eaLnBrk="1" hangingPunct="1">
              <a:buSzPct val="80000"/>
              <a:buFont typeface="Wingdings" pitchFamily="2" charset="2"/>
              <a:buChar char="§"/>
            </a:pPr>
            <a:r>
              <a:rPr lang="en-CA"/>
              <a:t>6 Acute organizations</a:t>
            </a:r>
          </a:p>
          <a:p>
            <a:pPr marL="171450" indent="-171450" eaLnBrk="1" hangingPunct="1">
              <a:buSzPct val="80000"/>
              <a:buFont typeface="Wingdings" pitchFamily="2" charset="2"/>
              <a:buChar char="§"/>
            </a:pPr>
            <a:r>
              <a:rPr lang="en-CA"/>
              <a:t>8 Rehab/CCC organizations</a:t>
            </a:r>
          </a:p>
          <a:p>
            <a:pPr marL="171450" indent="-171450" eaLnBrk="1" hangingPunct="1">
              <a:buClr>
                <a:schemeClr val="bg1"/>
              </a:buClr>
              <a:buFont typeface="Wingdings" pitchFamily="2" charset="2"/>
              <a:buNone/>
            </a:pPr>
            <a:endParaRPr lang="en-CA" b="1"/>
          </a:p>
          <a:p>
            <a:pPr marL="171450" indent="-171450" eaLnBrk="1" hangingPunct="1">
              <a:buClr>
                <a:schemeClr val="bg1"/>
              </a:buClr>
              <a:buFont typeface="Wingdings" pitchFamily="2" charset="2"/>
              <a:buNone/>
            </a:pPr>
            <a:r>
              <a:rPr lang="en-CA" b="1"/>
              <a:t>Patient Safety:</a:t>
            </a:r>
          </a:p>
          <a:p>
            <a:pPr marL="171450" indent="-171450" eaLnBrk="1" hangingPunct="1">
              <a:buSzPct val="80000"/>
              <a:buFont typeface="Wingdings" pitchFamily="2" charset="2"/>
              <a:buChar char="§"/>
            </a:pPr>
            <a:r>
              <a:rPr lang="en-CA"/>
              <a:t>Standard forms and processes across organization</a:t>
            </a:r>
          </a:p>
        </p:txBody>
      </p:sp>
      <p:sp>
        <p:nvSpPr>
          <p:cNvPr id="30" name="Rectangle 29"/>
          <p:cNvSpPr>
            <a:spLocks noChangeArrowheads="1"/>
          </p:cNvSpPr>
          <p:nvPr/>
        </p:nvSpPr>
        <p:spPr bwMode="auto">
          <a:xfrm>
            <a:off x="533400" y="5943600"/>
            <a:ext cx="8153400" cy="304800"/>
          </a:xfrm>
          <a:prstGeom prst="rect">
            <a:avLst/>
          </a:prstGeom>
          <a:solidFill>
            <a:srgbClr val="000080"/>
          </a:solidFill>
          <a:ln w="9525">
            <a:solidFill>
              <a:srgbClr val="000000"/>
            </a:solidFill>
            <a:miter lim="800000"/>
            <a:headEnd type="none" w="sm" len="sm"/>
            <a:tailEnd type="none" w="sm" len="sm"/>
          </a:ln>
          <a:effectLst>
            <a:outerShdw dist="23000" dir="5400000" rotWithShape="0">
              <a:srgbClr val="808080">
                <a:alpha val="34999"/>
              </a:srgbClr>
            </a:outerShdw>
          </a:effectLst>
        </p:spPr>
        <p:txBody>
          <a:bodyPr lIns="92075" tIns="46038" rIns="92075" bIns="46038" anchor="ctr"/>
          <a:lstStyle/>
          <a:p>
            <a:pPr marL="781050" lvl="1" indent="-323850" algn="ctr" eaLnBrk="1" hangingPunct="1">
              <a:spcBef>
                <a:spcPct val="50000"/>
              </a:spcBef>
              <a:buClr>
                <a:schemeClr val="bg1"/>
              </a:buClr>
            </a:pPr>
            <a:r>
              <a:rPr lang="en-CA" sz="1600" b="1">
                <a:solidFill>
                  <a:schemeClr val="bg1"/>
                </a:solidFill>
              </a:rPr>
              <a:t>23, 801 CCAC In-Home referrals sent via RM&amp;R from August 2009-August 2010</a:t>
            </a:r>
          </a:p>
        </p:txBody>
      </p:sp>
      <p:sp>
        <p:nvSpPr>
          <p:cNvPr id="24591" name="Rectangle 32"/>
          <p:cNvSpPr>
            <a:spLocks noChangeArrowheads="1"/>
          </p:cNvSpPr>
          <p:nvPr/>
        </p:nvSpPr>
        <p:spPr bwMode="auto">
          <a:xfrm>
            <a:off x="2843213" y="4437063"/>
            <a:ext cx="2233612" cy="1263650"/>
          </a:xfrm>
          <a:prstGeom prst="rect">
            <a:avLst/>
          </a:prstGeom>
          <a:noFill/>
          <a:ln w="19050">
            <a:solidFill>
              <a:schemeClr val="tx1"/>
            </a:solidFill>
            <a:prstDash val="sysDot"/>
            <a:miter lim="800000"/>
            <a:headEnd/>
            <a:tailEnd/>
          </a:ln>
        </p:spPr>
        <p:txBody>
          <a:bodyPr>
            <a:spAutoFit/>
          </a:bodyPr>
          <a:lstStyle/>
          <a:p>
            <a:pPr eaLnBrk="1" hangingPunct="1">
              <a:buClr>
                <a:schemeClr val="bg1"/>
              </a:buClr>
              <a:buFont typeface="Wingdings" pitchFamily="2" charset="2"/>
              <a:buNone/>
            </a:pPr>
            <a:r>
              <a:rPr lang="en-CA" b="1"/>
              <a:t>Patient Safety:</a:t>
            </a:r>
          </a:p>
          <a:p>
            <a:pPr marL="228600" lvl="1" indent="-228600" eaLnBrk="1" hangingPunct="1">
              <a:buSzPct val="80000"/>
              <a:buFont typeface="Wingdings" pitchFamily="2" charset="2"/>
              <a:buChar char="§"/>
            </a:pPr>
            <a:r>
              <a:rPr lang="en-CA"/>
              <a:t>Access to forms is permission based and ensures appropriate completion and sign-off on forms</a:t>
            </a:r>
          </a:p>
        </p:txBody>
      </p:sp>
      <p:sp>
        <p:nvSpPr>
          <p:cNvPr id="36" name="Rounded Rectangular Callout 35"/>
          <p:cNvSpPr>
            <a:spLocks noChangeArrowheads="1"/>
          </p:cNvSpPr>
          <p:nvPr/>
        </p:nvSpPr>
        <p:spPr bwMode="auto">
          <a:xfrm>
            <a:off x="3563938" y="914400"/>
            <a:ext cx="5427662" cy="914400"/>
          </a:xfrm>
          <a:prstGeom prst="wedgeRoundRectCallout">
            <a:avLst>
              <a:gd name="adj1" fmla="val -24116"/>
              <a:gd name="adj2" fmla="val 65625"/>
              <a:gd name="adj3" fmla="val 16667"/>
            </a:avLst>
          </a:prstGeom>
          <a:solidFill>
            <a:srgbClr val="FFFF99"/>
          </a:solidFill>
          <a:ln w="9525">
            <a:solidFill>
              <a:srgbClr val="000000"/>
            </a:solidFill>
            <a:miter lim="800000"/>
            <a:headEnd type="none" w="sm" len="sm"/>
            <a:tailEnd type="none" w="sm" len="sm"/>
          </a:ln>
          <a:effectLst>
            <a:outerShdw dist="23000" dir="5400000" rotWithShape="0">
              <a:srgbClr val="808080">
                <a:alpha val="34999"/>
              </a:srgbClr>
            </a:outerShdw>
          </a:effectLst>
        </p:spPr>
        <p:txBody>
          <a:bodyPr/>
          <a:lstStyle/>
          <a:p>
            <a:pPr marL="53975" indent="-53975" algn="ctr">
              <a:spcBef>
                <a:spcPct val="50000"/>
              </a:spcBef>
              <a:buClr>
                <a:schemeClr val="bg1"/>
              </a:buClr>
            </a:pPr>
            <a:r>
              <a:rPr lang="en-US" sz="1200" i="1">
                <a:solidFill>
                  <a:schemeClr val="tx1"/>
                </a:solidFill>
              </a:rPr>
              <a:t>"What this system does is bring to us is one standardized process, one standardized place that the referral data is available.  Everyone can have access to that data, for hospitals, long term care facilities, CCAC, in real time." </a:t>
            </a:r>
          </a:p>
          <a:p>
            <a:pPr marL="53975" indent="-53975" algn="ctr">
              <a:spcBef>
                <a:spcPct val="50000"/>
              </a:spcBef>
              <a:buClr>
                <a:schemeClr val="bg1"/>
              </a:buClr>
            </a:pPr>
            <a:r>
              <a:rPr lang="en-US" sz="1200" b="1">
                <a:solidFill>
                  <a:schemeClr val="tx1"/>
                </a:solidFill>
              </a:rPr>
              <a:t> </a:t>
            </a:r>
            <a:r>
              <a:rPr lang="en-US" sz="1200" b="1" i="1">
                <a:solidFill>
                  <a:schemeClr val="tx1"/>
                </a:solidFill>
              </a:rPr>
              <a:t>Executive Director, TC CCAC</a:t>
            </a:r>
            <a:endParaRPr lang="en-CA" sz="1200" b="1" i="1">
              <a:solidFill>
                <a:schemeClr val="tx1"/>
              </a:solidFill>
            </a:endParaRPr>
          </a:p>
        </p:txBody>
      </p:sp>
      <p:sp>
        <p:nvSpPr>
          <p:cNvPr id="24593" name="TextBox 12"/>
          <p:cNvSpPr txBox="1">
            <a:spLocks noChangeArrowheads="1"/>
          </p:cNvSpPr>
          <p:nvPr/>
        </p:nvSpPr>
        <p:spPr bwMode="auto">
          <a:xfrm>
            <a:off x="3132138" y="6600825"/>
            <a:ext cx="6169025" cy="284163"/>
          </a:xfrm>
          <a:prstGeom prst="rect">
            <a:avLst/>
          </a:prstGeom>
          <a:noFill/>
          <a:ln w="9525">
            <a:noFill/>
            <a:miter lim="800000"/>
            <a:headEnd/>
            <a:tailEnd/>
          </a:ln>
        </p:spPr>
        <p:txBody>
          <a:bodyPr>
            <a:spAutoFit/>
          </a:bodyPr>
          <a:lstStyle/>
          <a:p>
            <a:pPr>
              <a:spcBef>
                <a:spcPct val="50000"/>
              </a:spcBef>
              <a:buClr>
                <a:schemeClr val="bg1"/>
              </a:buClr>
            </a:pPr>
            <a:r>
              <a:rPr lang="en-US" b="1" i="1">
                <a:solidFill>
                  <a:schemeClr val="tx1"/>
                </a:solidFill>
              </a:rPr>
              <a:t>Data Source: </a:t>
            </a:r>
            <a:r>
              <a:rPr lang="en-US" i="1">
                <a:solidFill>
                  <a:schemeClr val="tx1"/>
                </a:solidFill>
              </a:rPr>
              <a:t>RM&amp;R System Data provided by RM&amp;R Reporting Team (Oct 2010).</a:t>
            </a:r>
          </a:p>
        </p:txBody>
      </p:sp>
      <p:pic>
        <p:nvPicPr>
          <p:cNvPr id="24594" name="Picture 39"/>
          <p:cNvPicPr>
            <a:picLocks noChangeAspect="1"/>
          </p:cNvPicPr>
          <p:nvPr/>
        </p:nvPicPr>
        <p:blipFill>
          <a:blip r:embed="rId5">
            <a:lum bright="16000"/>
          </a:blip>
          <a:srcRect/>
          <a:stretch>
            <a:fillRect/>
          </a:stretch>
        </p:blipFill>
        <p:spPr bwMode="auto">
          <a:xfrm>
            <a:off x="5257800" y="3733800"/>
            <a:ext cx="1219200" cy="1027113"/>
          </a:xfrm>
          <a:prstGeom prst="rect">
            <a:avLst/>
          </a:prstGeom>
          <a:noFill/>
          <a:ln w="9525">
            <a:noFill/>
            <a:miter lim="800000"/>
            <a:headEnd/>
            <a:tailEnd/>
          </a:ln>
        </p:spPr>
      </p:pic>
      <p:cxnSp>
        <p:nvCxnSpPr>
          <p:cNvPr id="24600" name="AutoShape 24"/>
          <p:cNvCxnSpPr>
            <a:cxnSpLocks noChangeShapeType="1"/>
            <a:stCxn id="0" idx="0"/>
            <a:endCxn id="0" idx="2"/>
          </p:cNvCxnSpPr>
          <p:nvPr/>
        </p:nvCxnSpPr>
        <p:spPr bwMode="auto">
          <a:xfrm flipV="1">
            <a:off x="1444625" y="3559175"/>
            <a:ext cx="93663" cy="292100"/>
          </a:xfrm>
          <a:prstGeom prst="straightConnector1">
            <a:avLst/>
          </a:prstGeom>
          <a:noFill/>
          <a:ln w="9525">
            <a:solidFill>
              <a:schemeClr val="tx1"/>
            </a:solidFill>
            <a:round/>
            <a:headEnd type="none" w="sm" len="sm"/>
            <a:tailEnd type="none" w="sm" len="sm"/>
          </a:ln>
          <a:effectLst>
            <a:outerShdw dist="35921" dir="2700000" algn="ctr" rotWithShape="0">
              <a:schemeClr val="folHlink"/>
            </a:outerShdw>
          </a:effectLst>
        </p:spPr>
      </p:cxnSp>
      <p:cxnSp>
        <p:nvCxnSpPr>
          <p:cNvPr id="24601" name="AutoShape 25"/>
          <p:cNvCxnSpPr>
            <a:cxnSpLocks noChangeShapeType="1"/>
            <a:stCxn id="24591" idx="0"/>
            <a:endCxn id="0" idx="2"/>
          </p:cNvCxnSpPr>
          <p:nvPr/>
        </p:nvCxnSpPr>
        <p:spPr bwMode="auto">
          <a:xfrm flipH="1" flipV="1">
            <a:off x="3919538" y="4248150"/>
            <a:ext cx="41275" cy="179388"/>
          </a:xfrm>
          <a:prstGeom prst="straightConnector1">
            <a:avLst/>
          </a:prstGeom>
          <a:noFill/>
          <a:ln w="9525">
            <a:solidFill>
              <a:schemeClr val="tx1"/>
            </a:solidFill>
            <a:round/>
            <a:headEnd type="none" w="sm" len="sm"/>
            <a:tailEnd type="none" w="sm" len="sm"/>
          </a:ln>
          <a:effectLst>
            <a:outerShdw dist="35921" dir="2700000" algn="ctr" rotWithShape="0">
              <a:schemeClr val="folHlink"/>
            </a:outerShdw>
          </a:effectLst>
        </p:spPr>
      </p:cxnSp>
      <p:sp>
        <p:nvSpPr>
          <p:cNvPr id="31" name="Rounded Rectangle 30">
            <a:hlinkClick r:id="" action="ppaction://hlinkshowjump?jump=previousslide"/>
          </p:cNvPr>
          <p:cNvSpPr/>
          <p:nvPr/>
        </p:nvSpPr>
        <p:spPr bwMode="auto">
          <a:xfrm>
            <a:off x="7106730" y="6462995"/>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BACK</a:t>
            </a:r>
          </a:p>
        </p:txBody>
      </p:sp>
      <p:sp>
        <p:nvSpPr>
          <p:cNvPr id="32" name="Rounded Rectangle 31">
            <a:hlinkClick r:id="" action="ppaction://hlinkshowjump?jump=nextslide"/>
          </p:cNvPr>
          <p:cNvSpPr/>
          <p:nvPr/>
        </p:nvSpPr>
        <p:spPr bwMode="auto">
          <a:xfrm>
            <a:off x="8412500"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NEXT</a:t>
            </a:r>
          </a:p>
        </p:txBody>
      </p:sp>
      <p:sp>
        <p:nvSpPr>
          <p:cNvPr id="33" name="Rounded Rectangle 32">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HOME</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8"/>
          <p:cNvPicPr>
            <a:picLocks noChangeAspect="1"/>
          </p:cNvPicPr>
          <p:nvPr/>
        </p:nvPicPr>
        <p:blipFill>
          <a:blip r:embed="rId2"/>
          <a:srcRect/>
          <a:stretch>
            <a:fillRect/>
          </a:stretch>
        </p:blipFill>
        <p:spPr bwMode="auto">
          <a:xfrm>
            <a:off x="5224463" y="3429000"/>
            <a:ext cx="1219200" cy="1027113"/>
          </a:xfrm>
          <a:prstGeom prst="rect">
            <a:avLst/>
          </a:prstGeom>
          <a:noFill/>
          <a:ln w="9525">
            <a:noFill/>
            <a:miter lim="800000"/>
            <a:headEnd/>
            <a:tailEnd/>
          </a:ln>
        </p:spPr>
      </p:pic>
      <p:sp>
        <p:nvSpPr>
          <p:cNvPr id="25603" name="Rectangle 2"/>
          <p:cNvSpPr>
            <a:spLocks noGrp="1" noChangeArrowheads="1"/>
          </p:cNvSpPr>
          <p:nvPr>
            <p:ph type="title"/>
          </p:nvPr>
        </p:nvSpPr>
        <p:spPr>
          <a:xfrm>
            <a:off x="684213" y="188913"/>
            <a:ext cx="7235825" cy="660400"/>
          </a:xfrm>
        </p:spPr>
        <p:txBody>
          <a:bodyPr/>
          <a:lstStyle/>
          <a:p>
            <a:pPr eaLnBrk="1" hangingPunct="1"/>
            <a:r>
              <a:rPr lang="en-CA" smtClean="0">
                <a:latin typeface="Calibri" pitchFamily="34" charset="0"/>
              </a:rPr>
              <a:t>Impact on Patient Experience</a:t>
            </a:r>
          </a:p>
        </p:txBody>
      </p:sp>
      <p:grpSp>
        <p:nvGrpSpPr>
          <p:cNvPr id="25604" name="Group 4"/>
          <p:cNvGrpSpPr>
            <a:grpSpLocks/>
          </p:cNvGrpSpPr>
          <p:nvPr/>
        </p:nvGrpSpPr>
        <p:grpSpPr bwMode="auto">
          <a:xfrm>
            <a:off x="228600" y="1447800"/>
            <a:ext cx="2076450" cy="1749425"/>
            <a:chOff x="431" y="2659"/>
            <a:chExt cx="1419" cy="1246"/>
          </a:xfrm>
        </p:grpSpPr>
        <p:pic>
          <p:nvPicPr>
            <p:cNvPr id="25618" name="Picture 2"/>
            <p:cNvPicPr>
              <a:picLocks noChangeAspect="1" noChangeArrowheads="1"/>
            </p:cNvPicPr>
            <p:nvPr/>
          </p:nvPicPr>
          <p:blipFill>
            <a:blip r:embed="rId3">
              <a:lum bright="52000" contrast="-70000"/>
            </a:blip>
            <a:srcRect/>
            <a:stretch>
              <a:fillRect/>
            </a:stretch>
          </p:blipFill>
          <p:spPr bwMode="auto">
            <a:xfrm>
              <a:off x="431" y="3043"/>
              <a:ext cx="467" cy="558"/>
            </a:xfrm>
            <a:prstGeom prst="rect">
              <a:avLst/>
            </a:prstGeom>
            <a:noFill/>
            <a:ln w="9525">
              <a:noFill/>
              <a:miter lim="800000"/>
              <a:headEnd/>
              <a:tailEnd/>
            </a:ln>
          </p:spPr>
        </p:pic>
        <p:pic>
          <p:nvPicPr>
            <p:cNvPr id="25619" name="Picture 2"/>
            <p:cNvPicPr>
              <a:picLocks noChangeAspect="1" noChangeArrowheads="1"/>
            </p:cNvPicPr>
            <p:nvPr/>
          </p:nvPicPr>
          <p:blipFill>
            <a:blip r:embed="rId3">
              <a:lum bright="52000" contrast="-70000"/>
            </a:blip>
            <a:srcRect/>
            <a:stretch>
              <a:fillRect/>
            </a:stretch>
          </p:blipFill>
          <p:spPr bwMode="auto">
            <a:xfrm>
              <a:off x="930" y="2659"/>
              <a:ext cx="466" cy="649"/>
            </a:xfrm>
            <a:prstGeom prst="rect">
              <a:avLst/>
            </a:prstGeom>
            <a:noFill/>
            <a:ln w="9525">
              <a:noFill/>
              <a:miter lim="800000"/>
              <a:headEnd/>
              <a:tailEnd/>
            </a:ln>
          </p:spPr>
        </p:pic>
        <p:pic>
          <p:nvPicPr>
            <p:cNvPr id="25620" name="Picture 2"/>
            <p:cNvPicPr>
              <a:picLocks noChangeAspect="1" noChangeArrowheads="1"/>
            </p:cNvPicPr>
            <p:nvPr/>
          </p:nvPicPr>
          <p:blipFill>
            <a:blip r:embed="rId3">
              <a:lum bright="52000" contrast="-70000"/>
            </a:blip>
            <a:srcRect/>
            <a:stretch>
              <a:fillRect/>
            </a:stretch>
          </p:blipFill>
          <p:spPr bwMode="auto">
            <a:xfrm>
              <a:off x="1383" y="3067"/>
              <a:ext cx="467" cy="602"/>
            </a:xfrm>
            <a:prstGeom prst="rect">
              <a:avLst/>
            </a:prstGeom>
            <a:noFill/>
            <a:ln w="9525">
              <a:noFill/>
              <a:miter lim="800000"/>
              <a:headEnd/>
              <a:tailEnd/>
            </a:ln>
          </p:spPr>
        </p:pic>
        <p:pic>
          <p:nvPicPr>
            <p:cNvPr id="25621" name="Picture 2"/>
            <p:cNvPicPr>
              <a:picLocks noChangeAspect="1" noChangeArrowheads="1"/>
            </p:cNvPicPr>
            <p:nvPr/>
          </p:nvPicPr>
          <p:blipFill>
            <a:blip r:embed="rId3">
              <a:lum bright="52000" contrast="-70000"/>
            </a:blip>
            <a:srcRect/>
            <a:stretch>
              <a:fillRect/>
            </a:stretch>
          </p:blipFill>
          <p:spPr bwMode="auto">
            <a:xfrm>
              <a:off x="884" y="3294"/>
              <a:ext cx="466" cy="611"/>
            </a:xfrm>
            <a:prstGeom prst="rect">
              <a:avLst/>
            </a:prstGeom>
            <a:noFill/>
            <a:ln w="9525">
              <a:noFill/>
              <a:miter lim="800000"/>
              <a:headEnd/>
              <a:tailEnd/>
            </a:ln>
          </p:spPr>
        </p:pic>
      </p:grpSp>
      <p:pic>
        <p:nvPicPr>
          <p:cNvPr id="25605" name="Picture 8" descr="team"/>
          <p:cNvPicPr>
            <a:picLocks noChangeAspect="1" noChangeArrowheads="1"/>
          </p:cNvPicPr>
          <p:nvPr/>
        </p:nvPicPr>
        <p:blipFill>
          <a:blip r:embed="rId4">
            <a:lum bright="70000" contrast="-70000"/>
            <a:grayscl/>
          </a:blip>
          <a:srcRect/>
          <a:stretch>
            <a:fillRect/>
          </a:stretch>
        </p:blipFill>
        <p:spPr bwMode="auto">
          <a:xfrm>
            <a:off x="3200400" y="2362200"/>
            <a:ext cx="981075" cy="1471613"/>
          </a:xfrm>
          <a:prstGeom prst="rect">
            <a:avLst/>
          </a:prstGeom>
          <a:noFill/>
          <a:ln w="9525">
            <a:noFill/>
            <a:miter lim="800000"/>
            <a:headEnd/>
            <a:tailEnd/>
          </a:ln>
        </p:spPr>
      </p:pic>
      <p:pic>
        <p:nvPicPr>
          <p:cNvPr id="25606" name="Picture 4" descr="30462540"/>
          <p:cNvPicPr>
            <a:picLocks noChangeAspect="1" noChangeArrowheads="1"/>
          </p:cNvPicPr>
          <p:nvPr/>
        </p:nvPicPr>
        <p:blipFill>
          <a:blip r:embed="rId5"/>
          <a:srcRect/>
          <a:stretch>
            <a:fillRect/>
          </a:stretch>
        </p:blipFill>
        <p:spPr bwMode="auto">
          <a:xfrm>
            <a:off x="7315200" y="4235450"/>
            <a:ext cx="1306513" cy="869950"/>
          </a:xfrm>
          <a:prstGeom prst="rect">
            <a:avLst/>
          </a:prstGeom>
          <a:noFill/>
          <a:ln w="9525">
            <a:noFill/>
            <a:miter lim="800000"/>
            <a:headEnd/>
            <a:tailEnd/>
          </a:ln>
        </p:spPr>
      </p:pic>
      <p:sp>
        <p:nvSpPr>
          <p:cNvPr id="123915" name="AutoShape 11"/>
          <p:cNvSpPr>
            <a:spLocks noChangeArrowheads="1"/>
          </p:cNvSpPr>
          <p:nvPr/>
        </p:nvSpPr>
        <p:spPr bwMode="auto">
          <a:xfrm>
            <a:off x="2438400" y="2438400"/>
            <a:ext cx="609600" cy="762000"/>
          </a:xfrm>
          <a:prstGeom prst="rightArrow">
            <a:avLst>
              <a:gd name="adj1" fmla="val 50000"/>
              <a:gd name="adj2" fmla="val 49863"/>
            </a:avLst>
          </a:prstGeom>
          <a:solidFill>
            <a:srgbClr val="FFFFFF"/>
          </a:solidFill>
          <a:ln w="9525">
            <a:solidFill>
              <a:schemeClr val="tx1"/>
            </a:solidFill>
            <a:miter lim="800000"/>
            <a:headEnd type="none" w="sm" len="sm"/>
            <a:tailEnd type="none" w="sm" len="sm"/>
          </a:ln>
          <a:effectLst>
            <a:outerShdw blurRad="63500" dist="38099" dir="2700000" algn="ctr" rotWithShape="0">
              <a:schemeClr val="folHlink">
                <a:alpha val="74998"/>
              </a:schemeClr>
            </a:outerShdw>
          </a:effectLst>
        </p:spPr>
        <p:txBody>
          <a:bodyPr wrap="none" lIns="92075" tIns="46038" rIns="92075" bIns="46038" anchor="ctr"/>
          <a:lstStyle/>
          <a:p>
            <a:pPr algn="ctr">
              <a:spcBef>
                <a:spcPct val="50000"/>
              </a:spcBef>
              <a:buClr>
                <a:schemeClr val="bg1"/>
              </a:buClr>
              <a:defRPr/>
            </a:pPr>
            <a:endParaRPr lang="en-US" sz="2400">
              <a:solidFill>
                <a:srgbClr val="007665"/>
              </a:solidFill>
              <a:latin typeface="Calibri" charset="0"/>
              <a:ea typeface="+mn-ea"/>
            </a:endParaRPr>
          </a:p>
        </p:txBody>
      </p:sp>
      <p:sp>
        <p:nvSpPr>
          <p:cNvPr id="24586" name="TextBox 16"/>
          <p:cNvSpPr txBox="1">
            <a:spLocks noChangeArrowheads="1"/>
          </p:cNvSpPr>
          <p:nvPr/>
        </p:nvSpPr>
        <p:spPr bwMode="auto">
          <a:xfrm>
            <a:off x="457200" y="914400"/>
            <a:ext cx="1954213" cy="484188"/>
          </a:xfrm>
          <a:prstGeom prst="rect">
            <a:avLst/>
          </a:prstGeom>
          <a:solidFill>
            <a:srgbClr val="BFBFBF"/>
          </a:solidFill>
          <a:ln w="9525">
            <a:solidFill>
              <a:srgbClr val="000000"/>
            </a:solidFill>
            <a:miter lim="800000"/>
            <a:headEnd/>
            <a:tailEnd/>
          </a:ln>
          <a:effectLst>
            <a:outerShdw dist="23000" dir="5400000" rotWithShape="0">
              <a:srgbClr val="808080">
                <a:alpha val="34999"/>
              </a:srgbClr>
            </a:outerShdw>
          </a:effectLst>
        </p:spPr>
        <p:txBody>
          <a:bodyPr>
            <a:spAutoFit/>
          </a:bodyPr>
          <a:lstStyle/>
          <a:p>
            <a:pPr algn="ctr">
              <a:spcBef>
                <a:spcPct val="50000"/>
              </a:spcBef>
              <a:buClr>
                <a:schemeClr val="bg1"/>
              </a:buClr>
              <a:defRPr/>
            </a:pPr>
            <a:r>
              <a:rPr lang="en-US" b="1" dirty="0">
                <a:solidFill>
                  <a:schemeClr val="accent3"/>
                </a:solidFill>
                <a:latin typeface="Calibri"/>
                <a:ea typeface="+mn-ea"/>
                <a:cs typeface="Calibri"/>
              </a:rPr>
              <a:t>All TC LHIN Acute/Rehab-CCC sites</a:t>
            </a:r>
          </a:p>
        </p:txBody>
      </p:sp>
      <p:sp>
        <p:nvSpPr>
          <p:cNvPr id="24587" name="TextBox 17"/>
          <p:cNvSpPr txBox="1">
            <a:spLocks noChangeArrowheads="1"/>
          </p:cNvSpPr>
          <p:nvPr/>
        </p:nvSpPr>
        <p:spPr bwMode="auto">
          <a:xfrm>
            <a:off x="2819400" y="1752600"/>
            <a:ext cx="1828800" cy="484188"/>
          </a:xfrm>
          <a:prstGeom prst="rect">
            <a:avLst/>
          </a:prstGeom>
          <a:solidFill>
            <a:srgbClr val="BFBFBF"/>
          </a:solidFill>
          <a:ln w="9525">
            <a:solidFill>
              <a:srgbClr val="000000"/>
            </a:solidFill>
            <a:miter lim="800000"/>
            <a:headEnd/>
            <a:tailEnd/>
          </a:ln>
          <a:effectLst>
            <a:outerShdw dist="23000" dir="5400000" rotWithShape="0">
              <a:srgbClr val="808080">
                <a:alpha val="34999"/>
              </a:srgbClr>
            </a:outerShdw>
          </a:effectLst>
        </p:spPr>
        <p:txBody>
          <a:bodyPr>
            <a:spAutoFit/>
          </a:bodyPr>
          <a:lstStyle/>
          <a:p>
            <a:pPr algn="ctr">
              <a:spcBef>
                <a:spcPct val="50000"/>
              </a:spcBef>
              <a:buClr>
                <a:schemeClr val="bg1"/>
              </a:buClr>
              <a:defRPr/>
            </a:pPr>
            <a:r>
              <a:rPr lang="en-US" b="1" dirty="0">
                <a:solidFill>
                  <a:srgbClr val="FFFFFF"/>
                </a:solidFill>
                <a:latin typeface="Calibri"/>
                <a:ea typeface="+mn-ea"/>
                <a:cs typeface="Calibri"/>
              </a:rPr>
              <a:t>Multi-disciplinary Healthcare Teams</a:t>
            </a:r>
          </a:p>
        </p:txBody>
      </p:sp>
      <p:sp>
        <p:nvSpPr>
          <p:cNvPr id="24589" name="TextBox 19"/>
          <p:cNvSpPr txBox="1">
            <a:spLocks noChangeArrowheads="1"/>
          </p:cNvSpPr>
          <p:nvPr/>
        </p:nvSpPr>
        <p:spPr bwMode="auto">
          <a:xfrm>
            <a:off x="4932363" y="2590800"/>
            <a:ext cx="1828800" cy="484188"/>
          </a:xfrm>
          <a:prstGeom prst="rect">
            <a:avLst/>
          </a:prstGeom>
          <a:gradFill rotWithShape="1">
            <a:gsLst>
              <a:gs pos="0">
                <a:srgbClr val="000000">
                  <a:gamma/>
                  <a:tint val="63529"/>
                  <a:invGamma/>
                </a:srgbClr>
              </a:gs>
              <a:gs pos="100000">
                <a:srgbClr val="000000"/>
              </a:gs>
            </a:gsLst>
            <a:lin ang="5400000" scaled="1"/>
          </a:gradFill>
          <a:ln w="9525">
            <a:solidFill>
              <a:srgbClr val="000000"/>
            </a:solidFill>
            <a:miter lim="800000"/>
            <a:headEnd/>
            <a:tailEnd/>
          </a:ln>
          <a:effectLst>
            <a:outerShdw dist="23000" dir="5400000" rotWithShape="0">
              <a:srgbClr val="808080">
                <a:alpha val="34999"/>
              </a:srgbClr>
            </a:outerShdw>
          </a:effectLst>
        </p:spPr>
        <p:txBody>
          <a:bodyPr>
            <a:spAutoFit/>
          </a:bodyPr>
          <a:lstStyle/>
          <a:p>
            <a:pPr algn="ctr">
              <a:spcBef>
                <a:spcPct val="50000"/>
              </a:spcBef>
              <a:buClr>
                <a:schemeClr val="bg1"/>
              </a:buClr>
              <a:defRPr/>
            </a:pPr>
            <a:r>
              <a:rPr lang="en-US" b="1" dirty="0">
                <a:solidFill>
                  <a:srgbClr val="FFFFFF"/>
                </a:solidFill>
                <a:latin typeface="Calibri"/>
                <a:ea typeface="+mn-ea"/>
                <a:cs typeface="Calibri"/>
              </a:rPr>
              <a:t>1 Standardized Referral Form</a:t>
            </a:r>
          </a:p>
        </p:txBody>
      </p:sp>
      <p:sp>
        <p:nvSpPr>
          <p:cNvPr id="25612" name="TextBox 21"/>
          <p:cNvSpPr txBox="1">
            <a:spLocks noChangeArrowheads="1"/>
          </p:cNvSpPr>
          <p:nvPr/>
        </p:nvSpPr>
        <p:spPr bwMode="auto">
          <a:xfrm>
            <a:off x="4343400" y="6553200"/>
            <a:ext cx="5867400" cy="290513"/>
          </a:xfrm>
          <a:prstGeom prst="rect">
            <a:avLst/>
          </a:prstGeom>
          <a:noFill/>
          <a:ln w="9525">
            <a:noFill/>
            <a:miter lim="800000"/>
            <a:headEnd/>
            <a:tailEnd/>
          </a:ln>
        </p:spPr>
        <p:txBody>
          <a:bodyPr>
            <a:spAutoFit/>
          </a:bodyPr>
          <a:lstStyle/>
          <a:p>
            <a:pPr>
              <a:spcBef>
                <a:spcPct val="50000"/>
              </a:spcBef>
              <a:buClr>
                <a:schemeClr val="bg1"/>
              </a:buClr>
            </a:pPr>
            <a:r>
              <a:rPr lang="en-US" b="1" i="1">
                <a:solidFill>
                  <a:schemeClr val="tx1"/>
                </a:solidFill>
              </a:rPr>
              <a:t>Data Source: </a:t>
            </a:r>
            <a:r>
              <a:rPr lang="en-US" i="1">
                <a:solidFill>
                  <a:schemeClr val="tx1"/>
                </a:solidFill>
              </a:rPr>
              <a:t>RM&amp;R Benefits Realization Assessment (Feb 2010).</a:t>
            </a:r>
          </a:p>
        </p:txBody>
      </p:sp>
      <p:sp>
        <p:nvSpPr>
          <p:cNvPr id="25" name="AutoShape 11"/>
          <p:cNvSpPr>
            <a:spLocks noChangeArrowheads="1"/>
          </p:cNvSpPr>
          <p:nvPr/>
        </p:nvSpPr>
        <p:spPr bwMode="auto">
          <a:xfrm>
            <a:off x="4419600" y="3276600"/>
            <a:ext cx="609600" cy="762000"/>
          </a:xfrm>
          <a:prstGeom prst="rightArrow">
            <a:avLst>
              <a:gd name="adj1" fmla="val 50000"/>
              <a:gd name="adj2" fmla="val 49863"/>
            </a:avLst>
          </a:prstGeom>
          <a:solidFill>
            <a:srgbClr val="FFFFFF"/>
          </a:solidFill>
          <a:ln w="9525">
            <a:solidFill>
              <a:srgbClr val="000000"/>
            </a:solidFill>
            <a:miter lim="800000"/>
            <a:headEnd type="none" w="sm" len="sm"/>
            <a:tailEnd type="none" w="sm" len="sm"/>
          </a:ln>
          <a:effectLst>
            <a:outerShdw blurRad="63500" dist="38099" dir="2700000" algn="ctr" rotWithShape="0">
              <a:schemeClr val="folHlink">
                <a:alpha val="74998"/>
              </a:schemeClr>
            </a:outerShdw>
          </a:effectLst>
        </p:spPr>
        <p:txBody>
          <a:bodyPr wrap="none" lIns="92075" tIns="46038" rIns="92075" bIns="46038" anchor="ctr"/>
          <a:lstStyle/>
          <a:p>
            <a:pPr algn="ctr">
              <a:spcBef>
                <a:spcPct val="50000"/>
              </a:spcBef>
              <a:buClr>
                <a:schemeClr val="bg1"/>
              </a:buClr>
              <a:defRPr/>
            </a:pPr>
            <a:endParaRPr lang="en-US" sz="2400">
              <a:solidFill>
                <a:srgbClr val="007665"/>
              </a:solidFill>
              <a:latin typeface="Calibri" charset="0"/>
              <a:ea typeface="+mn-ea"/>
            </a:endParaRPr>
          </a:p>
        </p:txBody>
      </p:sp>
      <p:sp>
        <p:nvSpPr>
          <p:cNvPr id="26" name="AutoShape 11"/>
          <p:cNvSpPr>
            <a:spLocks noChangeArrowheads="1"/>
          </p:cNvSpPr>
          <p:nvPr/>
        </p:nvSpPr>
        <p:spPr bwMode="auto">
          <a:xfrm>
            <a:off x="6477000" y="4038600"/>
            <a:ext cx="609600" cy="762000"/>
          </a:xfrm>
          <a:prstGeom prst="rightArrow">
            <a:avLst>
              <a:gd name="adj1" fmla="val 50000"/>
              <a:gd name="adj2" fmla="val 49863"/>
            </a:avLst>
          </a:prstGeom>
          <a:solidFill>
            <a:srgbClr val="FFFFFF"/>
          </a:solidFill>
          <a:ln w="9525">
            <a:solidFill>
              <a:srgbClr val="000000"/>
            </a:solidFill>
            <a:miter lim="800000"/>
            <a:headEnd type="none" w="sm" len="sm"/>
            <a:tailEnd type="none" w="sm" len="sm"/>
          </a:ln>
          <a:effectLst>
            <a:outerShdw blurRad="63500" dist="38099" dir="2700000" algn="ctr" rotWithShape="0">
              <a:schemeClr val="folHlink">
                <a:alpha val="74998"/>
              </a:schemeClr>
            </a:outerShdw>
          </a:effectLst>
        </p:spPr>
        <p:txBody>
          <a:bodyPr wrap="none" lIns="92075" tIns="46038" rIns="92075" bIns="46038" anchor="ctr"/>
          <a:lstStyle/>
          <a:p>
            <a:pPr algn="ctr">
              <a:spcBef>
                <a:spcPct val="50000"/>
              </a:spcBef>
              <a:buClr>
                <a:schemeClr val="bg1"/>
              </a:buClr>
              <a:defRPr/>
            </a:pPr>
            <a:endParaRPr lang="en-US" sz="2400">
              <a:solidFill>
                <a:srgbClr val="007665"/>
              </a:solidFill>
              <a:latin typeface="Calibri" charset="0"/>
              <a:ea typeface="+mn-ea"/>
            </a:endParaRPr>
          </a:p>
        </p:txBody>
      </p:sp>
      <p:sp>
        <p:nvSpPr>
          <p:cNvPr id="30" name="Rectangle 29"/>
          <p:cNvSpPr>
            <a:spLocks noChangeArrowheads="1"/>
          </p:cNvSpPr>
          <p:nvPr/>
        </p:nvSpPr>
        <p:spPr bwMode="auto">
          <a:xfrm>
            <a:off x="533400" y="5943600"/>
            <a:ext cx="8153400" cy="304800"/>
          </a:xfrm>
          <a:prstGeom prst="rect">
            <a:avLst/>
          </a:prstGeom>
          <a:solidFill>
            <a:srgbClr val="000080"/>
          </a:solidFill>
          <a:ln w="9525">
            <a:solidFill>
              <a:srgbClr val="000000"/>
            </a:solidFill>
            <a:miter lim="800000"/>
            <a:headEnd type="none" w="sm" len="sm"/>
            <a:tailEnd type="none" w="sm" len="sm"/>
          </a:ln>
          <a:effectLst>
            <a:outerShdw dist="23000" dir="5400000" rotWithShape="0">
              <a:srgbClr val="808080">
                <a:alpha val="34999"/>
              </a:srgbClr>
            </a:outerShdw>
          </a:effectLst>
        </p:spPr>
        <p:txBody>
          <a:bodyPr lIns="92075" tIns="46038" rIns="92075" bIns="46038" anchor="ctr"/>
          <a:lstStyle/>
          <a:p>
            <a:pPr marL="781050" lvl="1" indent="-323850" algn="ctr" eaLnBrk="1" hangingPunct="1">
              <a:spcBef>
                <a:spcPct val="50000"/>
              </a:spcBef>
              <a:buClr>
                <a:schemeClr val="bg1"/>
              </a:buClr>
            </a:pPr>
            <a:r>
              <a:rPr lang="en-CA" sz="1600" b="1">
                <a:solidFill>
                  <a:schemeClr val="bg1"/>
                </a:solidFill>
              </a:rPr>
              <a:t>23, 801 CCAC In-Home referrals sent via RM&amp;R from August 2009-August 2010</a:t>
            </a:r>
          </a:p>
        </p:txBody>
      </p:sp>
      <p:sp>
        <p:nvSpPr>
          <p:cNvPr id="25624" name="Rectangle 24"/>
          <p:cNvSpPr>
            <a:spLocks noChangeArrowheads="1"/>
          </p:cNvSpPr>
          <p:nvPr/>
        </p:nvSpPr>
        <p:spPr bwMode="auto">
          <a:xfrm>
            <a:off x="5435600" y="1052513"/>
            <a:ext cx="3457575" cy="1263650"/>
          </a:xfrm>
          <a:prstGeom prst="rect">
            <a:avLst/>
          </a:prstGeom>
          <a:noFill/>
          <a:ln w="19050" algn="ctr">
            <a:solidFill>
              <a:schemeClr val="tx1"/>
            </a:solidFill>
            <a:prstDash val="sysDot"/>
            <a:miter lim="800000"/>
            <a:headEnd type="none" w="sm" len="sm"/>
            <a:tailEnd type="none" w="sm" len="sm"/>
          </a:ln>
          <a:effectLst/>
        </p:spPr>
        <p:txBody>
          <a:bodyPr>
            <a:spAutoFit/>
          </a:bodyPr>
          <a:lstStyle/>
          <a:p>
            <a:pPr marL="171450" indent="-171450" eaLnBrk="1" hangingPunct="1">
              <a:buSzPct val="80000"/>
              <a:buFont typeface="Wingdings" pitchFamily="2" charset="2"/>
              <a:buNone/>
            </a:pPr>
            <a:r>
              <a:rPr lang="en-CA" b="1"/>
              <a:t>Patient Collaboration in Discharge:</a:t>
            </a:r>
          </a:p>
          <a:p>
            <a:pPr marL="171450" indent="-171450" eaLnBrk="1" hangingPunct="1">
              <a:buSzPct val="80000"/>
              <a:buFont typeface="Wingdings" pitchFamily="2" charset="2"/>
              <a:buChar char="§"/>
            </a:pPr>
            <a:r>
              <a:rPr lang="en-CA"/>
              <a:t>“Early notification” functionality allows for early discharge planning</a:t>
            </a:r>
          </a:p>
          <a:p>
            <a:pPr marL="171450" indent="-171450" eaLnBrk="1" hangingPunct="1">
              <a:buSzPct val="80000"/>
              <a:buFont typeface="Wingdings" pitchFamily="2" charset="2"/>
              <a:buChar char="§"/>
            </a:pPr>
            <a:r>
              <a:rPr lang="en-CA"/>
              <a:t>CCAC Hospital Care Coordinators can visit with patient early in discharge planning</a:t>
            </a:r>
          </a:p>
          <a:p>
            <a:pPr marL="171450" indent="-171450" eaLnBrk="1" hangingPunct="1">
              <a:buSzPct val="80000"/>
              <a:buFont typeface="Wingdings" pitchFamily="2" charset="2"/>
              <a:buChar char="§"/>
            </a:pPr>
            <a:endParaRPr lang="en-US"/>
          </a:p>
        </p:txBody>
      </p:sp>
      <p:sp>
        <p:nvSpPr>
          <p:cNvPr id="25625" name="Rectangle 25"/>
          <p:cNvSpPr>
            <a:spLocks noChangeArrowheads="1"/>
          </p:cNvSpPr>
          <p:nvPr/>
        </p:nvSpPr>
        <p:spPr bwMode="auto">
          <a:xfrm>
            <a:off x="468313" y="4292600"/>
            <a:ext cx="3527425" cy="1263650"/>
          </a:xfrm>
          <a:prstGeom prst="rect">
            <a:avLst/>
          </a:prstGeom>
          <a:noFill/>
          <a:ln w="19050" algn="ctr">
            <a:solidFill>
              <a:schemeClr val="tx1"/>
            </a:solidFill>
            <a:prstDash val="sysDot"/>
            <a:miter lim="800000"/>
            <a:headEnd type="none" w="sm" len="sm"/>
            <a:tailEnd type="none" w="sm" len="sm"/>
          </a:ln>
          <a:effectLst/>
        </p:spPr>
        <p:txBody>
          <a:bodyPr>
            <a:spAutoFit/>
          </a:bodyPr>
          <a:lstStyle/>
          <a:p>
            <a:pPr marL="171450" lvl="1" indent="-171450"/>
            <a:r>
              <a:rPr lang="en-CA" b="1"/>
              <a:t>Patient Safety:</a:t>
            </a:r>
          </a:p>
          <a:p>
            <a:pPr marL="171450" lvl="1" indent="-171450">
              <a:buSzPct val="80000"/>
              <a:buFont typeface="Wingdings" pitchFamily="2" charset="2"/>
              <a:buChar char="§"/>
            </a:pPr>
            <a:r>
              <a:rPr lang="en-CA"/>
              <a:t>Electronic forms are legible, accurate and comprehensive</a:t>
            </a:r>
          </a:p>
          <a:p>
            <a:pPr marL="171450" lvl="1" indent="-171450">
              <a:buSzPct val="80000"/>
              <a:buFont typeface="Wingdings" pitchFamily="2" charset="2"/>
              <a:buChar char="§"/>
            </a:pPr>
            <a:r>
              <a:rPr lang="en-CA"/>
              <a:t> Satisfaction of users increased by 35%</a:t>
            </a:r>
          </a:p>
          <a:p>
            <a:pPr marL="171450" lvl="1" indent="-171450">
              <a:buSzPct val="80000"/>
              <a:buFont typeface="Wingdings" pitchFamily="2" charset="2"/>
              <a:buChar char="§"/>
            </a:pPr>
            <a:r>
              <a:rPr lang="en-CA"/>
              <a:t>Use of mandatory fields ensure referrals are complete prior to sending</a:t>
            </a:r>
            <a:endParaRPr lang="en-US"/>
          </a:p>
        </p:txBody>
      </p:sp>
      <p:cxnSp>
        <p:nvCxnSpPr>
          <p:cNvPr id="25626" name="AutoShape 26"/>
          <p:cNvCxnSpPr>
            <a:cxnSpLocks noChangeShapeType="1"/>
            <a:stCxn id="25625" idx="3"/>
            <a:endCxn id="0" idx="1"/>
          </p:cNvCxnSpPr>
          <p:nvPr/>
        </p:nvCxnSpPr>
        <p:spPr bwMode="auto">
          <a:xfrm flipV="1">
            <a:off x="4005263" y="3943350"/>
            <a:ext cx="1219200" cy="981075"/>
          </a:xfrm>
          <a:prstGeom prst="straightConnector1">
            <a:avLst/>
          </a:prstGeom>
          <a:noFill/>
          <a:ln w="9525">
            <a:solidFill>
              <a:schemeClr val="tx1"/>
            </a:solidFill>
            <a:round/>
            <a:headEnd type="none" w="sm" len="sm"/>
            <a:tailEnd type="none" w="sm" len="sm"/>
          </a:ln>
          <a:effectLst>
            <a:outerShdw dist="35921" dir="2700000" algn="ctr" rotWithShape="0">
              <a:schemeClr val="folHlink"/>
            </a:outerShdw>
          </a:effectLst>
        </p:spPr>
      </p:cxnSp>
      <p:cxnSp>
        <p:nvCxnSpPr>
          <p:cNvPr id="25627" name="AutoShape 27"/>
          <p:cNvCxnSpPr>
            <a:cxnSpLocks noChangeShapeType="1"/>
            <a:stCxn id="24590" idx="0"/>
            <a:endCxn id="25624" idx="2"/>
          </p:cNvCxnSpPr>
          <p:nvPr/>
        </p:nvCxnSpPr>
        <p:spPr bwMode="auto">
          <a:xfrm flipH="1" flipV="1">
            <a:off x="7164388" y="2325688"/>
            <a:ext cx="836612" cy="1103312"/>
          </a:xfrm>
          <a:prstGeom prst="straightConnector1">
            <a:avLst/>
          </a:prstGeom>
          <a:noFill/>
          <a:ln w="9525">
            <a:solidFill>
              <a:schemeClr val="tx1"/>
            </a:solidFill>
            <a:round/>
            <a:headEnd type="none" w="sm" len="sm"/>
            <a:tailEnd type="none" w="sm" len="sm"/>
          </a:ln>
          <a:effectLst>
            <a:outerShdw dist="35921" dir="2700000" algn="ctr" rotWithShape="0">
              <a:schemeClr val="folHlink"/>
            </a:outerShdw>
          </a:effectLst>
        </p:spPr>
      </p:cxnSp>
      <p:sp>
        <p:nvSpPr>
          <p:cNvPr id="24590" name="TextBox 20"/>
          <p:cNvSpPr txBox="1">
            <a:spLocks noChangeArrowheads="1"/>
          </p:cNvSpPr>
          <p:nvPr/>
        </p:nvSpPr>
        <p:spPr bwMode="auto">
          <a:xfrm>
            <a:off x="7086600" y="3429000"/>
            <a:ext cx="1828800" cy="484188"/>
          </a:xfrm>
          <a:prstGeom prst="rect">
            <a:avLst/>
          </a:prstGeom>
          <a:gradFill rotWithShape="1">
            <a:gsLst>
              <a:gs pos="0">
                <a:srgbClr val="000000">
                  <a:gamma/>
                  <a:tint val="63529"/>
                  <a:invGamma/>
                </a:srgbClr>
              </a:gs>
              <a:gs pos="100000">
                <a:srgbClr val="000000"/>
              </a:gs>
            </a:gsLst>
            <a:lin ang="5400000" scaled="1"/>
          </a:gradFill>
          <a:ln w="9525" algn="ctr">
            <a:solidFill>
              <a:srgbClr val="000000"/>
            </a:solidFill>
            <a:miter lim="800000"/>
            <a:headEnd/>
            <a:tailEnd/>
          </a:ln>
          <a:effectLst>
            <a:outerShdw dist="23000" dir="5400000" rotWithShape="0">
              <a:srgbClr val="808080">
                <a:alpha val="34999"/>
              </a:srgbClr>
            </a:outerShdw>
          </a:effectLst>
        </p:spPr>
        <p:txBody>
          <a:bodyPr>
            <a:spAutoFit/>
          </a:bodyPr>
          <a:lstStyle/>
          <a:p>
            <a:pPr algn="ctr">
              <a:spcBef>
                <a:spcPct val="50000"/>
              </a:spcBef>
              <a:buClr>
                <a:schemeClr val="bg1"/>
              </a:buClr>
              <a:defRPr/>
            </a:pPr>
            <a:r>
              <a:rPr lang="en-US" b="1" dirty="0">
                <a:solidFill>
                  <a:srgbClr val="FFFFFF"/>
                </a:solidFill>
                <a:latin typeface="Calibri"/>
                <a:ea typeface="+mn-ea"/>
                <a:cs typeface="Calibri"/>
              </a:rPr>
              <a:t>1 Comprehensive Care Plan for Patient</a:t>
            </a:r>
          </a:p>
        </p:txBody>
      </p:sp>
      <p:sp>
        <p:nvSpPr>
          <p:cNvPr id="29" name="Rounded Rectangle 28">
            <a:hlinkClick r:id="" action="ppaction://hlinkshowjump?jump=previousslide"/>
          </p:cNvPr>
          <p:cNvSpPr/>
          <p:nvPr/>
        </p:nvSpPr>
        <p:spPr bwMode="auto">
          <a:xfrm>
            <a:off x="7106730" y="6462995"/>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BACK</a:t>
            </a:r>
          </a:p>
        </p:txBody>
      </p:sp>
      <p:sp>
        <p:nvSpPr>
          <p:cNvPr id="31" name="Rounded Rectangle 30">
            <a:hlinkClick r:id="" action="ppaction://hlinkshowjump?jump=nextslide"/>
          </p:cNvPr>
          <p:cNvSpPr/>
          <p:nvPr/>
        </p:nvSpPr>
        <p:spPr bwMode="auto">
          <a:xfrm>
            <a:off x="8412500"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NEXT</a:t>
            </a:r>
          </a:p>
        </p:txBody>
      </p:sp>
      <p:sp>
        <p:nvSpPr>
          <p:cNvPr id="32" name="Rounded Rectangle 31">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HOME</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CA" smtClean="0">
                <a:latin typeface="Calibri" pitchFamily="34" charset="0"/>
              </a:rPr>
              <a:t>Presented By:</a:t>
            </a:r>
          </a:p>
        </p:txBody>
      </p:sp>
      <p:sp>
        <p:nvSpPr>
          <p:cNvPr id="26627" name="Rectangle 3"/>
          <p:cNvSpPr>
            <a:spLocks noGrp="1" noChangeArrowheads="1"/>
          </p:cNvSpPr>
          <p:nvPr>
            <p:ph type="body" sz="half" idx="1"/>
          </p:nvPr>
        </p:nvSpPr>
        <p:spPr>
          <a:xfrm>
            <a:off x="685800" y="1049338"/>
            <a:ext cx="8062913" cy="4919662"/>
          </a:xfrm>
        </p:spPr>
        <p:txBody>
          <a:bodyPr/>
          <a:lstStyle/>
          <a:p>
            <a:pPr algn="ctr" eaLnBrk="1" hangingPunct="1">
              <a:buFontTx/>
              <a:buNone/>
            </a:pPr>
            <a:r>
              <a:rPr lang="en-CA" sz="2000" smtClean="0">
                <a:latin typeface="Calibri" pitchFamily="34" charset="0"/>
              </a:rPr>
              <a:t>Melissa Coulson, Project Manager</a:t>
            </a:r>
          </a:p>
          <a:p>
            <a:pPr algn="ctr" eaLnBrk="1" hangingPunct="1">
              <a:buFontTx/>
              <a:buNone/>
            </a:pPr>
            <a:r>
              <a:rPr lang="en-CA" sz="2000" smtClean="0">
                <a:latin typeface="Calibri" pitchFamily="34" charset="0"/>
              </a:rPr>
              <a:t>Alysia Catalano, Senior Analyst</a:t>
            </a:r>
          </a:p>
          <a:p>
            <a:pPr algn="ctr" eaLnBrk="1" hangingPunct="1">
              <a:buFontTx/>
              <a:buNone/>
            </a:pPr>
            <a:r>
              <a:rPr lang="en-CA" sz="2000" smtClean="0">
                <a:latin typeface="Calibri" pitchFamily="34" charset="0"/>
              </a:rPr>
              <a:t>Jocelyne Verity, Senior Analyst</a:t>
            </a:r>
          </a:p>
          <a:p>
            <a:pPr algn="ctr" eaLnBrk="1" hangingPunct="1">
              <a:buFontTx/>
              <a:buNone/>
            </a:pPr>
            <a:endParaRPr lang="en-CA" sz="2000" smtClean="0">
              <a:latin typeface="Calibri" pitchFamily="34" charset="0"/>
            </a:endParaRPr>
          </a:p>
          <a:p>
            <a:pPr algn="ctr" eaLnBrk="1" hangingPunct="1">
              <a:buFontTx/>
              <a:buNone/>
            </a:pPr>
            <a:r>
              <a:rPr lang="en-CA" sz="1600" smtClean="0">
                <a:latin typeface="Calibri" pitchFamily="34" charset="0"/>
              </a:rPr>
              <a:t>Special Thanks to Our Participating Organizations:</a:t>
            </a:r>
          </a:p>
          <a:p>
            <a:pPr eaLnBrk="1" hangingPunct="1">
              <a:buFontTx/>
              <a:buNone/>
            </a:pPr>
            <a:endParaRPr lang="en-CA" sz="1600" smtClean="0">
              <a:latin typeface="Calibri" pitchFamily="34" charset="0"/>
            </a:endParaRPr>
          </a:p>
        </p:txBody>
      </p:sp>
      <p:graphicFrame>
        <p:nvGraphicFramePr>
          <p:cNvPr id="127092" name="Group 116"/>
          <p:cNvGraphicFramePr>
            <a:graphicFrameLocks noGrp="1"/>
          </p:cNvGraphicFramePr>
          <p:nvPr>
            <p:ph sz="half" idx="2"/>
          </p:nvPr>
        </p:nvGraphicFramePr>
        <p:xfrm>
          <a:off x="179388" y="3357563"/>
          <a:ext cx="8820150" cy="2646364"/>
        </p:xfrm>
        <a:graphic>
          <a:graphicData uri="http://schemas.openxmlformats.org/drawingml/2006/table">
            <a:tbl>
              <a:tblPr/>
              <a:tblGrid>
                <a:gridCol w="4410075"/>
                <a:gridCol w="4410075"/>
              </a:tblGrid>
              <a:tr h="376238">
                <a:tc>
                  <a:txBody>
                    <a:bodyPr/>
                    <a:lstStyle/>
                    <a:p>
                      <a:pPr marL="0" marR="0" lvl="0" indent="0" algn="ctr" defTabSz="914400" rtl="0" eaLnBrk="1" fontAlgn="base" latinLnBrk="0" hangingPunct="1">
                        <a:lnSpc>
                          <a:spcPct val="100000"/>
                        </a:lnSpc>
                        <a:spcBef>
                          <a:spcPct val="50000"/>
                        </a:spcBef>
                        <a:spcAft>
                          <a:spcPct val="0"/>
                        </a:spcAft>
                        <a:buClr>
                          <a:srgbClr val="4F2248"/>
                        </a:buClr>
                        <a:buSzPct val="80000"/>
                        <a:buFontTx/>
                        <a:buNone/>
                        <a:tabLst/>
                      </a:pPr>
                      <a:r>
                        <a:rPr kumimoji="0" lang="en-CA" sz="1400" b="0" i="0" u="none" strike="noStrike" cap="none" normalizeH="0" baseline="0" smtClean="0">
                          <a:ln>
                            <a:noFill/>
                          </a:ln>
                          <a:solidFill>
                            <a:schemeClr val="tx1"/>
                          </a:solidFill>
                          <a:effectLst/>
                          <a:latin typeface="Calibri" pitchFamily="34" charset="0"/>
                          <a:ea typeface="ＭＳ Ｐゴシック" charset="-128"/>
                        </a:rPr>
                        <a:t>Baycrest</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4F2248"/>
                        </a:buClr>
                        <a:buSzPct val="80000"/>
                        <a:buFontTx/>
                        <a:buNone/>
                        <a:tabLst/>
                      </a:pPr>
                      <a:r>
                        <a:rPr kumimoji="0" lang="en-CA" sz="1400" b="0" i="0" u="none" strike="noStrike" cap="none" normalizeH="0" baseline="0" smtClean="0">
                          <a:ln>
                            <a:noFill/>
                          </a:ln>
                          <a:solidFill>
                            <a:schemeClr val="tx1"/>
                          </a:solidFill>
                          <a:effectLst/>
                          <a:latin typeface="Calibri" pitchFamily="34" charset="0"/>
                          <a:ea typeface="ＭＳ Ｐゴシック" charset="-128"/>
                        </a:rPr>
                        <a:t>Bridgepoint Health</a:t>
                      </a:r>
                    </a:p>
                  </a:txBody>
                  <a:tcPr marL="92075" marR="92075" marT="46038" marB="46038" horzOverflow="overflow">
                    <a:lnL>
                      <a:noFill/>
                    </a:lnL>
                    <a:lnR>
                      <a:noFill/>
                    </a:lnR>
                    <a:lnT>
                      <a:noFill/>
                    </a:lnT>
                    <a:lnB>
                      <a:noFill/>
                    </a:lnB>
                    <a:lnTlToBr>
                      <a:noFill/>
                    </a:lnTlToBr>
                    <a:lnBlToTr>
                      <a:noFill/>
                    </a:lnBlToTr>
                    <a:noFill/>
                  </a:tcPr>
                </a:tc>
              </a:tr>
              <a:tr h="374650">
                <a:tc>
                  <a:txBody>
                    <a:bodyPr/>
                    <a:lstStyle/>
                    <a:p>
                      <a:pPr marL="0" marR="0" lvl="0" indent="0" algn="ctr" defTabSz="914400" rtl="0" eaLnBrk="1" fontAlgn="base" latinLnBrk="0" hangingPunct="1">
                        <a:lnSpc>
                          <a:spcPct val="100000"/>
                        </a:lnSpc>
                        <a:spcBef>
                          <a:spcPct val="50000"/>
                        </a:spcBef>
                        <a:spcAft>
                          <a:spcPct val="0"/>
                        </a:spcAft>
                        <a:buClr>
                          <a:srgbClr val="4F2248"/>
                        </a:buClr>
                        <a:buSzPct val="80000"/>
                        <a:buFontTx/>
                        <a:buNone/>
                        <a:tabLst/>
                      </a:pPr>
                      <a:r>
                        <a:rPr kumimoji="0" lang="en-CA" sz="1400" b="0" i="0" u="none" strike="noStrike" cap="none" normalizeH="0" baseline="0" smtClean="0">
                          <a:ln>
                            <a:noFill/>
                          </a:ln>
                          <a:solidFill>
                            <a:schemeClr val="tx1"/>
                          </a:solidFill>
                          <a:effectLst/>
                          <a:latin typeface="Calibri" pitchFamily="34" charset="0"/>
                          <a:ea typeface="ＭＳ Ｐゴシック" charset="-128"/>
                        </a:rPr>
                        <a:t>Mount Sinai Hospital</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4F2248"/>
                        </a:buClr>
                        <a:buSzPct val="80000"/>
                        <a:buFontTx/>
                        <a:buNone/>
                        <a:tabLst/>
                      </a:pPr>
                      <a:r>
                        <a:rPr kumimoji="0" lang="en-CA" sz="1400" b="0" i="0" u="none" strike="noStrike" cap="none" normalizeH="0" baseline="0" smtClean="0">
                          <a:ln>
                            <a:noFill/>
                          </a:ln>
                          <a:solidFill>
                            <a:schemeClr val="tx1"/>
                          </a:solidFill>
                          <a:effectLst/>
                          <a:latin typeface="Calibri" pitchFamily="34" charset="0"/>
                          <a:ea typeface="ＭＳ Ｐゴシック" charset="-128"/>
                        </a:rPr>
                        <a:t>Providence Health</a:t>
                      </a:r>
                    </a:p>
                  </a:txBody>
                  <a:tcPr marL="92075" marR="92075" marT="46038" marB="46038" horzOverflow="overflow">
                    <a:lnL>
                      <a:noFill/>
                    </a:lnL>
                    <a:lnR>
                      <a:noFill/>
                    </a:lnR>
                    <a:lnT>
                      <a:noFill/>
                    </a:lnT>
                    <a:lnB>
                      <a:noFill/>
                    </a:lnB>
                    <a:lnTlToBr>
                      <a:noFill/>
                    </a:lnTlToBr>
                    <a:lnBlToTr>
                      <a:noFill/>
                    </a:lnBlToTr>
                    <a:noFill/>
                  </a:tcPr>
                </a:tc>
              </a:tr>
              <a:tr h="376238">
                <a:tc>
                  <a:txBody>
                    <a:bodyPr/>
                    <a:lstStyle/>
                    <a:p>
                      <a:pPr marL="0" marR="0" lvl="0" indent="0" algn="ctr" defTabSz="914400" rtl="0" eaLnBrk="1" fontAlgn="base" latinLnBrk="0" hangingPunct="1">
                        <a:lnSpc>
                          <a:spcPct val="100000"/>
                        </a:lnSpc>
                        <a:spcBef>
                          <a:spcPct val="50000"/>
                        </a:spcBef>
                        <a:spcAft>
                          <a:spcPct val="0"/>
                        </a:spcAft>
                        <a:buClr>
                          <a:srgbClr val="4F2248"/>
                        </a:buClr>
                        <a:buSzPct val="80000"/>
                        <a:buFontTx/>
                        <a:buNone/>
                        <a:tabLst/>
                      </a:pPr>
                      <a:r>
                        <a:rPr kumimoji="0" lang="en-CA" sz="1400" b="0" i="0" u="none" strike="noStrike" cap="none" normalizeH="0" baseline="0" smtClean="0">
                          <a:ln>
                            <a:noFill/>
                          </a:ln>
                          <a:solidFill>
                            <a:schemeClr val="tx1"/>
                          </a:solidFill>
                          <a:effectLst/>
                          <a:latin typeface="Calibri" pitchFamily="34" charset="0"/>
                          <a:ea typeface="ＭＳ Ｐゴシック" charset="-128"/>
                        </a:rPr>
                        <a:t>St. Joseph’s Hospital</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4F2248"/>
                        </a:buClr>
                        <a:buSzPct val="80000"/>
                        <a:buFontTx/>
                        <a:buNone/>
                        <a:tabLst/>
                      </a:pPr>
                      <a:r>
                        <a:rPr kumimoji="0" lang="en-CA" sz="1400" b="0" i="0" u="none" strike="noStrike" cap="none" normalizeH="0" baseline="0" smtClean="0">
                          <a:ln>
                            <a:noFill/>
                          </a:ln>
                          <a:solidFill>
                            <a:schemeClr val="tx1"/>
                          </a:solidFill>
                          <a:effectLst/>
                          <a:latin typeface="Calibri" pitchFamily="34" charset="0"/>
                          <a:ea typeface="ＭＳ Ｐゴシック" charset="-128"/>
                        </a:rPr>
                        <a:t>St. Michael’s Hospital</a:t>
                      </a:r>
                    </a:p>
                  </a:txBody>
                  <a:tcPr marL="92075" marR="92075" marT="46038" marB="46038" horzOverflow="overflow">
                    <a:lnL>
                      <a:noFill/>
                    </a:lnL>
                    <a:lnR>
                      <a:noFill/>
                    </a:lnR>
                    <a:lnT>
                      <a:noFill/>
                    </a:lnT>
                    <a:lnB>
                      <a:noFill/>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50000"/>
                        </a:spcBef>
                        <a:spcAft>
                          <a:spcPct val="0"/>
                        </a:spcAft>
                        <a:buClr>
                          <a:srgbClr val="4F2248"/>
                        </a:buClr>
                        <a:buSzPct val="80000"/>
                        <a:buFontTx/>
                        <a:buNone/>
                        <a:tabLst/>
                      </a:pPr>
                      <a:r>
                        <a:rPr kumimoji="0" lang="en-CA" sz="1400" b="0" i="0" u="none" strike="noStrike" cap="none" normalizeH="0" baseline="0" smtClean="0">
                          <a:ln>
                            <a:noFill/>
                          </a:ln>
                          <a:solidFill>
                            <a:schemeClr val="tx1"/>
                          </a:solidFill>
                          <a:effectLst/>
                          <a:latin typeface="Calibri" pitchFamily="34" charset="0"/>
                          <a:ea typeface="ＭＳ Ｐゴシック" charset="-128"/>
                        </a:rPr>
                        <a:t>Sunnybrook Health Sciences Centre</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4F2248"/>
                        </a:buClr>
                        <a:buSzPct val="80000"/>
                        <a:buFontTx/>
                        <a:buNone/>
                        <a:tabLst/>
                      </a:pPr>
                      <a:r>
                        <a:rPr kumimoji="0" lang="en-CA" sz="1400" b="0" i="0" u="none" strike="noStrike" cap="none" normalizeH="0" baseline="0" smtClean="0">
                          <a:ln>
                            <a:noFill/>
                          </a:ln>
                          <a:solidFill>
                            <a:schemeClr val="tx1"/>
                          </a:solidFill>
                          <a:effectLst/>
                          <a:latin typeface="Calibri" pitchFamily="34" charset="0"/>
                          <a:ea typeface="ＭＳ Ｐゴシック" charset="-128"/>
                        </a:rPr>
                        <a:t>Toronto Central Community Care Access Centre</a:t>
                      </a:r>
                    </a:p>
                  </a:txBody>
                  <a:tcPr marL="92075" marR="92075" marT="46038" marB="46038" horzOverflow="overflow">
                    <a:lnL>
                      <a:noFill/>
                    </a:lnL>
                    <a:lnR>
                      <a:noFill/>
                    </a:lnR>
                    <a:lnT>
                      <a:noFill/>
                    </a:lnT>
                    <a:lnB>
                      <a:noFill/>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50000"/>
                        </a:spcBef>
                        <a:spcAft>
                          <a:spcPct val="0"/>
                        </a:spcAft>
                        <a:buClr>
                          <a:srgbClr val="4F2248"/>
                        </a:buClr>
                        <a:buSzPct val="80000"/>
                        <a:buFontTx/>
                        <a:buNone/>
                        <a:tabLst/>
                      </a:pPr>
                      <a:r>
                        <a:rPr kumimoji="0" lang="en-CA" sz="1400" b="0" i="0" u="none" strike="noStrike" cap="none" normalizeH="0" baseline="0" smtClean="0">
                          <a:ln>
                            <a:noFill/>
                          </a:ln>
                          <a:solidFill>
                            <a:schemeClr val="tx1"/>
                          </a:solidFill>
                          <a:effectLst/>
                          <a:latin typeface="Calibri" pitchFamily="34" charset="0"/>
                          <a:ea typeface="ＭＳ Ｐゴシック" charset="-128"/>
                        </a:rPr>
                        <a:t>Toronto East General Hospital</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4F2248"/>
                        </a:buClr>
                        <a:buSzPct val="80000"/>
                        <a:buFontTx/>
                        <a:buNone/>
                        <a:tabLst/>
                      </a:pPr>
                      <a:r>
                        <a:rPr kumimoji="0" lang="en-CA" sz="1400" b="0" i="0" u="none" strike="noStrike" cap="none" normalizeH="0" baseline="0" smtClean="0">
                          <a:ln>
                            <a:noFill/>
                          </a:ln>
                          <a:solidFill>
                            <a:schemeClr val="tx1"/>
                          </a:solidFill>
                          <a:effectLst/>
                          <a:latin typeface="Calibri" pitchFamily="34" charset="0"/>
                          <a:ea typeface="ＭＳ Ｐゴシック" charset="-128"/>
                        </a:rPr>
                        <a:t>Toronto Grace</a:t>
                      </a:r>
                    </a:p>
                  </a:txBody>
                  <a:tcPr marL="92075" marR="92075" marT="46038" marB="46038" horzOverflow="overflow">
                    <a:lnL>
                      <a:noFill/>
                    </a:lnL>
                    <a:lnR>
                      <a:noFill/>
                    </a:lnR>
                    <a:lnT>
                      <a:noFill/>
                    </a:lnT>
                    <a:lnB>
                      <a:noFill/>
                    </a:lnB>
                    <a:lnTlToBr>
                      <a:noFill/>
                    </a:lnTlToBr>
                    <a:lnBlToTr>
                      <a:noFill/>
                    </a:lnBlToTr>
                    <a:noFill/>
                  </a:tcPr>
                </a:tc>
              </a:tr>
              <a:tr h="374650">
                <a:tc>
                  <a:txBody>
                    <a:bodyPr/>
                    <a:lstStyle/>
                    <a:p>
                      <a:pPr marL="0" marR="0" lvl="0" indent="0" algn="ctr" defTabSz="914400" rtl="0" eaLnBrk="1" fontAlgn="base" latinLnBrk="0" hangingPunct="1">
                        <a:lnSpc>
                          <a:spcPct val="100000"/>
                        </a:lnSpc>
                        <a:spcBef>
                          <a:spcPct val="50000"/>
                        </a:spcBef>
                        <a:spcAft>
                          <a:spcPct val="0"/>
                        </a:spcAft>
                        <a:buClr>
                          <a:srgbClr val="4F2248"/>
                        </a:buClr>
                        <a:buSzPct val="80000"/>
                        <a:buFontTx/>
                        <a:buNone/>
                        <a:tabLst/>
                      </a:pPr>
                      <a:r>
                        <a:rPr kumimoji="0" lang="en-CA" sz="1400" b="0" i="0" u="none" strike="noStrike" cap="none" normalizeH="0" baseline="0" smtClean="0">
                          <a:ln>
                            <a:noFill/>
                          </a:ln>
                          <a:solidFill>
                            <a:schemeClr val="tx1"/>
                          </a:solidFill>
                          <a:effectLst/>
                          <a:latin typeface="Calibri" pitchFamily="34" charset="0"/>
                          <a:ea typeface="ＭＳ Ｐゴシック" charset="-128"/>
                        </a:rPr>
                        <a:t>Toronto Rehab</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4F2248"/>
                        </a:buClr>
                        <a:buSzPct val="80000"/>
                        <a:buFontTx/>
                        <a:buNone/>
                        <a:tabLst/>
                      </a:pPr>
                      <a:r>
                        <a:rPr kumimoji="0" lang="en-CA" sz="1400" b="0" i="0" u="none" strike="noStrike" cap="none" normalizeH="0" baseline="0" smtClean="0">
                          <a:ln>
                            <a:noFill/>
                          </a:ln>
                          <a:solidFill>
                            <a:schemeClr val="tx1"/>
                          </a:solidFill>
                          <a:effectLst/>
                          <a:latin typeface="Calibri" pitchFamily="34" charset="0"/>
                          <a:ea typeface="ＭＳ Ｐゴシック" charset="-128"/>
                        </a:rPr>
                        <a:t>University Health Network</a:t>
                      </a:r>
                    </a:p>
                  </a:txBody>
                  <a:tcPr marL="92075" marR="92075" marT="46038" marB="46038" horzOverflow="overflow">
                    <a:lnL>
                      <a:noFill/>
                    </a:lnL>
                    <a:lnR>
                      <a:noFill/>
                    </a:lnR>
                    <a:lnT>
                      <a:noFill/>
                    </a:lnT>
                    <a:lnB>
                      <a:noFill/>
                    </a:lnB>
                    <a:lnTlToBr>
                      <a:noFill/>
                    </a:lnTlToBr>
                    <a:lnBlToTr>
                      <a:noFill/>
                    </a:lnBlToTr>
                    <a:noFill/>
                  </a:tcPr>
                </a:tc>
              </a:tr>
              <a:tr h="376238">
                <a:tc>
                  <a:txBody>
                    <a:bodyPr/>
                    <a:lstStyle/>
                    <a:p>
                      <a:pPr marL="0" marR="0" lvl="0" indent="0" algn="ctr" defTabSz="914400" rtl="0" eaLnBrk="1" fontAlgn="base" latinLnBrk="0" hangingPunct="1">
                        <a:lnSpc>
                          <a:spcPct val="100000"/>
                        </a:lnSpc>
                        <a:spcBef>
                          <a:spcPct val="50000"/>
                        </a:spcBef>
                        <a:spcAft>
                          <a:spcPct val="0"/>
                        </a:spcAft>
                        <a:buClr>
                          <a:srgbClr val="4F2248"/>
                        </a:buClr>
                        <a:buSzPct val="80000"/>
                        <a:buFontTx/>
                        <a:buNone/>
                        <a:tabLst/>
                      </a:pPr>
                      <a:r>
                        <a:rPr kumimoji="0" lang="en-CA" sz="1400" b="0" i="0" u="none" strike="noStrike" cap="none" normalizeH="0" baseline="0" smtClean="0">
                          <a:ln>
                            <a:noFill/>
                          </a:ln>
                          <a:solidFill>
                            <a:schemeClr val="tx1"/>
                          </a:solidFill>
                          <a:effectLst/>
                          <a:latin typeface="Calibri" pitchFamily="34" charset="0"/>
                          <a:ea typeface="ＭＳ Ｐゴシック" charset="-128"/>
                        </a:rPr>
                        <a:t>West Park</a:t>
                      </a:r>
                    </a:p>
                  </a:txBody>
                  <a:tcPr marL="92075" marR="92075" marT="46038" marB="4603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4F2248"/>
                        </a:buClr>
                        <a:buSzPct val="80000"/>
                        <a:buFontTx/>
                        <a:buNone/>
                        <a:tabLst/>
                      </a:pPr>
                      <a:endParaRPr kumimoji="0" lang="en-CA" sz="1400" b="0" i="0" u="none" strike="noStrike" cap="none" normalizeH="0" baseline="0" smtClean="0">
                        <a:ln>
                          <a:noFill/>
                        </a:ln>
                        <a:solidFill>
                          <a:schemeClr val="tx1"/>
                        </a:solidFill>
                        <a:effectLst/>
                        <a:latin typeface="Calibri" pitchFamily="34" charset="0"/>
                        <a:ea typeface="ＭＳ Ｐゴシック" charset="-128"/>
                      </a:endParaRPr>
                    </a:p>
                  </a:txBody>
                  <a:tcPr marL="92075" marR="92075" marT="46038" marB="46038" horzOverflow="overflow">
                    <a:lnL>
                      <a:noFill/>
                    </a:lnL>
                    <a:lnR>
                      <a:noFill/>
                    </a:lnR>
                    <a:lnT>
                      <a:noFill/>
                    </a:lnT>
                    <a:lnB>
                      <a:noFill/>
                    </a:lnB>
                    <a:lnTlToBr>
                      <a:noFill/>
                    </a:lnTlToBr>
                    <a:lnBlToTr>
                      <a:noFill/>
                    </a:lnBlToTr>
                    <a:noFill/>
                  </a:tcPr>
                </a:tc>
              </a:tr>
            </a:tbl>
          </a:graphicData>
        </a:graphic>
      </p:graphicFrame>
      <p:sp>
        <p:nvSpPr>
          <p:cNvPr id="8" name="Rounded Rectangle 7">
            <a:hlinkClick r:id="" action="ppaction://hlinkshowjump?jump=previousslide"/>
          </p:cNvPr>
          <p:cNvSpPr/>
          <p:nvPr/>
        </p:nvSpPr>
        <p:spPr bwMode="auto">
          <a:xfrm>
            <a:off x="7106730" y="6462995"/>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BACK</a:t>
            </a:r>
          </a:p>
        </p:txBody>
      </p:sp>
      <p:sp>
        <p:nvSpPr>
          <p:cNvPr id="10" name="Rounded Rectangle 9">
            <a:hlinkClick r:id="" action="ppaction://hlinkshowjump?jump=endshow"/>
          </p:cNvPr>
          <p:cNvSpPr/>
          <p:nvPr/>
        </p:nvSpPr>
        <p:spPr bwMode="auto">
          <a:xfrm>
            <a:off x="7759615" y="6462996"/>
            <a:ext cx="576075" cy="268835"/>
          </a:xfrm>
          <a:prstGeom prst="roundRect">
            <a:avLst>
              <a:gd name="adj" fmla="val 17798"/>
            </a:avLst>
          </a:prstGeom>
          <a:solidFill>
            <a:srgbClr val="E0741D"/>
          </a:solidFill>
          <a:ln>
            <a:solidFill>
              <a:srgbClr val="F5A01A"/>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mn-cs"/>
              </a:rPr>
              <a:t>HOME</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ew SIMS Partnership">
  <a:themeElements>
    <a:clrScheme name="">
      <a:dk1>
        <a:srgbClr val="000000"/>
      </a:dk1>
      <a:lt1>
        <a:srgbClr val="FFFFFF"/>
      </a:lt1>
      <a:dk2>
        <a:srgbClr val="F1805D"/>
      </a:dk2>
      <a:lt2>
        <a:srgbClr val="F1805D"/>
      </a:lt2>
      <a:accent1>
        <a:srgbClr val="29BBA6"/>
      </a:accent1>
      <a:accent2>
        <a:srgbClr val="29BBA6"/>
      </a:accent2>
      <a:accent3>
        <a:srgbClr val="FFFFFF"/>
      </a:accent3>
      <a:accent4>
        <a:srgbClr val="000000"/>
      </a:accent4>
      <a:accent5>
        <a:srgbClr val="ACDAD0"/>
      </a:accent5>
      <a:accent6>
        <a:srgbClr val="24A996"/>
      </a:accent6>
      <a:hlink>
        <a:srgbClr val="29BBA6"/>
      </a:hlink>
      <a:folHlink>
        <a:srgbClr val="B2B2B2"/>
      </a:folHlink>
    </a:clrScheme>
    <a:fontScheme name="New SIMS Partnershi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CC"/>
        </a:solidFill>
        <a:ln w="9525" cap="flat" cmpd="sng" algn="ctr">
          <a:noFill/>
          <a:prstDash val="solid"/>
          <a:round/>
          <a:headEnd type="none" w="sm" len="sm"/>
          <a:tailEnd type="none" w="sm" len="sm"/>
        </a:ln>
        <a:effectLst>
          <a:outerShdw blurRad="63500" dist="35921" dir="2700000" algn="ctr" rotWithShape="0">
            <a:schemeClr val="folHlink"/>
          </a:outerShdw>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90000"/>
          </a:lnSpc>
          <a:spcBef>
            <a:spcPct val="50000"/>
          </a:spcBef>
          <a:spcAft>
            <a:spcPct val="0"/>
          </a:spcAft>
          <a:buClr>
            <a:schemeClr val="bg1"/>
          </a:buClr>
          <a:buSzTx/>
          <a:buFontTx/>
          <a:buNone/>
          <a:tabLst/>
          <a:defRPr kumimoji="0" lang="en-US" sz="2400" b="0" i="0" u="none" strike="noStrike" cap="none" normalizeH="0" baseline="0">
            <a:ln>
              <a:noFill/>
            </a:ln>
            <a:solidFill>
              <a:srgbClr val="007665"/>
            </a:solidFill>
            <a:effectLst/>
            <a:latin typeface="Calibri"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sm" len="sm"/>
          <a:tailEnd type="none" w="sm" len="sm"/>
        </a:ln>
        <a:effectLst>
          <a:outerShdw blurRad="63500" dist="35921" dir="2700000" algn="ctr" rotWithShape="0">
            <a:schemeClr val="folHlink"/>
          </a:outerShdw>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90000"/>
          </a:lnSpc>
          <a:spcBef>
            <a:spcPct val="50000"/>
          </a:spcBef>
          <a:spcAft>
            <a:spcPct val="0"/>
          </a:spcAft>
          <a:buClr>
            <a:schemeClr val="bg1"/>
          </a:buClr>
          <a:buSzTx/>
          <a:buFontTx/>
          <a:buNone/>
          <a:tabLst/>
          <a:defRPr kumimoji="0" lang="en-US" sz="2400" b="0" i="0" u="none" strike="noStrike" cap="none" normalizeH="0" baseline="0">
            <a:ln>
              <a:noFill/>
            </a:ln>
            <a:solidFill>
              <a:srgbClr val="007665"/>
            </a:solidFill>
            <a:effectLst/>
            <a:latin typeface="Calibri" charset="0"/>
          </a:defRPr>
        </a:defPPr>
      </a:lstStyle>
    </a:lnDef>
  </a:objectDefaults>
  <a:extraClrSchemeLst>
    <a:extraClrScheme>
      <a:clrScheme name="New SIMS Partnershi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SIMS Partnershi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SIMS Partnershi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SIMS Partnershi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SIMS Partnershi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SIMS Partnershi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IMS Partnershi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SIMS Partnership 8">
        <a:dk1>
          <a:srgbClr val="808080"/>
        </a:dk1>
        <a:lt1>
          <a:srgbClr val="FFFFFF"/>
        </a:lt1>
        <a:dk2>
          <a:srgbClr val="3847A4"/>
        </a:dk2>
        <a:lt2>
          <a:srgbClr val="FFFFFF"/>
        </a:lt2>
        <a:accent1>
          <a:srgbClr val="C6B46A"/>
        </a:accent1>
        <a:accent2>
          <a:srgbClr val="99FFCC"/>
        </a:accent2>
        <a:accent3>
          <a:srgbClr val="AEB1CF"/>
        </a:accent3>
        <a:accent4>
          <a:srgbClr val="DADADA"/>
        </a:accent4>
        <a:accent5>
          <a:srgbClr val="DFD6B9"/>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New SIMS Partnership 9">
        <a:dk1>
          <a:srgbClr val="808080"/>
        </a:dk1>
        <a:lt1>
          <a:srgbClr val="FFFFFF"/>
        </a:lt1>
        <a:dk2>
          <a:srgbClr val="3847A4"/>
        </a:dk2>
        <a:lt2>
          <a:srgbClr val="FFFFFF"/>
        </a:lt2>
        <a:accent1>
          <a:srgbClr val="C6B46A"/>
        </a:accent1>
        <a:accent2>
          <a:srgbClr val="C6B46A"/>
        </a:accent2>
        <a:accent3>
          <a:srgbClr val="AEB1CF"/>
        </a:accent3>
        <a:accent4>
          <a:srgbClr val="DADADA"/>
        </a:accent4>
        <a:accent5>
          <a:srgbClr val="DFD6B9"/>
        </a:accent5>
        <a:accent6>
          <a:srgbClr val="B3A35F"/>
        </a:accent6>
        <a:hlink>
          <a:srgbClr val="C6B46A"/>
        </a:hlink>
        <a:folHlink>
          <a:srgbClr val="C6B46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Settings\t11983uhn\Application Data\Microsoft\Templates\New SIMS Partnership.pot</Template>
  <TotalTime>6923</TotalTime>
  <Words>869</Words>
  <Application>Microsoft Office PowerPoint</Application>
  <PresentationFormat>On-screen Show (4:3)</PresentationFormat>
  <Paragraphs>147</Paragraphs>
  <Slides>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New SIMS Partnership</vt:lpstr>
      <vt:lpstr>Image</vt:lpstr>
      <vt:lpstr>Slide 1</vt:lpstr>
      <vt:lpstr>Resource Matching &amp; Referral (RM&amp;R) Project</vt:lpstr>
      <vt:lpstr>Project Approach – CCAC In-Home Referrals </vt:lpstr>
      <vt:lpstr>“Fuzion”: The Road to Standardization</vt:lpstr>
      <vt:lpstr>Time for a “Test Drive”</vt:lpstr>
      <vt:lpstr>Impact on Patient Experience</vt:lpstr>
      <vt:lpstr>Impact on Patient Experience</vt:lpstr>
      <vt:lpstr>Presented By:</vt:lpstr>
    </vt:vector>
  </TitlesOfParts>
  <Company>University Health Network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SPMC Dev &amp; Testing Presentation Template</dc:title>
  <dc:creator>Jackie Kwong</dc:creator>
  <cp:lastModifiedBy>pstepec</cp:lastModifiedBy>
  <cp:revision>293</cp:revision>
  <cp:lastPrinted>2002-07-24T17:50:27Z</cp:lastPrinted>
  <dcterms:created xsi:type="dcterms:W3CDTF">2010-10-15T12:34:56Z</dcterms:created>
  <dcterms:modified xsi:type="dcterms:W3CDTF">2010-11-02T00:06:49Z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vt:lpwstr>Pass through as Native</vt:lpwstr>
  </property>
  <property fmtid="{D5CDD505-2E9C-101B-9397-08002B2CF9AE}" pid="3" name="HyperLink">
    <vt:lpwstr>http://intranet.uhn.ca/pdf/frame.asp?Page=http://documents.uhn.ca/sites/uhn/SIMS_PMO/PMO_Site/SPMC/SPMC_Execution_Presentation_Template.ppt</vt:lpwstr>
  </property>
  <property fmtid="{D5CDD505-2E9C-101B-9397-08002B2CF9AE}" pid="4" name="PolicyNumber">
    <vt:lpwstr/>
  </property>
</Properties>
</file>