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37" r:id="rId2"/>
    <p:sldId id="419" r:id="rId3"/>
    <p:sldId id="329" r:id="rId4"/>
    <p:sldId id="398" r:id="rId5"/>
    <p:sldId id="413" r:id="rId6"/>
    <p:sldId id="414" r:id="rId7"/>
    <p:sldId id="405" r:id="rId8"/>
    <p:sldId id="346" r:id="rId9"/>
    <p:sldId id="347" r:id="rId10"/>
    <p:sldId id="375" r:id="rId11"/>
    <p:sldId id="406" r:id="rId12"/>
    <p:sldId id="391" r:id="rId13"/>
    <p:sldId id="417" r:id="rId14"/>
    <p:sldId id="322" r:id="rId15"/>
    <p:sldId id="407" r:id="rId16"/>
    <p:sldId id="326" r:id="rId17"/>
    <p:sldId id="416" r:id="rId18"/>
    <p:sldId id="408" r:id="rId19"/>
    <p:sldId id="418" r:id="rId20"/>
    <p:sldId id="409" r:id="rId21"/>
    <p:sldId id="412" r:id="rId22"/>
    <p:sldId id="365" r:id="rId23"/>
    <p:sldId id="379" r:id="rId24"/>
    <p:sldId id="381" r:id="rId25"/>
    <p:sldId id="397" r:id="rId26"/>
    <p:sldId id="410" r:id="rId27"/>
    <p:sldId id="323" r:id="rId28"/>
    <p:sldId id="402" r:id="rId29"/>
  </p:sldIdLst>
  <p:sldSz cx="9144000" cy="6858000" type="screen4x3"/>
  <p:notesSz cx="6858000" cy="91995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3848A3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3848A3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3848A3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3848A3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3848A3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3848A3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3848A3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3848A3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3848A3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CCFFFF"/>
    <a:srgbClr val="D5C891"/>
    <a:srgbClr val="FFE701"/>
    <a:srgbClr val="33CC33"/>
    <a:srgbClr val="66FF33"/>
    <a:srgbClr val="0000FF"/>
    <a:srgbClr val="FF00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6" autoAdjust="0"/>
    <p:restoredTop sz="96880" autoAdjust="0"/>
  </p:normalViewPr>
  <p:slideViewPr>
    <p:cSldViewPr>
      <p:cViewPr varScale="1">
        <p:scale>
          <a:sx n="72" d="100"/>
          <a:sy n="72" d="100"/>
        </p:scale>
        <p:origin x="-456" y="-96"/>
      </p:cViewPr>
      <p:guideLst>
        <p:guide orient="horz" pos="2160"/>
        <p:guide pos="144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376" y="-84"/>
      </p:cViewPr>
      <p:guideLst>
        <p:guide orient="horz" pos="2897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7.xml"/><Relationship Id="rId2" Type="http://schemas.openxmlformats.org/officeDocument/2006/relationships/slide" Target="slides/slide15.xml"/><Relationship Id="rId1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D20009-BDB4-4035-A303-47F1034583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1888" y="692150"/>
            <a:ext cx="4594225" cy="34464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70388"/>
            <a:ext cx="502920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53981CD-BB57-4FC5-BE0C-BAB4048678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1888" y="692150"/>
            <a:ext cx="4595812" cy="3448050"/>
          </a:xfrm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68499"/>
            <a:ext cx="5486400" cy="413883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4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48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7388" y="914400"/>
            <a:ext cx="7770812" cy="0"/>
          </a:xfrm>
          <a:prstGeom prst="line">
            <a:avLst/>
          </a:prstGeom>
          <a:noFill/>
          <a:ln w="12700">
            <a:solidFill>
              <a:srgbClr val="C6B46A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Times New Roman" pitchFamily="18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6B46A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6B46A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C6B46A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C6B46A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C6B46A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C6B46A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bllp.ca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william.f.falk\Desktop\ATT-History.wm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3200" dirty="0" smtClean="0"/>
              <a:t>Lessons from other Industries for Transforming Health Care</a:t>
            </a:r>
          </a:p>
        </p:txBody>
      </p:sp>
      <p:sp>
        <p:nvSpPr>
          <p:cNvPr id="37683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Will Falk </a:t>
            </a:r>
          </a:p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April 22,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0F9ADBEA-3524-4804-BEC7-B315E7F07930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10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35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/>
              <a:t>Case Study #2:</a:t>
            </a:r>
            <a:br>
              <a:rPr lang="en-US"/>
            </a:br>
            <a:r>
              <a:rPr lang="en-US"/>
              <a:t>Diagnostic Imaging Across Canada</a:t>
            </a:r>
          </a:p>
        </p:txBody>
      </p:sp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457200" y="990600"/>
            <a:ext cx="8293100" cy="469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CA" sz="1800">
                <a:solidFill>
                  <a:schemeClr val="tx1"/>
                </a:solidFill>
                <a:latin typeface="Arial" charset="0"/>
              </a:rPr>
              <a:t>Clinicians in urban centres can review images of patients in rural areas instantly, reducing lag time for diagnosis, need for travel and lowering costs</a:t>
            </a:r>
            <a:br>
              <a:rPr lang="en-CA" sz="1800">
                <a:solidFill>
                  <a:schemeClr val="tx1"/>
                </a:solidFill>
                <a:latin typeface="Arial" charset="0"/>
              </a:rPr>
            </a:br>
            <a:endParaRPr lang="en-CA" sz="1800">
              <a:solidFill>
                <a:schemeClr val="tx1"/>
              </a:solidFill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CA" sz="2000" b="1">
                <a:solidFill>
                  <a:schemeClr val="tx1"/>
                </a:solidFill>
                <a:latin typeface="Arial" charset="0"/>
              </a:rPr>
              <a:t>On average, DI delivers 25-30% improvement in radiologists’ productivity</a:t>
            </a:r>
            <a:br>
              <a:rPr lang="en-CA" sz="2000" b="1">
                <a:solidFill>
                  <a:schemeClr val="tx1"/>
                </a:solidFill>
                <a:latin typeface="Arial" charset="0"/>
              </a:rPr>
            </a:br>
            <a:endParaRPr lang="en-CA" sz="2000" b="1">
              <a:solidFill>
                <a:schemeClr val="tx1"/>
              </a:solidFill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CA" sz="1800">
                <a:solidFill>
                  <a:schemeClr val="tx1"/>
                </a:solidFill>
                <a:latin typeface="Arial" charset="0"/>
              </a:rPr>
              <a:t>More than half of referring physicians indicate DI improved efficiency of clinical decision-making by 30 to 90 minutes per week; capacity increase equivalent of up to 500 additional specialists across Canada</a:t>
            </a:r>
            <a:br>
              <a:rPr lang="en-CA" sz="1800">
                <a:solidFill>
                  <a:schemeClr val="tx1"/>
                </a:solidFill>
                <a:latin typeface="Arial" charset="0"/>
              </a:rPr>
            </a:br>
            <a:endParaRPr lang="en-CA" sz="1800">
              <a:solidFill>
                <a:schemeClr val="tx1"/>
              </a:solidFill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CA" sz="1800">
                <a:solidFill>
                  <a:schemeClr val="tx1"/>
                </a:solidFill>
                <a:latin typeface="Arial" charset="0"/>
              </a:rPr>
              <a:t>39% of radiologists now reporting for new remote sites; improved remote reporting enables radiologists to support care delivery and improve access for remote geographies and populations</a:t>
            </a:r>
            <a:br>
              <a:rPr lang="en-CA" sz="1800">
                <a:solidFill>
                  <a:schemeClr val="tx1"/>
                </a:solidFill>
                <a:latin typeface="Arial" charset="0"/>
              </a:rPr>
            </a:br>
            <a:endParaRPr lang="en-CA" sz="1800">
              <a:solidFill>
                <a:schemeClr val="tx1"/>
              </a:solidFill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CA" sz="2000" b="1">
                <a:solidFill>
                  <a:schemeClr val="tx1"/>
                </a:solidFill>
                <a:latin typeface="Arial" charset="0"/>
              </a:rPr>
              <a:t>30-40% improvement in turnaround times</a:t>
            </a:r>
            <a:r>
              <a:rPr lang="en-CA" sz="200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CA" sz="1800">
                <a:solidFill>
                  <a:schemeClr val="tx1"/>
                </a:solidFill>
                <a:latin typeface="Arial" charset="0"/>
              </a:rPr>
              <a:t>(clinical decisions and subsequent treatment of patients now occurs 10-24 hours sooner)</a:t>
            </a:r>
            <a:br>
              <a:rPr lang="en-CA" sz="1800">
                <a:solidFill>
                  <a:schemeClr val="tx1"/>
                </a:solidFill>
                <a:latin typeface="Arial" charset="0"/>
              </a:rPr>
            </a:br>
            <a:endParaRPr lang="en-CA" sz="2000">
              <a:solidFill>
                <a:schemeClr val="tx1"/>
              </a:solidFill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CA" sz="1800">
                <a:solidFill>
                  <a:schemeClr val="tx1"/>
                </a:solidFill>
                <a:latin typeface="Arial" charset="0"/>
              </a:rPr>
              <a:t>Eliminates 10,000-17,000 patient transfers each year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6583363"/>
            <a:ext cx="4495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200" i="1">
                <a:solidFill>
                  <a:schemeClr val="tx1"/>
                </a:solidFill>
                <a:latin typeface="Arial" charset="0"/>
              </a:rPr>
              <a:t>Source: Dick Alvarez at MGT 2017</a:t>
            </a:r>
            <a:endParaRPr lang="en-US" sz="12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F95032A7-792E-41AF-AB79-F74E3B1B6A33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11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352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Case Study </a:t>
            </a:r>
            <a:r>
              <a:rPr lang="en-US" dirty="0" smtClean="0"/>
              <a:t>#3: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Moore’s Law and the Genome</a:t>
            </a:r>
            <a:endParaRPr lang="en-US" dirty="0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6583363"/>
            <a:ext cx="5791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200" i="1">
                <a:solidFill>
                  <a:schemeClr val="tx1"/>
                </a:solidFill>
                <a:latin typeface="Arial" charset="0"/>
              </a:rPr>
              <a:t>Source: “Getting Personal”, The Economist, April 16, 2009</a:t>
            </a:r>
            <a:endParaRPr lang="en-US" sz="1200"/>
          </a:p>
        </p:txBody>
      </p:sp>
      <p:pic>
        <p:nvPicPr>
          <p:cNvPr id="67589" name="Picture 6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0"/>
            <a:ext cx="45148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0" name="Rectangle 11"/>
          <p:cNvSpPr>
            <a:spLocks noChangeArrowheads="1"/>
          </p:cNvSpPr>
          <p:nvPr/>
        </p:nvSpPr>
        <p:spPr bwMode="auto">
          <a:xfrm>
            <a:off x="5257800" y="2408238"/>
            <a:ext cx="356393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 Sequencing </a:t>
            </a:r>
            <a:r>
              <a:rPr lang="en-US" dirty="0">
                <a:solidFill>
                  <a:schemeClr val="tx1"/>
                </a:solidFill>
                <a:latin typeface="Arial" charset="0"/>
              </a:rPr>
              <a:t>equipment has been improving even faster than </a:t>
            </a: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Moore’s </a:t>
            </a:r>
            <a:r>
              <a:rPr lang="en-US" dirty="0">
                <a:solidFill>
                  <a:schemeClr val="tx1"/>
                </a:solidFill>
                <a:latin typeface="Arial" charset="0"/>
              </a:rPr>
              <a:t>law</a:t>
            </a: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!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 In the last decade the pace has been increasing.  </a:t>
            </a:r>
          </a:p>
          <a:p>
            <a:endParaRPr lang="en-US" dirty="0" smtClean="0">
              <a:solidFill>
                <a:schemeClr val="tx1"/>
              </a:solidFill>
              <a:latin typeface="Arial" charset="0"/>
            </a:endParaRPr>
          </a:p>
          <a:p>
            <a:endParaRPr lang="en-US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8ACA98AB-416E-428C-8430-3F154F5F6553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12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286000"/>
            <a:ext cx="3581400" cy="1600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/>
              <a:t>Surgery and Diagnostic Imaging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Cardiac Devices?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Lab Tests?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Individual drugs?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CA" sz="24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CA" sz="2400" b="1" i="1" dirty="0" smtClean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3481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Costs: What’s really happening?</a:t>
            </a:r>
            <a:endParaRPr lang="en-US" dirty="0"/>
          </a:p>
        </p:txBody>
      </p:sp>
      <p:sp>
        <p:nvSpPr>
          <p:cNvPr id="50180" name="Rectangle 11"/>
          <p:cNvSpPr>
            <a:spLocks noChangeArrowheads="1"/>
          </p:cNvSpPr>
          <p:nvPr/>
        </p:nvSpPr>
        <p:spPr bwMode="auto">
          <a:xfrm>
            <a:off x="381000" y="1219200"/>
            <a:ext cx="7620000" cy="7810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sz="2800">
                <a:solidFill>
                  <a:schemeClr val="tx1"/>
                </a:solidFill>
                <a:latin typeface="Arial" charset="0"/>
              </a:rPr>
              <a:t>Things become clearer when you consider </a:t>
            </a:r>
            <a:br>
              <a:rPr lang="en-US" sz="2800">
                <a:solidFill>
                  <a:schemeClr val="tx1"/>
                </a:solidFill>
                <a:latin typeface="Arial" charset="0"/>
              </a:rPr>
            </a:br>
            <a:r>
              <a:rPr lang="en-US" sz="2800">
                <a:solidFill>
                  <a:schemeClr val="tx1"/>
                </a:solidFill>
                <a:latin typeface="Arial" charset="0"/>
              </a:rPr>
              <a:t>trends over longer periods of time…</a:t>
            </a:r>
            <a:endParaRPr lang="en-US" sz="2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381000" y="4549775"/>
            <a:ext cx="85344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/>
            <a:r>
              <a:rPr lang="en-CA" b="1" i="1">
                <a:solidFill>
                  <a:srgbClr val="FFFF00"/>
                </a:solidFill>
                <a:latin typeface="Arial" charset="0"/>
              </a:rPr>
              <a:t>Lessons: </a:t>
            </a:r>
          </a:p>
          <a:p>
            <a:pPr marL="282575" indent="-282575">
              <a:buFontTx/>
              <a:buChar char="•"/>
            </a:pPr>
            <a:r>
              <a:rPr lang="en-CA" b="1" i="1">
                <a:solidFill>
                  <a:srgbClr val="FFFF00"/>
                </a:solidFill>
                <a:latin typeface="Arial" charset="0"/>
              </a:rPr>
              <a:t>We have mistaken rising total costs for rising </a:t>
            </a:r>
            <a:br>
              <a:rPr lang="en-CA" b="1" i="1">
                <a:solidFill>
                  <a:srgbClr val="FFFF00"/>
                </a:solidFill>
                <a:latin typeface="Arial" charset="0"/>
              </a:rPr>
            </a:br>
            <a:r>
              <a:rPr lang="en-CA" b="1" i="1">
                <a:solidFill>
                  <a:srgbClr val="FFFF00"/>
                </a:solidFill>
                <a:latin typeface="Arial" charset="0"/>
              </a:rPr>
              <a:t>unit costs.  Many unit costs are actually declining!</a:t>
            </a:r>
          </a:p>
          <a:p>
            <a:pPr marL="282575" indent="-282575">
              <a:buFontTx/>
              <a:buChar char="•"/>
            </a:pPr>
            <a:r>
              <a:rPr lang="en-CA" b="1" i="1">
                <a:solidFill>
                  <a:srgbClr val="FFFF00"/>
                </a:solidFill>
                <a:latin typeface="Arial" charset="0"/>
              </a:rPr>
              <a:t>We need to manage at the cost per unit &amp; basket level</a:t>
            </a:r>
          </a:p>
          <a:p>
            <a:pPr marL="282575" indent="-282575">
              <a:buFontTx/>
              <a:buChar char="•"/>
            </a:pPr>
            <a:r>
              <a:rPr lang="en-CA" b="1" i="1">
                <a:solidFill>
                  <a:srgbClr val="FFFF00"/>
                </a:solidFill>
                <a:latin typeface="Arial" charset="0"/>
              </a:rPr>
              <a:t>Some VERY good news in our future around the end of the next decade – “The Healthcare Dividend?”</a:t>
            </a:r>
          </a:p>
        </p:txBody>
      </p:sp>
      <p:sp>
        <p:nvSpPr>
          <p:cNvPr id="50182" name="Rectangle 10"/>
          <p:cNvSpPr>
            <a:spLocks noChangeArrowheads="1"/>
          </p:cNvSpPr>
          <p:nvPr/>
        </p:nvSpPr>
        <p:spPr bwMode="auto">
          <a:xfrm>
            <a:off x="4191000" y="2362200"/>
            <a:ext cx="4572000" cy="2514600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0183" name="Line 11"/>
          <p:cNvSpPr>
            <a:spLocks noChangeShapeType="1"/>
          </p:cNvSpPr>
          <p:nvPr/>
        </p:nvSpPr>
        <p:spPr bwMode="auto">
          <a:xfrm>
            <a:off x="4203700" y="4572000"/>
            <a:ext cx="4343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184" name="Text Box 13"/>
          <p:cNvSpPr txBox="1">
            <a:spLocks noChangeArrowheads="1"/>
          </p:cNvSpPr>
          <p:nvPr/>
        </p:nvSpPr>
        <p:spPr bwMode="auto">
          <a:xfrm>
            <a:off x="8042275" y="4527550"/>
            <a:ext cx="568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>
                <a:solidFill>
                  <a:srgbClr val="000000"/>
                </a:solidFill>
                <a:latin typeface="Arial" charset="0"/>
              </a:rPr>
              <a:t>time</a:t>
            </a:r>
          </a:p>
        </p:txBody>
      </p:sp>
      <p:sp>
        <p:nvSpPr>
          <p:cNvPr id="50185" name="Line 14"/>
          <p:cNvSpPr>
            <a:spLocks noChangeShapeType="1"/>
          </p:cNvSpPr>
          <p:nvPr/>
        </p:nvSpPr>
        <p:spPr bwMode="auto">
          <a:xfrm flipV="1">
            <a:off x="4200525" y="2590800"/>
            <a:ext cx="4572000" cy="1295400"/>
          </a:xfrm>
          <a:prstGeom prst="line">
            <a:avLst/>
          </a:pr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6" name="Line 15"/>
          <p:cNvSpPr>
            <a:spLocks noChangeShapeType="1"/>
          </p:cNvSpPr>
          <p:nvPr/>
        </p:nvSpPr>
        <p:spPr bwMode="auto">
          <a:xfrm>
            <a:off x="4200525" y="3352800"/>
            <a:ext cx="4562475" cy="685800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7" name="Line 16"/>
          <p:cNvSpPr>
            <a:spLocks noChangeShapeType="1"/>
          </p:cNvSpPr>
          <p:nvPr/>
        </p:nvSpPr>
        <p:spPr bwMode="auto">
          <a:xfrm flipV="1">
            <a:off x="4200525" y="3200400"/>
            <a:ext cx="4572000" cy="444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8" name="Text Box 17"/>
          <p:cNvSpPr txBox="1">
            <a:spLocks noChangeArrowheads="1"/>
          </p:cNvSpPr>
          <p:nvPr/>
        </p:nvSpPr>
        <p:spPr bwMode="auto">
          <a:xfrm>
            <a:off x="6477000" y="2527300"/>
            <a:ext cx="8572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800">
                <a:solidFill>
                  <a:srgbClr val="009900"/>
                </a:solidFill>
                <a:latin typeface="Arial" charset="0"/>
              </a:rPr>
              <a:t># units</a:t>
            </a:r>
          </a:p>
          <a:p>
            <a:pPr algn="ctr">
              <a:lnSpc>
                <a:spcPct val="75000"/>
              </a:lnSpc>
            </a:pPr>
            <a:r>
              <a:rPr lang="en-US" sz="1800">
                <a:solidFill>
                  <a:srgbClr val="009900"/>
                </a:solidFill>
                <a:latin typeface="Arial" charset="0"/>
              </a:rPr>
              <a:t>(++ve)</a:t>
            </a:r>
          </a:p>
        </p:txBody>
      </p:sp>
      <p:sp>
        <p:nvSpPr>
          <p:cNvPr id="50189" name="Text Box 18"/>
          <p:cNvSpPr txBox="1">
            <a:spLocks noChangeArrowheads="1"/>
          </p:cNvSpPr>
          <p:nvPr/>
        </p:nvSpPr>
        <p:spPr bwMode="auto">
          <a:xfrm>
            <a:off x="6477000" y="3800475"/>
            <a:ext cx="8699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800">
                <a:solidFill>
                  <a:srgbClr val="0000FF"/>
                </a:solidFill>
                <a:latin typeface="Arial" charset="0"/>
              </a:rPr>
              <a:t>$ / unit</a:t>
            </a:r>
          </a:p>
          <a:p>
            <a:pPr algn="ctr">
              <a:lnSpc>
                <a:spcPct val="75000"/>
              </a:lnSpc>
            </a:pPr>
            <a:r>
              <a:rPr lang="en-US" sz="1800">
                <a:solidFill>
                  <a:srgbClr val="0000FF"/>
                </a:solidFill>
                <a:latin typeface="Arial" charset="0"/>
              </a:rPr>
              <a:t>(-ve)</a:t>
            </a:r>
          </a:p>
        </p:txBody>
      </p:sp>
      <p:sp>
        <p:nvSpPr>
          <p:cNvPr id="50190" name="Text Box 19"/>
          <p:cNvSpPr txBox="1">
            <a:spLocks noChangeArrowheads="1"/>
          </p:cNvSpPr>
          <p:nvPr/>
        </p:nvSpPr>
        <p:spPr bwMode="auto">
          <a:xfrm>
            <a:off x="7670800" y="3314700"/>
            <a:ext cx="11112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TOTAL $</a:t>
            </a:r>
          </a:p>
          <a:p>
            <a:pPr algn="ctr">
              <a:lnSpc>
                <a:spcPct val="75000"/>
              </a:lnSpc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(+ve)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2400" smtClean="0">
                <a:effectLst/>
              </a:rPr>
              <a:t>Lessons in Costs:</a:t>
            </a:r>
            <a:br>
              <a:rPr lang="en-US" sz="2400" smtClean="0">
                <a:effectLst/>
              </a:rPr>
            </a:br>
            <a:r>
              <a:rPr lang="en-US" sz="2400" smtClean="0">
                <a:effectLst/>
              </a:rPr>
              <a:t>It Costs More Because We Want More!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886200"/>
            <a:ext cx="8686800" cy="2362200"/>
          </a:xfrm>
        </p:spPr>
        <p:txBody>
          <a:bodyPr/>
          <a:lstStyle/>
          <a:p>
            <a:pPr marL="231775" indent="-231775">
              <a:lnSpc>
                <a:spcPct val="80000"/>
              </a:lnSpc>
            </a:pPr>
            <a:r>
              <a:rPr lang="en-US" sz="2000" dirty="0" smtClean="0"/>
              <a:t>Aging and population only account for 0.8% and 1.0% per year cost growth; inflation accounts for 2.5%</a:t>
            </a:r>
          </a:p>
          <a:p>
            <a:pPr marL="231775" indent="-231775">
              <a:lnSpc>
                <a:spcPct val="80000"/>
              </a:lnSpc>
            </a:pPr>
            <a:r>
              <a:rPr lang="en-US" sz="2000" dirty="0" smtClean="0"/>
              <a:t>The real challenge is in financing the enrichment of health care: new drugs, surgical techniques, DI technologies, and end-of-life care (30-50% of health care expenditures happen in the final year of life)</a:t>
            </a:r>
          </a:p>
          <a:p>
            <a:pPr marL="231775" indent="-231775">
              <a:lnSpc>
                <a:spcPct val="80000"/>
              </a:lnSpc>
            </a:pPr>
            <a:r>
              <a:rPr lang="en-US" sz="2000" dirty="0" smtClean="0"/>
              <a:t>Canadians now receive 1.5X the health care of Canadians 30 years ago</a:t>
            </a:r>
          </a:p>
          <a:p>
            <a:pPr marL="231775" indent="-231775">
              <a:lnSpc>
                <a:spcPct val="80000"/>
              </a:lnSpc>
            </a:pPr>
            <a:r>
              <a:rPr lang="en-US" sz="2000" dirty="0" smtClean="0"/>
              <a:t>Even with medium growth in GDP, health care costs are controllable within the current basket; the tough decisions will be in managing the “enrichment” of services offered.  We need to create room to buy more!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0" y="6583363"/>
            <a:ext cx="4525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>
                <a:solidFill>
                  <a:schemeClr val="tx1"/>
                </a:solidFill>
                <a:latin typeface="Arial" charset="0"/>
              </a:rPr>
              <a:t>Source: “How Sustainable is Medicare”, CCPA, September 2007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/>
          <a:srcRect t="13913"/>
          <a:stretch>
            <a:fillRect/>
          </a:stretch>
        </p:blipFill>
        <p:spPr bwMode="auto">
          <a:xfrm>
            <a:off x="152400" y="1219200"/>
            <a:ext cx="4343400" cy="2514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/>
          <a:srcRect t="13951"/>
          <a:stretch>
            <a:fillRect/>
          </a:stretch>
        </p:blipFill>
        <p:spPr bwMode="auto">
          <a:xfrm>
            <a:off x="4759325" y="1219200"/>
            <a:ext cx="4156075" cy="2506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17415" name="Line 7"/>
          <p:cNvSpPr>
            <a:spLocks noChangeShapeType="1"/>
          </p:cNvSpPr>
          <p:nvPr/>
        </p:nvSpPr>
        <p:spPr bwMode="auto">
          <a:xfrm flipV="1">
            <a:off x="7239000" y="1295400"/>
            <a:ext cx="0" cy="1752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V="1">
            <a:off x="7848600" y="1981200"/>
            <a:ext cx="0" cy="1066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V="1">
            <a:off x="8458200" y="2667000"/>
            <a:ext cx="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V="1">
            <a:off x="2870200" y="2057400"/>
            <a:ext cx="0" cy="330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3454400" y="2590800"/>
            <a:ext cx="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>
            <a:off x="4076700" y="2590800"/>
            <a:ext cx="0" cy="533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793750" y="944563"/>
            <a:ext cx="3016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tx1"/>
                </a:solidFill>
                <a:latin typeface="Arial" charset="0"/>
              </a:rPr>
              <a:t>Comparison of Cost Drivers, 1975-2005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4664075" y="944563"/>
            <a:ext cx="4352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tx1"/>
                </a:solidFill>
                <a:latin typeface="Arial" charset="0"/>
              </a:rPr>
              <a:t>Three Economical Growth Scenarios: Health as % of GDP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E8AF4EF1-21D3-4926-97AD-D9853F928A3E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14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CA" sz="2400" dirty="0" smtClean="0"/>
              <a:t>New Customer Service Technologies:</a:t>
            </a:r>
            <a:br>
              <a:rPr lang="en-CA" sz="2400" dirty="0" smtClean="0"/>
            </a:br>
            <a:r>
              <a:rPr lang="en-CA" sz="2400" dirty="0" smtClean="0"/>
              <a:t> Lessons from My Lawyer</a:t>
            </a:r>
            <a:endParaRPr lang="en-CA" sz="2400" dirty="0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5562600" cy="45720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en-CA" sz="2000" i="1" smtClean="0">
                <a:solidFill>
                  <a:schemeClr val="tx2"/>
                </a:solidFill>
              </a:rPr>
              <a:t>“Hi Daniel, it’s Will.  How are you?”</a:t>
            </a:r>
          </a:p>
          <a:p>
            <a:pPr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en-CA" sz="2000" smtClean="0"/>
              <a:t>“Good.  What’s up? I am in the middle of a closing.”</a:t>
            </a:r>
          </a:p>
          <a:p>
            <a:pPr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en-CA" sz="2000" i="1" smtClean="0">
                <a:solidFill>
                  <a:schemeClr val="tx2"/>
                </a:solidFill>
              </a:rPr>
              <a:t>“My neighbour’s runway crosses on to my farm for fifty feet.  Am I OK if he names me as an insured?  Anything else I need to do?”</a:t>
            </a:r>
          </a:p>
          <a:p>
            <a:pPr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en-CA" sz="2000" smtClean="0"/>
              <a:t>“Probably should get him to acknowledge that he doesn’t have any ownership by right of continued use.”</a:t>
            </a:r>
          </a:p>
          <a:p>
            <a:pPr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en-CA" sz="2000" i="1" smtClean="0">
                <a:solidFill>
                  <a:schemeClr val="tx2"/>
                </a:solidFill>
              </a:rPr>
              <a:t>“Could you draft me something?”</a:t>
            </a:r>
          </a:p>
          <a:p>
            <a:pPr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en-CA" sz="2000" smtClean="0"/>
              <a:t>“Sure.  When do you need it? Send me the details by email.”</a:t>
            </a:r>
          </a:p>
        </p:txBody>
      </p:sp>
      <p:pic>
        <p:nvPicPr>
          <p:cNvPr id="51204" name="Picture 6" descr="Telephon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0" y="2057400"/>
            <a:ext cx="1409700" cy="28765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7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7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7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7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7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7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7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7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E17E21B4-172E-40C8-8076-EEE0C7FF3698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15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46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>
              <a:defRPr/>
            </a:pPr>
            <a:r>
              <a:rPr lang="en-CA" sz="2400" dirty="0" smtClean="0"/>
              <a:t>New Customer Service Technologies:</a:t>
            </a:r>
            <a:br>
              <a:rPr lang="en-CA" sz="2400" dirty="0" smtClean="0"/>
            </a:br>
            <a:r>
              <a:rPr lang="en-CA" sz="2400" dirty="0" smtClean="0"/>
              <a:t>Lessons from My Accountant</a:t>
            </a:r>
            <a:endParaRPr lang="en-CA" sz="2400" dirty="0"/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524000"/>
            <a:ext cx="3810000" cy="4572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CA" sz="2400" smtClean="0"/>
              <a:t>He emails me with advice and I pay his bills!</a:t>
            </a:r>
          </a:p>
          <a:p>
            <a:pPr marL="0" indent="0">
              <a:buFontTx/>
              <a:buNone/>
            </a:pPr>
            <a:endParaRPr lang="en-CA" sz="2400" smtClean="0"/>
          </a:p>
          <a:p>
            <a:pPr marL="0" indent="0">
              <a:buFontTx/>
              <a:buNone/>
            </a:pPr>
            <a:r>
              <a:rPr lang="en-CA" sz="2400" smtClean="0"/>
              <a:t>Imagine how it would affect </a:t>
            </a:r>
            <a:r>
              <a:rPr lang="en-CA" sz="2400" u="sng" smtClean="0"/>
              <a:t>OUR</a:t>
            </a:r>
            <a:r>
              <a:rPr lang="en-CA" sz="2400" smtClean="0"/>
              <a:t> productivity (both his and mine) if I had to go see him for this question…</a:t>
            </a:r>
          </a:p>
          <a:p>
            <a:pPr marL="0" indent="0">
              <a:buFontTx/>
              <a:buNone/>
            </a:pPr>
            <a:endParaRPr lang="en-CA" sz="2400" smtClean="0"/>
          </a:p>
        </p:txBody>
      </p:sp>
      <p:sp>
        <p:nvSpPr>
          <p:cNvPr id="346118" name="AutoShape 6"/>
          <p:cNvSpPr>
            <a:spLocks noChangeArrowheads="1"/>
          </p:cNvSpPr>
          <p:nvPr/>
        </p:nvSpPr>
        <p:spPr bwMode="auto">
          <a:xfrm>
            <a:off x="4419600" y="1143000"/>
            <a:ext cx="4495800" cy="518160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en-US" sz="2000" b="1">
                <a:solidFill>
                  <a:srgbClr val="000000"/>
                </a:solidFill>
                <a:latin typeface="Arial Narrow" pitchFamily="34" charset="0"/>
              </a:rPr>
              <a:t>From:</a:t>
            </a:r>
            <a:r>
              <a:rPr lang="en-US" sz="2000">
                <a:solidFill>
                  <a:srgbClr val="000000"/>
                </a:solidFill>
                <a:latin typeface="Arial Narrow" pitchFamily="34" charset="0"/>
              </a:rPr>
              <a:t> Allan Jubenville [ajubenville@kbllp.ca]</a:t>
            </a:r>
            <a:br>
              <a:rPr lang="en-US" sz="2000">
                <a:solidFill>
                  <a:srgbClr val="000000"/>
                </a:solidFill>
                <a:latin typeface="Arial Narrow" pitchFamily="34" charset="0"/>
              </a:rPr>
            </a:br>
            <a:r>
              <a:rPr lang="en-US" sz="2000" b="1">
                <a:solidFill>
                  <a:srgbClr val="000000"/>
                </a:solidFill>
                <a:latin typeface="Arial Narrow" pitchFamily="34" charset="0"/>
              </a:rPr>
              <a:t>Sent:</a:t>
            </a:r>
            <a:r>
              <a:rPr lang="en-US" sz="2000">
                <a:solidFill>
                  <a:srgbClr val="000000"/>
                </a:solidFill>
                <a:latin typeface="Arial Narrow" pitchFamily="34" charset="0"/>
              </a:rPr>
              <a:t> Monday, January 12, 2009 9:58 AM</a:t>
            </a:r>
            <a:br>
              <a:rPr lang="en-US" sz="2000">
                <a:solidFill>
                  <a:srgbClr val="000000"/>
                </a:solidFill>
                <a:latin typeface="Arial Narrow" pitchFamily="34" charset="0"/>
              </a:rPr>
            </a:br>
            <a:r>
              <a:rPr lang="en-US" sz="2000" b="1">
                <a:solidFill>
                  <a:srgbClr val="000000"/>
                </a:solidFill>
                <a:latin typeface="Arial Narrow" pitchFamily="34" charset="0"/>
              </a:rPr>
              <a:t>To:</a:t>
            </a:r>
            <a:r>
              <a:rPr lang="en-US" sz="2000">
                <a:solidFill>
                  <a:srgbClr val="000000"/>
                </a:solidFill>
                <a:latin typeface="Arial Narrow" pitchFamily="34" charset="0"/>
              </a:rPr>
              <a:t> Falk, William F.</a:t>
            </a:r>
            <a:br>
              <a:rPr lang="en-US" sz="2000">
                <a:solidFill>
                  <a:srgbClr val="000000"/>
                </a:solidFill>
                <a:latin typeface="Arial Narrow" pitchFamily="34" charset="0"/>
              </a:rPr>
            </a:br>
            <a:r>
              <a:rPr lang="en-US" sz="2000" b="1">
                <a:solidFill>
                  <a:srgbClr val="000000"/>
                </a:solidFill>
                <a:latin typeface="Arial Narrow" pitchFamily="34" charset="0"/>
              </a:rPr>
              <a:t>Subject:</a:t>
            </a:r>
            <a:r>
              <a:rPr lang="en-US" sz="2000">
                <a:solidFill>
                  <a:srgbClr val="000000"/>
                </a:solidFill>
                <a:latin typeface="Arial Narrow" pitchFamily="34" charset="0"/>
              </a:rPr>
              <a:t> RRSP Limits</a:t>
            </a:r>
            <a:br>
              <a:rPr lang="en-US" sz="2000">
                <a:solidFill>
                  <a:srgbClr val="000000"/>
                </a:solidFill>
                <a:latin typeface="Arial Narrow" pitchFamily="34" charset="0"/>
              </a:rPr>
            </a:br>
            <a:endParaRPr lang="en-US" sz="2000">
              <a:solidFill>
                <a:srgbClr val="000000"/>
              </a:solidFill>
              <a:latin typeface="Arial Narrow" pitchFamily="34" charset="0"/>
            </a:endParaRPr>
          </a:p>
          <a:p>
            <a:pPr eaLnBrk="0" hangingPunct="0">
              <a:defRPr/>
            </a:pPr>
            <a:r>
              <a:rPr lang="en-US" sz="2000">
                <a:solidFill>
                  <a:srgbClr val="000000"/>
                </a:solidFill>
                <a:latin typeface="Arial Narrow" pitchFamily="34" charset="0"/>
              </a:rPr>
              <a:t>WF – 9,999</a:t>
            </a:r>
          </a:p>
          <a:p>
            <a:pPr eaLnBrk="0" hangingPunct="0">
              <a:defRPr/>
            </a:pPr>
            <a:r>
              <a:rPr lang="en-US" sz="2000">
                <a:solidFill>
                  <a:srgbClr val="000000"/>
                </a:solidFill>
                <a:latin typeface="Arial Narrow" pitchFamily="34" charset="0"/>
              </a:rPr>
              <a:t>KF – 9,999</a:t>
            </a:r>
          </a:p>
          <a:p>
            <a:pPr eaLnBrk="0" hangingPunct="0">
              <a:defRPr/>
            </a:pPr>
            <a:r>
              <a:rPr lang="en-US" sz="2000">
                <a:solidFill>
                  <a:srgbClr val="000000"/>
                </a:solidFill>
                <a:latin typeface="Arial Narrow" pitchFamily="34" charset="0"/>
              </a:rPr>
              <a:t> </a:t>
            </a:r>
          </a:p>
          <a:p>
            <a:pPr eaLnBrk="0" hangingPunct="0">
              <a:defRPr/>
            </a:pPr>
            <a:r>
              <a:rPr lang="en-US" sz="2000">
                <a:solidFill>
                  <a:srgbClr val="000000"/>
                </a:solidFill>
                <a:latin typeface="Arial Narrow" pitchFamily="34" charset="0"/>
              </a:rPr>
              <a:t>If you have any questions, please let me know.</a:t>
            </a:r>
          </a:p>
          <a:p>
            <a:pPr eaLnBrk="0" hangingPunct="0">
              <a:defRPr/>
            </a:pPr>
            <a:r>
              <a:rPr lang="en-US" sz="1800">
                <a:solidFill>
                  <a:srgbClr val="000000"/>
                </a:solidFill>
                <a:latin typeface="Arial Narrow" pitchFamily="34" charset="0"/>
              </a:rPr>
              <a:t> </a:t>
            </a:r>
          </a:p>
          <a:p>
            <a:pPr eaLnBrk="0" hangingPunct="0">
              <a:defRPr/>
            </a:pPr>
            <a:r>
              <a:rPr lang="en-US" sz="1800">
                <a:solidFill>
                  <a:srgbClr val="000000"/>
                </a:solidFill>
                <a:latin typeface="Arial Narrow" pitchFamily="34" charset="0"/>
              </a:rPr>
              <a:t>Regards,</a:t>
            </a:r>
          </a:p>
          <a:p>
            <a:pPr eaLnBrk="0" hangingPunct="0">
              <a:defRPr/>
            </a:pPr>
            <a:r>
              <a:rPr lang="en-US" sz="1600" i="1">
                <a:solidFill>
                  <a:srgbClr val="000000"/>
                </a:solidFill>
                <a:latin typeface="Arial Narrow" pitchFamily="34" charset="0"/>
              </a:rPr>
              <a:t>Allan Jubenville, C.A.</a:t>
            </a:r>
          </a:p>
          <a:p>
            <a:pPr eaLnBrk="0" hangingPunct="0">
              <a:defRPr/>
            </a:pPr>
            <a:r>
              <a:rPr lang="en-US" sz="1600" i="1">
                <a:solidFill>
                  <a:srgbClr val="000000"/>
                </a:solidFill>
                <a:latin typeface="Arial Narrow" pitchFamily="34" charset="0"/>
              </a:rPr>
              <a:t>Manager</a:t>
            </a:r>
          </a:p>
          <a:p>
            <a:pPr eaLnBrk="0" hangingPunct="0">
              <a:defRPr/>
            </a:pPr>
            <a:r>
              <a:rPr lang="en-US" sz="1600" i="1">
                <a:solidFill>
                  <a:srgbClr val="000000"/>
                </a:solidFill>
                <a:latin typeface="Arial Narrow" pitchFamily="34" charset="0"/>
              </a:rPr>
              <a:t>Kraft Berger LLP</a:t>
            </a:r>
          </a:p>
          <a:p>
            <a:pPr eaLnBrk="0" hangingPunct="0">
              <a:defRPr/>
            </a:pPr>
            <a:r>
              <a:rPr lang="en-US" sz="1600" i="1">
                <a:solidFill>
                  <a:srgbClr val="000000"/>
                </a:solidFill>
                <a:latin typeface="Arial Narrow" pitchFamily="34" charset="0"/>
              </a:rPr>
              <a:t>ajubenville@kbllp.ca</a:t>
            </a:r>
            <a:endParaRPr lang="en-US" sz="1600" i="1">
              <a:solidFill>
                <a:srgbClr val="000000"/>
              </a:solidFill>
              <a:latin typeface="Arial Narrow" pitchFamily="34" charset="0"/>
              <a:hlinkClick r:id="rId2" tooltip="http://www.kbllp.ca/"/>
            </a:endParaRPr>
          </a:p>
          <a:p>
            <a:pPr eaLnBrk="0" hangingPunct="0">
              <a:defRPr/>
            </a:pPr>
            <a:r>
              <a:rPr lang="en-US" sz="1600" i="1">
                <a:solidFill>
                  <a:srgbClr val="000000"/>
                </a:solidFill>
                <a:latin typeface="Arial Narrow" pitchFamily="34" charset="0"/>
              </a:rPr>
              <a:t>www.kbllp.ca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0EF6F952-B7ED-4EC1-85DD-65926FC1A379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16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CA" dirty="0" smtClean="0"/>
              <a:t>Technology Adoption in </a:t>
            </a:r>
            <a:r>
              <a:rPr lang="en-CA" dirty="0"/>
              <a:t>Context </a:t>
            </a: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143000"/>
            <a:ext cx="6324600" cy="51054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CA" sz="2400" dirty="0" smtClean="0"/>
              <a:t>We are spending billions to implement modern </a:t>
            </a:r>
            <a:r>
              <a:rPr lang="en-CA" sz="2400" dirty="0" err="1" smtClean="0"/>
              <a:t>eHealth</a:t>
            </a:r>
            <a:r>
              <a:rPr lang="en-CA" sz="2400" dirty="0" smtClean="0"/>
              <a:t> systems and we will not let providers use 19</a:t>
            </a:r>
            <a:r>
              <a:rPr lang="en-CA" sz="2400" baseline="30000" dirty="0" smtClean="0"/>
              <a:t>th</a:t>
            </a:r>
            <a:r>
              <a:rPr lang="en-CA" sz="2400" dirty="0" smtClean="0"/>
              <a:t> and 20</a:t>
            </a:r>
            <a:r>
              <a:rPr lang="en-CA" sz="2400" baseline="30000" dirty="0" smtClean="0"/>
              <a:t>th</a:t>
            </a:r>
            <a:r>
              <a:rPr lang="en-CA" sz="2400" dirty="0" smtClean="0"/>
              <a:t> century technology in their daily practice</a:t>
            </a:r>
          </a:p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CA" sz="2400" dirty="0" smtClean="0"/>
              <a:t>This is purely a false economy that results in HHR shortages and deadweight loss to consumers who have to physically see their provider for a visit to happen</a:t>
            </a:r>
          </a:p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CA" sz="2400" dirty="0" smtClean="0"/>
              <a:t>Kaiser Permanente published evidence that its digital efforts have cut visits per patient by an average of 26% thanks to more e-mail &amp; telephone consultations… patients seem to like  it too</a:t>
            </a:r>
            <a:r>
              <a:rPr lang="en-CA" sz="2400" baseline="30000" dirty="0" smtClean="0"/>
              <a:t>1</a:t>
            </a:r>
          </a:p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CA" sz="2400" dirty="0" smtClean="0"/>
              <a:t>If we don’t act, we will now see extra-billing and a two tier system</a:t>
            </a:r>
          </a:p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CA" sz="2400" dirty="0" smtClean="0"/>
              <a:t>WE COULD FIX THIS!</a:t>
            </a:r>
          </a:p>
        </p:txBody>
      </p:sp>
      <p:pic>
        <p:nvPicPr>
          <p:cNvPr id="53252" name="Picture 6" descr="Gramaphon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162800" y="2209800"/>
            <a:ext cx="1552575" cy="2190750"/>
          </a:xfrm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096000" y="4495800"/>
            <a:ext cx="2819400" cy="16621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31775" indent="-231775" eaLnBrk="0" hangingPunct="0">
              <a:spcAft>
                <a:spcPct val="15000"/>
              </a:spcAft>
              <a:buClr>
                <a:schemeClr val="tx1"/>
              </a:buClr>
            </a:pPr>
            <a:r>
              <a:rPr lang="en-CA" sz="2000" b="1" i="1">
                <a:solidFill>
                  <a:srgbClr val="FFFF00"/>
                </a:solidFill>
                <a:latin typeface="Arial" charset="0"/>
              </a:rPr>
              <a:t>	Lesson:</a:t>
            </a:r>
          </a:p>
          <a:p>
            <a:pPr marL="231775" indent="-231775" eaLnBrk="0" hangingPunct="0">
              <a:spcAft>
                <a:spcPct val="15000"/>
              </a:spcAft>
              <a:buClr>
                <a:schemeClr val="tx2"/>
              </a:buClr>
              <a:buFontTx/>
              <a:buChar char="•"/>
            </a:pPr>
            <a:r>
              <a:rPr lang="en-CA" sz="2000" b="1" i="1">
                <a:solidFill>
                  <a:srgbClr val="FFFF00"/>
                </a:solidFill>
                <a:latin typeface="Arial" charset="0"/>
              </a:rPr>
              <a:t>We have the technology; we just don’t use it (or can’t)</a:t>
            </a:r>
            <a:endParaRPr lang="en-CA" sz="2000" b="1" i="1" baseline="300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0" y="6545263"/>
            <a:ext cx="36766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200" i="1">
                <a:solidFill>
                  <a:schemeClr val="tx1"/>
                </a:solidFill>
                <a:latin typeface="Arial" charset="0"/>
              </a:rPr>
              <a:t>Source: </a:t>
            </a:r>
            <a:r>
              <a:rPr lang="en-CA" sz="1200" i="1" baseline="30000">
                <a:solidFill>
                  <a:schemeClr val="tx1"/>
                </a:solidFill>
                <a:latin typeface="Arial" charset="0"/>
              </a:rPr>
              <a:t>1 </a:t>
            </a:r>
            <a:r>
              <a:rPr lang="en-CA" sz="1200" i="1">
                <a:solidFill>
                  <a:schemeClr val="tx1"/>
                </a:solidFill>
                <a:latin typeface="Arial" charset="0"/>
              </a:rPr>
              <a:t>Health Affairs as quoted in The Economist</a:t>
            </a:r>
            <a:endParaRPr lang="en-US" sz="1200" i="1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1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1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1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1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5" grpId="0" uiExpand="1" build="p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343400" y="6477000"/>
            <a:ext cx="457200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 </a:t>
            </a:r>
            <a:fld id="{9970A70F-4572-4D3D-A367-0F7D96CCBE13}" type="slidenum">
              <a:rPr lang="en-US"/>
              <a:pPr/>
              <a:t>17</a:t>
            </a:fld>
            <a:endParaRPr lang="en-US"/>
          </a:p>
        </p:txBody>
      </p:sp>
      <p:sp>
        <p:nvSpPr>
          <p:cNvPr id="149645" name="Rectangle 141"/>
          <p:cNvSpPr>
            <a:spLocks noChangeArrowheads="1"/>
          </p:cNvSpPr>
          <p:nvPr/>
        </p:nvSpPr>
        <p:spPr bwMode="auto">
          <a:xfrm>
            <a:off x="457200" y="381000"/>
            <a:ext cx="868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en-US" sz="2800" dirty="0">
                <a:solidFill>
                  <a:schemeClr val="bg1"/>
                </a:solidFill>
              </a:rPr>
              <a:t>Healthcare Provider Technology Hype </a:t>
            </a:r>
            <a:r>
              <a:rPr lang="en-US" sz="2800" dirty="0" smtClean="0">
                <a:solidFill>
                  <a:schemeClr val="bg1"/>
                </a:solidFill>
              </a:rPr>
              <a:t>Cycle - Gartner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2362200" y="2667000"/>
            <a:ext cx="5698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Huge # of new innovations </a:t>
            </a:r>
          </a:p>
          <a:p>
            <a:r>
              <a:rPr lang="en-US" dirty="0" smtClean="0"/>
              <a:t>in the next 2-5 </a:t>
            </a:r>
            <a:r>
              <a:rPr lang="en-US" dirty="0" smtClean="0"/>
              <a:t>years</a:t>
            </a:r>
          </a:p>
          <a:p>
            <a:endParaRPr lang="en-US" dirty="0" smtClean="0"/>
          </a:p>
          <a:p>
            <a:r>
              <a:rPr lang="en-US" dirty="0" smtClean="0"/>
              <a:t>This material can be purchased from Gartner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>
              <a:defRPr/>
            </a:pPr>
            <a:r>
              <a:rPr lang="en-US" smtClean="0"/>
              <a:t>Solving HR Problems: </a:t>
            </a:r>
            <a:br>
              <a:rPr lang="en-US" smtClean="0"/>
            </a:br>
            <a:r>
              <a:rPr lang="en-US" smtClean="0"/>
              <a:t>Lessons from Nannies and Strippers</a:t>
            </a:r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90600"/>
            <a:ext cx="57912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/>
              <a:t>In 2004, Canada imported</a:t>
            </a:r>
            <a:r>
              <a:rPr lang="en-US" sz="2000" baseline="30000" smtClean="0"/>
              <a:t>1</a:t>
            </a:r>
            <a:r>
              <a:rPr lang="en-US" sz="200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5,000 live-in caregivers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1,560 university professors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661 exotic dancers</a:t>
            </a:r>
          </a:p>
          <a:p>
            <a:pPr>
              <a:lnSpc>
                <a:spcPct val="90000"/>
              </a:lnSpc>
            </a:pPr>
            <a:endParaRPr lang="en-US" sz="2000" smtClean="0"/>
          </a:p>
          <a:p>
            <a:pPr>
              <a:lnSpc>
                <a:spcPct val="90000"/>
              </a:lnSpc>
            </a:pPr>
            <a:r>
              <a:rPr lang="en-US" sz="2000" smtClean="0"/>
              <a:t>According to CNA, we will be short by 113,000 nurses by 2010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Philippines over-graduates nurses for export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Capital Health figured this out first and hired 600+ in 2006 and then went back again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In Nov. 2008, Philippine government signed a bilateral agreement with Canada to supply as many as 57,000 to 113,000 nurses until 2011</a:t>
            </a:r>
            <a:r>
              <a:rPr lang="en-US" sz="2000" baseline="30000" smtClean="0"/>
              <a:t>2</a:t>
            </a:r>
            <a:r>
              <a:rPr lang="en-US" sz="2000" smtClean="0"/>
              <a:t/>
            </a:r>
            <a:br>
              <a:rPr lang="en-US" sz="2000" smtClean="0"/>
            </a:br>
            <a:endParaRPr lang="en-US" sz="20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 i="1" smtClean="0">
                <a:solidFill>
                  <a:srgbClr val="FFFF00"/>
                </a:solidFill>
              </a:rPr>
              <a:t>	</a:t>
            </a:r>
            <a:r>
              <a:rPr lang="en-US" sz="2000" i="1" smtClean="0">
                <a:solidFill>
                  <a:srgbClr val="FFFF00"/>
                </a:solidFill>
              </a:rPr>
              <a:t>Surprisingly, there has been little press coverage of this initiative in Canada!</a:t>
            </a:r>
            <a:endParaRPr lang="en-US" sz="2000" i="1" smtClean="0"/>
          </a:p>
        </p:txBody>
      </p:sp>
      <p:sp>
        <p:nvSpPr>
          <p:cNvPr id="69636" name="Rectangle 8"/>
          <p:cNvSpPr>
            <a:spLocks noChangeArrowheads="1"/>
          </p:cNvSpPr>
          <p:nvPr/>
        </p:nvSpPr>
        <p:spPr bwMode="auto">
          <a:xfrm>
            <a:off x="0" y="6432550"/>
            <a:ext cx="6248400" cy="42068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rgbClr val="C6B46A"/>
              </a:buClr>
              <a:tabLst>
                <a:tab pos="685800" algn="l"/>
              </a:tabLst>
            </a:pPr>
            <a:r>
              <a:rPr lang="en-CA" sz="1200" i="1">
                <a:solidFill>
                  <a:schemeClr val="tx1"/>
                </a:solidFill>
                <a:latin typeface="Arial" charset="0"/>
              </a:rPr>
              <a:t>Sources:	</a:t>
            </a:r>
            <a:r>
              <a:rPr lang="en-CA" sz="1200" i="1" baseline="30000">
                <a:solidFill>
                  <a:schemeClr val="tx1"/>
                </a:solidFill>
                <a:latin typeface="Arial" charset="0"/>
              </a:rPr>
              <a:t>1 </a:t>
            </a:r>
            <a:r>
              <a:rPr lang="en-CA" sz="1200" i="1">
                <a:solidFill>
                  <a:schemeClr val="tx1"/>
                </a:solidFill>
                <a:latin typeface="Arial" charset="0"/>
              </a:rPr>
              <a:t>Washington Post, December 5, 2004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rgbClr val="C6B46A"/>
              </a:buClr>
              <a:tabLst>
                <a:tab pos="685800" algn="l"/>
              </a:tabLst>
            </a:pPr>
            <a:r>
              <a:rPr lang="en-CA" sz="1200" i="1">
                <a:solidFill>
                  <a:schemeClr val="tx1"/>
                </a:solidFill>
                <a:latin typeface="Arial" charset="0"/>
              </a:rPr>
              <a:t>	</a:t>
            </a:r>
            <a:r>
              <a:rPr lang="en-CA" sz="1200" i="1" baseline="30000">
                <a:solidFill>
                  <a:schemeClr val="tx1"/>
                </a:solidFill>
                <a:latin typeface="Arial" charset="0"/>
              </a:rPr>
              <a:t>2</a:t>
            </a:r>
            <a:r>
              <a:rPr lang="en-CA" sz="1200" i="1">
                <a:solidFill>
                  <a:schemeClr val="tx1"/>
                </a:solidFill>
                <a:latin typeface="Arial" charset="0"/>
              </a:rPr>
              <a:t> Manila Times, December 7, 2008</a:t>
            </a:r>
          </a:p>
        </p:txBody>
      </p:sp>
      <p:pic>
        <p:nvPicPr>
          <p:cNvPr id="69637" name="Picture 12" descr="mrs"/>
          <p:cNvPicPr>
            <a:picLocks noChangeAspect="1" noChangeArrowheads="1"/>
          </p:cNvPicPr>
          <p:nvPr/>
        </p:nvPicPr>
        <p:blipFill>
          <a:blip r:embed="rId2"/>
          <a:srcRect l="9496" r="19394"/>
          <a:stretch>
            <a:fillRect/>
          </a:stretch>
        </p:blipFill>
        <p:spPr bwMode="auto">
          <a:xfrm>
            <a:off x="6629400" y="1143000"/>
            <a:ext cx="2057400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A51690A7-F310-4036-8F0F-4F5474E32714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18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6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6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6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6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6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6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6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6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6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6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  <a:p>
            <a:fld id="{88C6F01B-A102-44EF-B199-874530485079}" type="slidenum">
              <a:rPr lang="en-US"/>
              <a:pPr/>
              <a:t>19</a:t>
            </a:fld>
            <a:endParaRPr lang="en-US"/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Solving HR Problems: </a:t>
            </a:r>
            <a:br>
              <a:rPr lang="en-US" dirty="0" smtClean="0"/>
            </a:br>
            <a:r>
              <a:rPr lang="en-US" dirty="0" smtClean="0"/>
              <a:t>Stimulus and Medical </a:t>
            </a:r>
            <a:r>
              <a:rPr lang="en-US" dirty="0"/>
              <a:t>Tourism</a:t>
            </a: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953000"/>
          </a:xfrm>
        </p:spPr>
        <p:txBody>
          <a:bodyPr/>
          <a:lstStyle/>
          <a:p>
            <a:pPr algn="r">
              <a:lnSpc>
                <a:spcPct val="80000"/>
              </a:lnSpc>
            </a:pPr>
            <a:r>
              <a:rPr lang="en-US" sz="2000" dirty="0"/>
              <a:t>62-year-old retired Bank of America executive needed surgery for a double hernia</a:t>
            </a:r>
          </a:p>
          <a:p>
            <a:pPr algn="r">
              <a:lnSpc>
                <a:spcPct val="80000"/>
              </a:lnSpc>
            </a:pPr>
            <a:r>
              <a:rPr lang="en-US" sz="2000" dirty="0"/>
              <a:t>Private health insurance policy had a steep $10,000 deductible</a:t>
            </a:r>
          </a:p>
          <a:p>
            <a:pPr algn="r">
              <a:lnSpc>
                <a:spcPct val="80000"/>
              </a:lnSpc>
            </a:pPr>
            <a:r>
              <a:rPr lang="en-US" sz="2000" dirty="0"/>
              <a:t>Operation would have cost $14,000 stateside</a:t>
            </a:r>
          </a:p>
          <a:p>
            <a:pPr algn="r">
              <a:lnSpc>
                <a:spcPct val="80000"/>
              </a:lnSpc>
            </a:pPr>
            <a:r>
              <a:rPr lang="en-US" sz="2000" dirty="0"/>
              <a:t>Paid only $3,900 in hospital and doctor’s bills in Costa Rica, and was home four weeks later with no complications</a:t>
            </a:r>
          </a:p>
          <a:p>
            <a:pPr algn="r">
              <a:lnSpc>
                <a:spcPct val="80000"/>
              </a:lnSpc>
            </a:pPr>
            <a:endParaRPr lang="en-US" sz="2000" dirty="0"/>
          </a:p>
          <a:p>
            <a:pPr algn="r">
              <a:lnSpc>
                <a:spcPct val="80000"/>
              </a:lnSpc>
            </a:pPr>
            <a:endParaRPr lang="en-US" sz="2000" dirty="0"/>
          </a:p>
          <a:p>
            <a:pPr algn="r">
              <a:lnSpc>
                <a:spcPct val="80000"/>
              </a:lnSpc>
            </a:pPr>
            <a:endParaRPr lang="en-US" sz="2000" dirty="0"/>
          </a:p>
          <a:p>
            <a:pPr algn="r">
              <a:lnSpc>
                <a:spcPct val="80000"/>
              </a:lnSpc>
            </a:pPr>
            <a:endParaRPr lang="en-US" sz="2000" dirty="0"/>
          </a:p>
          <a:p>
            <a:pPr algn="r">
              <a:lnSpc>
                <a:spcPct val="80000"/>
              </a:lnSpc>
            </a:pPr>
            <a:endParaRPr lang="en-US" sz="2000" dirty="0"/>
          </a:p>
          <a:p>
            <a:pPr algn="r">
              <a:lnSpc>
                <a:spcPct val="80000"/>
              </a:lnSpc>
            </a:pPr>
            <a:endParaRPr lang="en-US" sz="2000" dirty="0"/>
          </a:p>
          <a:p>
            <a:pPr algn="r">
              <a:lnSpc>
                <a:spcPct val="80000"/>
              </a:lnSpc>
            </a:pPr>
            <a:endParaRPr lang="en-US" sz="2000" dirty="0"/>
          </a:p>
          <a:p>
            <a:pPr algn="r">
              <a:lnSpc>
                <a:spcPct val="80000"/>
              </a:lnSpc>
            </a:pPr>
            <a:r>
              <a:rPr lang="en-US" sz="2000" dirty="0"/>
              <a:t>Cost of surgery performed overseas can be as little as 20% of the price of the same procedure in the United States</a:t>
            </a:r>
          </a:p>
          <a:p>
            <a:pPr algn="r">
              <a:lnSpc>
                <a:spcPct val="80000"/>
              </a:lnSpc>
            </a:pPr>
            <a:endParaRPr lang="en-US" sz="2000" dirty="0"/>
          </a:p>
          <a:p>
            <a:pPr algn="r">
              <a:lnSpc>
                <a:spcPct val="80000"/>
              </a:lnSpc>
              <a:buFontTx/>
              <a:buNone/>
            </a:pPr>
            <a:r>
              <a:rPr lang="en-US" sz="2000" i="1" dirty="0">
                <a:solidFill>
                  <a:srgbClr val="FFFF00"/>
                </a:solidFill>
              </a:rPr>
              <a:t>	</a:t>
            </a:r>
            <a:r>
              <a:rPr lang="en-US" sz="2000" i="1" dirty="0" smtClean="0">
                <a:solidFill>
                  <a:srgbClr val="FFFF00"/>
                </a:solidFill>
              </a:rPr>
              <a:t>Should </a:t>
            </a:r>
            <a:r>
              <a:rPr lang="en-US" sz="2000" i="1" dirty="0">
                <a:solidFill>
                  <a:srgbClr val="FFFF00"/>
                </a:solidFill>
              </a:rPr>
              <a:t>Canada be a medical tourism destination for the US</a:t>
            </a:r>
            <a:r>
              <a:rPr lang="en-US" sz="2000" i="1" dirty="0" smtClean="0">
                <a:solidFill>
                  <a:srgbClr val="FFFF00"/>
                </a:solidFill>
              </a:rPr>
              <a:t>?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en-US" sz="2000" i="1" dirty="0" smtClean="0">
                <a:solidFill>
                  <a:srgbClr val="FFFF00"/>
                </a:solidFill>
              </a:rPr>
              <a:t>	What about remote diagnostics?</a:t>
            </a:r>
            <a:endParaRPr lang="en-US" sz="2000" i="1" dirty="0">
              <a:solidFill>
                <a:srgbClr val="FFFF00"/>
              </a:solidFill>
            </a:endParaRPr>
          </a:p>
        </p:txBody>
      </p:sp>
      <p:sp>
        <p:nvSpPr>
          <p:cNvPr id="398341" name="Rectangle 5"/>
          <p:cNvSpPr>
            <a:spLocks noChangeArrowheads="1"/>
          </p:cNvSpPr>
          <p:nvPr/>
        </p:nvSpPr>
        <p:spPr bwMode="auto">
          <a:xfrm>
            <a:off x="76200" y="6553200"/>
            <a:ext cx="3429000" cy="27463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0" rIns="0" anchor="ctr">
            <a:spAutoFit/>
          </a:bodyPr>
          <a:lstStyle/>
          <a:p>
            <a:pPr algn="l"/>
            <a:r>
              <a:rPr lang="en-US" sz="1200">
                <a:solidFill>
                  <a:schemeClr val="tx1"/>
                </a:solidFill>
                <a:latin typeface="Arial" charset="0"/>
              </a:rPr>
              <a:t>Source: New York Times, March 20, 2009</a:t>
            </a:r>
            <a:r>
              <a:rPr lang="en-US" sz="1200">
                <a:latin typeface="Arial" charset="0"/>
              </a:rPr>
              <a:t> </a:t>
            </a:r>
          </a:p>
        </p:txBody>
      </p:sp>
      <p:pic>
        <p:nvPicPr>
          <p:cNvPr id="39834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2175" y="2971800"/>
            <a:ext cx="4695825" cy="1952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Lessons from Other Industries: Purpose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4572000"/>
          </a:xfrm>
        </p:spPr>
        <p:txBody>
          <a:bodyPr/>
          <a:lstStyle/>
          <a:p>
            <a:r>
              <a:rPr lang="en-US" sz="2800" dirty="0" smtClean="0"/>
              <a:t>Provide some examples that raise fundamental questions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“De-anchor”. Hopefully without giving offence</a:t>
            </a:r>
          </a:p>
          <a:p>
            <a:endParaRPr lang="en-US" sz="2800" dirty="0" smtClean="0"/>
          </a:p>
          <a:p>
            <a:r>
              <a:rPr lang="en-US" sz="2800" dirty="0" smtClean="0"/>
              <a:t>Be leading edge while remaining relevant to the challenges of today</a:t>
            </a:r>
          </a:p>
          <a:p>
            <a:endParaRPr lang="en-US" sz="2800" dirty="0" smtClean="0"/>
          </a:p>
          <a:p>
            <a:r>
              <a:rPr lang="en-US" sz="2800" dirty="0" smtClean="0"/>
              <a:t>Have some fun with 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BC032811-CF43-49E6-BCBD-EDEAEEB2330E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2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D436F460-C1F5-4212-B1E1-2B98CAAEF91E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20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0659" name="Picture 4" descr="[Surgical_Checklist_finalJun08+copy.jpg]"/>
          <p:cNvPicPr>
            <a:picLocks noChangeAspect="1" noChangeArrowheads="1"/>
          </p:cNvPicPr>
          <p:nvPr/>
        </p:nvPicPr>
        <p:blipFill>
          <a:blip r:embed="rId2"/>
          <a:srcRect l="1683" t="7205" r="2307" b="5109"/>
          <a:stretch>
            <a:fillRect/>
          </a:stretch>
        </p:blipFill>
        <p:spPr bwMode="auto">
          <a:xfrm>
            <a:off x="1129065" y="1524000"/>
            <a:ext cx="7176735" cy="5257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0660" name="Text Box 5"/>
          <p:cNvSpPr txBox="1">
            <a:spLocks noChangeArrowheads="1"/>
          </p:cNvSpPr>
          <p:nvPr/>
        </p:nvSpPr>
        <p:spPr bwMode="auto">
          <a:xfrm>
            <a:off x="1658938" y="5973763"/>
            <a:ext cx="2303462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1">
                <a:solidFill>
                  <a:schemeClr val="tx1"/>
                </a:solidFill>
                <a:latin typeface="Arial" charset="0"/>
              </a:rPr>
              <a:t>Source: www.hsph.harvard.edu</a:t>
            </a:r>
          </a:p>
        </p:txBody>
      </p:sp>
      <p:sp>
        <p:nvSpPr>
          <p:cNvPr id="70661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838200"/>
            <a:ext cx="8991600" cy="762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The WHO developed a 19-step surgical safety checklist that is shocking in its simplicity.</a:t>
            </a:r>
            <a:r>
              <a:rPr lang="en-US" sz="2000" dirty="0" smtClean="0">
                <a:latin typeface="Arial" charset="0"/>
              </a:rPr>
              <a:t> Mortality dropped from 1.5% to 0.8% across the 8 WHO hospitals</a:t>
            </a:r>
          </a:p>
          <a:p>
            <a:pPr marL="0" indent="0" algn="ctr">
              <a:buFontTx/>
              <a:buNone/>
            </a:pPr>
            <a:endParaRPr lang="en-US" sz="2000" dirty="0" smtClean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pPr algn="ctr">
              <a:defRPr/>
            </a:pPr>
            <a:r>
              <a:rPr lang="en-US" smtClean="0"/>
              <a:t>Quality: Lessons from Aviation (Checklists)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  <a:p>
            <a:fld id="{F56EB23D-0348-4770-B7E7-FF0B88D62E81}" type="slidenum">
              <a:rPr lang="en-US"/>
              <a:pPr/>
              <a:t>21</a:t>
            </a:fld>
            <a:endParaRPr lang="en-US"/>
          </a:p>
        </p:txBody>
      </p:sp>
      <p:sp>
        <p:nvSpPr>
          <p:cNvPr id="31335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How Do We Create </a:t>
            </a:r>
            <a:r>
              <a:rPr lang="en-CA" dirty="0" smtClean="0"/>
              <a:t>Value?</a:t>
            </a:r>
            <a:endParaRPr lang="en-CA" dirty="0"/>
          </a:p>
        </p:txBody>
      </p:sp>
      <p:sp>
        <p:nvSpPr>
          <p:cNvPr id="313353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95400"/>
            <a:ext cx="38100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CA" sz="2800" dirty="0"/>
              <a:t>Don’t kill </a:t>
            </a:r>
            <a:r>
              <a:rPr lang="en-CA" sz="2800" dirty="0" smtClean="0"/>
              <a:t>the patient</a:t>
            </a:r>
            <a:endParaRPr lang="en-CA" sz="2800" dirty="0"/>
          </a:p>
          <a:p>
            <a:pPr>
              <a:lnSpc>
                <a:spcPct val="90000"/>
              </a:lnSpc>
            </a:pPr>
            <a:r>
              <a:rPr lang="en-CA" sz="2800" dirty="0"/>
              <a:t>HSMR measures hospital risk of dying</a:t>
            </a:r>
          </a:p>
          <a:p>
            <a:pPr>
              <a:lnSpc>
                <a:spcPct val="90000"/>
              </a:lnSpc>
            </a:pPr>
            <a:r>
              <a:rPr lang="en-CA" sz="2800" dirty="0"/>
              <a:t>Good value based competition measure</a:t>
            </a:r>
          </a:p>
          <a:p>
            <a:pPr>
              <a:lnSpc>
                <a:spcPct val="90000"/>
              </a:lnSpc>
            </a:pPr>
            <a:r>
              <a:rPr lang="en-CA" sz="2800" dirty="0"/>
              <a:t>UHN is now down to 73!!</a:t>
            </a:r>
          </a:p>
          <a:p>
            <a:pPr>
              <a:lnSpc>
                <a:spcPct val="90000"/>
              </a:lnSpc>
            </a:pPr>
            <a:r>
              <a:rPr lang="en-CA" sz="2800" dirty="0" smtClean="0"/>
              <a:t>Raw unadjusted mortality is down 40 per month</a:t>
            </a:r>
            <a:endParaRPr lang="en-CA" sz="2800" dirty="0"/>
          </a:p>
        </p:txBody>
      </p:sp>
      <p:pic>
        <p:nvPicPr>
          <p:cNvPr id="313355" name="Picture 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343400" y="1371600"/>
            <a:ext cx="4648200" cy="44910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28909C98-E6D5-46E4-B3CD-21E8F4A081CC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22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/>
              <a:t>Supply Chain: Lessons from Walmart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57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Purchase a flashlight at Wal-Mart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Cash register reads the bar code 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Within 14 seconds, the Wal-Mart central warehouse is notified that the retail store needs a new flashlight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Manufacturer is also notified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Even the raw material suppliers are notified</a:t>
            </a:r>
          </a:p>
        </p:txBody>
      </p:sp>
      <p:pic>
        <p:nvPicPr>
          <p:cNvPr id="56324" name="Picture 5" descr="lightbul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1313" y="3886200"/>
            <a:ext cx="1030287" cy="129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6325" name="Picture 7" descr="ST85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2238" y="3886200"/>
            <a:ext cx="1295400" cy="129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6326" name="Picture 9" descr="1787856_1838ecc2a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9763" y="3886200"/>
            <a:ext cx="1828800" cy="1317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6327" name="Picture 13" descr="walmar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5875" y="3886200"/>
            <a:ext cx="1700213" cy="1322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6328" name="AutoShape 14"/>
          <p:cNvSpPr>
            <a:spLocks noChangeArrowheads="1"/>
          </p:cNvSpPr>
          <p:nvPr/>
        </p:nvSpPr>
        <p:spPr bwMode="auto">
          <a:xfrm>
            <a:off x="2209800" y="3505200"/>
            <a:ext cx="609600" cy="30480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6329" name="AutoShape 15"/>
          <p:cNvSpPr>
            <a:spLocks noChangeArrowheads="1"/>
          </p:cNvSpPr>
          <p:nvPr/>
        </p:nvSpPr>
        <p:spPr bwMode="auto">
          <a:xfrm>
            <a:off x="7543800" y="3505200"/>
            <a:ext cx="609600" cy="30480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6330" name="AutoShape 16"/>
          <p:cNvSpPr>
            <a:spLocks noChangeArrowheads="1"/>
          </p:cNvSpPr>
          <p:nvPr/>
        </p:nvSpPr>
        <p:spPr bwMode="auto">
          <a:xfrm>
            <a:off x="6096000" y="3505200"/>
            <a:ext cx="609600" cy="30480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6331" name="AutoShape 17"/>
          <p:cNvSpPr>
            <a:spLocks noChangeArrowheads="1"/>
          </p:cNvSpPr>
          <p:nvPr/>
        </p:nvSpPr>
        <p:spPr bwMode="auto">
          <a:xfrm>
            <a:off x="4038600" y="3505200"/>
            <a:ext cx="609600" cy="30480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6332" name="AutoShape 19"/>
          <p:cNvSpPr>
            <a:spLocks noChangeArrowheads="1"/>
          </p:cNvSpPr>
          <p:nvPr/>
        </p:nvSpPr>
        <p:spPr bwMode="auto">
          <a:xfrm rot="10800000">
            <a:off x="7543800" y="5257800"/>
            <a:ext cx="609600" cy="30480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6333" name="AutoShape 20"/>
          <p:cNvSpPr>
            <a:spLocks noChangeArrowheads="1"/>
          </p:cNvSpPr>
          <p:nvPr/>
        </p:nvSpPr>
        <p:spPr bwMode="auto">
          <a:xfrm rot="10800000">
            <a:off x="6019800" y="5257800"/>
            <a:ext cx="609600" cy="30480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6334" name="AutoShape 21"/>
          <p:cNvSpPr>
            <a:spLocks noChangeArrowheads="1"/>
          </p:cNvSpPr>
          <p:nvPr/>
        </p:nvSpPr>
        <p:spPr bwMode="auto">
          <a:xfrm rot="10800000">
            <a:off x="4038600" y="5257800"/>
            <a:ext cx="609600" cy="30480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6335" name="AutoShape 22"/>
          <p:cNvSpPr>
            <a:spLocks noChangeArrowheads="1"/>
          </p:cNvSpPr>
          <p:nvPr/>
        </p:nvSpPr>
        <p:spPr bwMode="auto">
          <a:xfrm rot="10800000">
            <a:off x="2133600" y="5257800"/>
            <a:ext cx="609600" cy="30480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pic>
        <p:nvPicPr>
          <p:cNvPr id="56336" name="Picture 24" descr="barcode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3886200"/>
            <a:ext cx="2209800" cy="1328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23962" name="Rectangle 26"/>
          <p:cNvSpPr>
            <a:spLocks noChangeArrowheads="1"/>
          </p:cNvSpPr>
          <p:nvPr/>
        </p:nvSpPr>
        <p:spPr bwMode="auto">
          <a:xfrm>
            <a:off x="685800" y="5867400"/>
            <a:ext cx="6456363" cy="7493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i="1">
                <a:solidFill>
                  <a:srgbClr val="FFFF00"/>
                </a:solidFill>
                <a:latin typeface="Arial" charset="0"/>
              </a:rPr>
              <a:t>Can this be applied to medical supplies?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i="1">
                <a:solidFill>
                  <a:srgbClr val="FFFF00"/>
                </a:solidFill>
                <a:latin typeface="Arial" charset="0"/>
              </a:rPr>
              <a:t>What about medical providers for patient flow?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3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3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6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F524918F-CDA1-4BDB-87CB-8057FA6E8E95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23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/>
              <a:t>Service: Lessons from FedEx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7772400" cy="3505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Parcel is picked up and tagged, and scanned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Scanned at each connection point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I can go online at any time and see the progress towards the end destination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	</a:t>
            </a:r>
            <a:r>
              <a:rPr lang="en-US" sz="2800" b="1" i="1" smtClean="0">
                <a:solidFill>
                  <a:schemeClr val="tx2"/>
                </a:solidFill>
              </a:rPr>
              <a:t>We should be able to see where a patient has received care starting from the initial diagnosis</a:t>
            </a:r>
          </a:p>
        </p:txBody>
      </p:sp>
      <p:pic>
        <p:nvPicPr>
          <p:cNvPr id="57348" name="Picture 6" descr="fede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1219200"/>
            <a:ext cx="3467100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1B3E9B47-E7D0-43EC-9D68-E91EF6192F40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24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/>
              <a:t>Efficiency: Lessons from NASCAR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7772400" cy="3733800"/>
          </a:xfrm>
        </p:spPr>
        <p:txBody>
          <a:bodyPr/>
          <a:lstStyle/>
          <a:p>
            <a:r>
              <a:rPr lang="en-US" smtClean="0"/>
              <a:t>Team fixes problem and is out of the way within 20 seconds</a:t>
            </a:r>
          </a:p>
          <a:p>
            <a:r>
              <a:rPr lang="en-US" smtClean="0"/>
              <a:t>Area is then free for next problem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	</a:t>
            </a:r>
            <a:r>
              <a:rPr lang="en-US" i="1" smtClean="0">
                <a:solidFill>
                  <a:schemeClr val="tx2"/>
                </a:solidFill>
              </a:rPr>
              <a:t>Can this concept of flexible work areas be applied in hospitals?</a:t>
            </a:r>
          </a:p>
        </p:txBody>
      </p:sp>
      <p:pic>
        <p:nvPicPr>
          <p:cNvPr id="58372" name="Picture 6" descr="nascar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066800"/>
            <a:ext cx="561498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How do we overcome the Barriers</a:t>
            </a:r>
            <a:endParaRPr lang="en-US" dirty="0"/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001000" cy="5867400"/>
          </a:xfrm>
        </p:spPr>
        <p:txBody>
          <a:bodyPr/>
          <a:lstStyle/>
          <a:p>
            <a:r>
              <a:rPr lang="en-US" dirty="0" smtClean="0"/>
              <a:t>Why don’t we learn from these examples from other industries and adopt the techniques?</a:t>
            </a:r>
          </a:p>
          <a:p>
            <a:r>
              <a:rPr lang="en-US" dirty="0" smtClean="0"/>
              <a:t>We Do!</a:t>
            </a:r>
          </a:p>
          <a:p>
            <a:r>
              <a:rPr lang="en-US" dirty="0" smtClean="0"/>
              <a:t>But we could do more:</a:t>
            </a:r>
          </a:p>
          <a:p>
            <a:pPr lvl="1"/>
            <a:r>
              <a:rPr lang="en-US" dirty="0" smtClean="0"/>
              <a:t>Expect cost declines; insist on them</a:t>
            </a:r>
          </a:p>
          <a:p>
            <a:pPr lvl="1"/>
            <a:r>
              <a:rPr lang="en-US" dirty="0" smtClean="0"/>
              <a:t>Reward those who build a better mousetrap</a:t>
            </a:r>
          </a:p>
          <a:p>
            <a:pPr lvl="1"/>
            <a:r>
              <a:rPr lang="en-US" dirty="0" smtClean="0"/>
              <a:t>End fuzzy thinking on public/private</a:t>
            </a:r>
          </a:p>
          <a:p>
            <a:pPr lvl="1"/>
            <a:r>
              <a:rPr lang="en-US" dirty="0" smtClean="0"/>
              <a:t>Continue investing in capital</a:t>
            </a:r>
          </a:p>
          <a:p>
            <a:pPr lvl="1"/>
            <a:r>
              <a:rPr lang="en-US" dirty="0" smtClean="0"/>
              <a:t>Restrain the guilds in the public interest</a:t>
            </a:r>
          </a:p>
          <a:p>
            <a:pPr lvl="1"/>
            <a:r>
              <a:rPr lang="en-US" dirty="0" smtClean="0"/>
              <a:t>Act for patients and regain the high 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2BF3AC6D-FD48-442A-BCFE-4EECAA3820CF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25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9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9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9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2400" smtClean="0">
                <a:effectLst/>
              </a:rPr>
              <a:t>Financial Incentives: </a:t>
            </a:r>
            <a:br>
              <a:rPr lang="en-US" sz="2400" smtClean="0">
                <a:effectLst/>
              </a:rPr>
            </a:br>
            <a:r>
              <a:rPr lang="en-US" sz="2400" smtClean="0">
                <a:effectLst/>
              </a:rPr>
              <a:t>Lessons from Telecom in the 80’s</a:t>
            </a:r>
          </a:p>
        </p:txBody>
      </p:sp>
      <p:sp>
        <p:nvSpPr>
          <p:cNvPr id="40962" name="AutoShape 4"/>
          <p:cNvSpPr>
            <a:spLocks noChangeArrowheads="1"/>
          </p:cNvSpPr>
          <p:nvPr/>
        </p:nvSpPr>
        <p:spPr bwMode="auto">
          <a:xfrm>
            <a:off x="152400" y="1066800"/>
            <a:ext cx="3962400" cy="41148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marL="115888" indent="-115888" algn="ctr">
              <a:defRPr/>
            </a:pPr>
            <a:r>
              <a:rPr lang="en-US" sz="2000" u="sng">
                <a:solidFill>
                  <a:srgbClr val="000000"/>
                </a:solidFill>
                <a:latin typeface="Arial" charset="0"/>
              </a:rPr>
              <a:t>Rate of Return Regulation</a:t>
            </a:r>
          </a:p>
          <a:p>
            <a:pPr marL="115888" indent="-115888">
              <a:defRPr/>
            </a:pPr>
            <a:endParaRPr lang="en-US" sz="2000">
              <a:latin typeface="Arial" charset="0"/>
            </a:endParaRPr>
          </a:p>
          <a:p>
            <a:pPr marL="115888" indent="-115888">
              <a:defRPr/>
            </a:pPr>
            <a:r>
              <a:rPr lang="en-US" sz="2000" b="1">
                <a:latin typeface="Arial" charset="0"/>
              </a:rPr>
              <a:t>Incentives</a:t>
            </a:r>
            <a:r>
              <a:rPr lang="en-US" sz="2000">
                <a:latin typeface="Arial" charset="0"/>
              </a:rPr>
              <a:t>:</a:t>
            </a:r>
          </a:p>
          <a:p>
            <a:pPr marL="115888" indent="-115888">
              <a:buFontTx/>
              <a:buChar char="•"/>
              <a:defRPr/>
            </a:pPr>
            <a:r>
              <a:rPr lang="en-US" sz="2000">
                <a:latin typeface="Arial" charset="0"/>
              </a:rPr>
              <a:t>Buy overly expensive equipment</a:t>
            </a:r>
          </a:p>
          <a:p>
            <a:pPr marL="115888" indent="-115888">
              <a:buFontTx/>
              <a:buChar char="•"/>
              <a:defRPr/>
            </a:pPr>
            <a:r>
              <a:rPr lang="en-US" sz="2000">
                <a:latin typeface="Arial" charset="0"/>
              </a:rPr>
              <a:t>Employ excessive </a:t>
            </a:r>
          </a:p>
          <a:p>
            <a:pPr marL="115888" indent="-115888">
              <a:defRPr/>
            </a:pPr>
            <a:r>
              <a:rPr lang="en-US" sz="2000">
                <a:latin typeface="Arial" charset="0"/>
              </a:rPr>
              <a:t>	human capital</a:t>
            </a:r>
          </a:p>
          <a:p>
            <a:pPr marL="115888" indent="-115888">
              <a:buFontTx/>
              <a:buChar char="•"/>
              <a:defRPr/>
            </a:pPr>
            <a:r>
              <a:rPr lang="en-US" sz="2000">
                <a:latin typeface="Arial" charset="0"/>
              </a:rPr>
              <a:t>Make volume forecasts unrealistically low</a:t>
            </a:r>
          </a:p>
          <a:p>
            <a:pPr marL="115888" indent="-115888" algn="ctr">
              <a:defRPr/>
            </a:pPr>
            <a:endParaRPr lang="en-US" sz="2000">
              <a:latin typeface="Arial" charset="0"/>
            </a:endParaRPr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4800600" y="1066800"/>
            <a:ext cx="4191000" cy="41148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marL="115888" indent="-115888" algn="ctr">
              <a:defRPr/>
            </a:pPr>
            <a:r>
              <a:rPr lang="en-US" sz="2000" u="sng">
                <a:solidFill>
                  <a:srgbClr val="000000"/>
                </a:solidFill>
                <a:latin typeface="Arial" charset="0"/>
              </a:rPr>
              <a:t>Price Cap Regulation</a:t>
            </a:r>
          </a:p>
          <a:p>
            <a:pPr marL="115888" indent="-115888" algn="ctr">
              <a:defRPr/>
            </a:pPr>
            <a:endParaRPr lang="en-US" sz="2000">
              <a:solidFill>
                <a:srgbClr val="000000"/>
              </a:solidFill>
              <a:latin typeface="Arial" charset="0"/>
            </a:endParaRPr>
          </a:p>
          <a:p>
            <a:pPr marL="115888" indent="-115888">
              <a:defRPr/>
            </a:pPr>
            <a:r>
              <a:rPr lang="en-US" sz="2000" b="1">
                <a:latin typeface="Arial" charset="0"/>
              </a:rPr>
              <a:t>Incentives</a:t>
            </a:r>
            <a:r>
              <a:rPr lang="en-US" sz="2000">
                <a:latin typeface="Arial" charset="0"/>
              </a:rPr>
              <a:t>:</a:t>
            </a:r>
          </a:p>
          <a:p>
            <a:pPr marL="115888" indent="-115888">
              <a:buFontTx/>
              <a:buChar char="•"/>
              <a:defRPr/>
            </a:pPr>
            <a:r>
              <a:rPr lang="en-US" sz="2000">
                <a:latin typeface="Arial" charset="0"/>
              </a:rPr>
              <a:t>Keep equipment costs low</a:t>
            </a:r>
          </a:p>
          <a:p>
            <a:pPr marL="115888" indent="-115888">
              <a:buFontTx/>
              <a:buChar char="•"/>
              <a:defRPr/>
            </a:pPr>
            <a:r>
              <a:rPr lang="en-US" sz="2000">
                <a:latin typeface="Arial" charset="0"/>
              </a:rPr>
              <a:t>Improve human capital efficiency</a:t>
            </a:r>
          </a:p>
          <a:p>
            <a:pPr marL="115888" indent="-115888">
              <a:buFontTx/>
              <a:buChar char="•"/>
              <a:defRPr/>
            </a:pPr>
            <a:r>
              <a:rPr lang="en-US" sz="2000">
                <a:latin typeface="Arial" charset="0"/>
              </a:rPr>
              <a:t>Lower prices to boost demand</a:t>
            </a:r>
          </a:p>
          <a:p>
            <a:pPr marL="115888" indent="-115888">
              <a:defRPr/>
            </a:pPr>
            <a:endParaRPr lang="en-US" sz="2000">
              <a:latin typeface="Arial" charset="0"/>
            </a:endParaRPr>
          </a:p>
          <a:p>
            <a:pPr marL="115888" indent="-115888">
              <a:buFontTx/>
              <a:buChar char="•"/>
              <a:defRPr/>
            </a:pPr>
            <a:r>
              <a:rPr lang="en-US" sz="2000">
                <a:latin typeface="Arial" charset="0"/>
              </a:rPr>
              <a:t>Capital efficiency leaped</a:t>
            </a:r>
          </a:p>
          <a:p>
            <a:pPr marL="115888" indent="-115888">
              <a:buFontTx/>
              <a:buChar char="•"/>
              <a:defRPr/>
            </a:pPr>
            <a:r>
              <a:rPr lang="en-US" sz="2000">
                <a:latin typeface="Arial" charset="0"/>
              </a:rPr>
              <a:t>Human capital costs dropped by 45%</a:t>
            </a:r>
            <a:r>
              <a:rPr lang="en-US" sz="2000" baseline="30000">
                <a:latin typeface="Arial" charset="0"/>
              </a:rPr>
              <a:t>1</a:t>
            </a:r>
          </a:p>
          <a:p>
            <a:pPr marL="115888" indent="-115888">
              <a:buFontTx/>
              <a:buChar char="•"/>
              <a:defRPr/>
            </a:pPr>
            <a:r>
              <a:rPr lang="en-US" sz="2000">
                <a:latin typeface="Arial" charset="0"/>
              </a:rPr>
              <a:t>Prices dropped dramatically</a:t>
            </a:r>
            <a:endParaRPr lang="en-US" sz="2000" baseline="30000">
              <a:latin typeface="Arial" charset="0"/>
            </a:endParaRPr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3200400" y="2286000"/>
            <a:ext cx="1676400" cy="1295400"/>
          </a:xfrm>
          <a:prstGeom prst="rightArrow">
            <a:avLst>
              <a:gd name="adj1" fmla="val 68630"/>
              <a:gd name="adj2" fmla="val 3545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166688" algn="ctr"/>
            <a:r>
              <a:rPr lang="en-US" sz="1600">
                <a:solidFill>
                  <a:srgbClr val="000000"/>
                </a:solidFill>
                <a:latin typeface="Arial Black" pitchFamily="34" charset="0"/>
              </a:rPr>
              <a:t>1980s</a:t>
            </a:r>
          </a:p>
          <a:p>
            <a:pPr marL="166688" algn="ctr"/>
            <a:r>
              <a:rPr lang="en-US" sz="1600">
                <a:solidFill>
                  <a:srgbClr val="000000"/>
                </a:solidFill>
                <a:latin typeface="Arial Black" pitchFamily="34" charset="0"/>
              </a:rPr>
              <a:t>Deregulation</a:t>
            </a:r>
          </a:p>
        </p:txBody>
      </p:sp>
      <p:sp>
        <p:nvSpPr>
          <p:cNvPr id="71686" name="Rectangle 7"/>
          <p:cNvSpPr>
            <a:spLocks noChangeArrowheads="1"/>
          </p:cNvSpPr>
          <p:nvPr/>
        </p:nvSpPr>
        <p:spPr bwMode="auto">
          <a:xfrm>
            <a:off x="0" y="6619875"/>
            <a:ext cx="6248400" cy="23812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Clr>
                <a:srgbClr val="C6B46A"/>
              </a:buClr>
            </a:pPr>
            <a:r>
              <a:rPr lang="en-CA" sz="1200" baseline="30000">
                <a:solidFill>
                  <a:schemeClr val="tx1"/>
                </a:solidFill>
                <a:latin typeface="Arial" charset="0"/>
              </a:rPr>
              <a:t>1 </a:t>
            </a:r>
            <a:r>
              <a:rPr lang="en-CA" sz="1200">
                <a:solidFill>
                  <a:schemeClr val="tx1"/>
                </a:solidFill>
                <a:latin typeface="Arial" charset="0"/>
              </a:rPr>
              <a:t>http://www.cranbrook.kent.sch.uk/site/economics/A2/Docs/Unit%204/General/70281.pdf</a:t>
            </a:r>
          </a:p>
        </p:txBody>
      </p:sp>
      <p:sp>
        <p:nvSpPr>
          <p:cNvPr id="344073" name="Rectangle 9"/>
          <p:cNvSpPr>
            <a:spLocks noChangeArrowheads="1"/>
          </p:cNvSpPr>
          <p:nvPr/>
        </p:nvSpPr>
        <p:spPr bwMode="auto">
          <a:xfrm>
            <a:off x="2057400" y="5454650"/>
            <a:ext cx="5715000" cy="10985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31775" indent="-231775" eaLnBrk="0" hangingPunct="0">
              <a:spcAft>
                <a:spcPct val="15000"/>
              </a:spcAft>
              <a:buClr>
                <a:schemeClr val="tx2"/>
              </a:buClr>
              <a:buFontTx/>
              <a:buChar char="•"/>
            </a:pPr>
            <a:r>
              <a:rPr lang="en-CA" sz="2000" b="1" i="1">
                <a:solidFill>
                  <a:srgbClr val="FFFF00"/>
                </a:solidFill>
                <a:latin typeface="Arial" charset="0"/>
              </a:rPr>
              <a:t>Cost-plus keeps prices high</a:t>
            </a:r>
          </a:p>
          <a:p>
            <a:pPr marL="231775" indent="-231775" eaLnBrk="0" hangingPunct="0">
              <a:spcAft>
                <a:spcPct val="15000"/>
              </a:spcAft>
              <a:buClr>
                <a:schemeClr val="tx2"/>
              </a:buClr>
              <a:buFontTx/>
              <a:buChar char="•"/>
            </a:pPr>
            <a:r>
              <a:rPr lang="en-CA" sz="2000" b="1" i="1">
                <a:solidFill>
                  <a:srgbClr val="FFFF00"/>
                </a:solidFill>
                <a:latin typeface="Arial" charset="0"/>
              </a:rPr>
              <a:t>Global budgets are raising total costs</a:t>
            </a:r>
          </a:p>
          <a:p>
            <a:pPr marL="231775" indent="-231775" eaLnBrk="0" hangingPunct="0">
              <a:spcAft>
                <a:spcPct val="15000"/>
              </a:spcAft>
              <a:buClr>
                <a:schemeClr val="tx2"/>
              </a:buClr>
              <a:buFontTx/>
              <a:buChar char="•"/>
            </a:pPr>
            <a:r>
              <a:rPr lang="en-CA" sz="2000" b="1" i="1">
                <a:solidFill>
                  <a:srgbClr val="FFFF00"/>
                </a:solidFill>
                <a:latin typeface="Arial" charset="0"/>
              </a:rPr>
              <a:t>We can change this and make a difference</a:t>
            </a:r>
          </a:p>
        </p:txBody>
      </p:sp>
      <p:sp>
        <p:nvSpPr>
          <p:cNvPr id="45069" name="AutoShape 13"/>
          <p:cNvSpPr>
            <a:spLocks noChangeArrowheads="1"/>
          </p:cNvSpPr>
          <p:nvPr/>
        </p:nvSpPr>
        <p:spPr bwMode="auto">
          <a:xfrm rot="5400000">
            <a:off x="6813550" y="3359150"/>
            <a:ext cx="317500" cy="533400"/>
          </a:xfrm>
          <a:prstGeom prst="rightArrow">
            <a:avLst>
              <a:gd name="adj1" fmla="val 36667"/>
              <a:gd name="adj2" fmla="val 48333"/>
            </a:avLst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609600" y="5816600"/>
            <a:ext cx="1300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Aft>
                <a:spcPct val="15000"/>
              </a:spcAft>
              <a:buClr>
                <a:schemeClr val="tx1"/>
              </a:buClr>
            </a:pPr>
            <a:r>
              <a:rPr lang="en-CA" sz="2000" b="1" i="1">
                <a:solidFill>
                  <a:srgbClr val="FFFF00"/>
                </a:solidFill>
                <a:latin typeface="Arial" charset="0"/>
              </a:rPr>
              <a:t>Lessons: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4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4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nimBg="1"/>
      <p:bldP spid="45062" grpId="0" animBg="1"/>
      <p:bldP spid="344073" grpId="0"/>
      <p:bldP spid="45069" grpId="0" animBg="1"/>
      <p:bldP spid="4097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32487D81-A24C-4F91-BB08-297A6F8FC2D0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27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5638800" cy="34290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In January ‘09, Loblaw started charging 5</a:t>
            </a:r>
            <a:r>
              <a:rPr lang="en-US" sz="2400" dirty="0" smtClean="0">
                <a:cs typeface="Arial" charset="0"/>
              </a:rPr>
              <a:t>¢</a:t>
            </a:r>
            <a:r>
              <a:rPr lang="en-US" sz="2400" dirty="0" smtClean="0"/>
              <a:t> for each plastic bag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55% reduction in plastic bags used</a:t>
            </a:r>
          </a:p>
          <a:p>
            <a:pPr>
              <a:lnSpc>
                <a:spcPct val="80000"/>
              </a:lnSpc>
            </a:pPr>
            <a:endParaRPr lang="en-CA" sz="24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CA" sz="2400" b="1" i="1" dirty="0" smtClean="0">
                <a:solidFill>
                  <a:srgbClr val="FFFF00"/>
                </a:solidFill>
              </a:rPr>
              <a:t>	Lesson: Small incentives really matter to people</a:t>
            </a:r>
          </a:p>
        </p:txBody>
      </p:sp>
      <p:sp>
        <p:nvSpPr>
          <p:cNvPr id="3481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mtClean="0"/>
              <a:t>Financial Incentives: Lessons from Loblaw</a:t>
            </a:r>
          </a:p>
        </p:txBody>
      </p:sp>
      <p:sp>
        <p:nvSpPr>
          <p:cNvPr id="61444" name="Rectangle 6"/>
          <p:cNvSpPr>
            <a:spLocks noChangeArrowheads="1"/>
          </p:cNvSpPr>
          <p:nvPr/>
        </p:nvSpPr>
        <p:spPr bwMode="auto">
          <a:xfrm>
            <a:off x="76200" y="6553200"/>
            <a:ext cx="3429000" cy="27463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lIns="0" rIns="0" anchor="ctr">
            <a:spAutoFit/>
          </a:bodyPr>
          <a:lstStyle/>
          <a:p>
            <a:pPr eaLnBrk="0" hangingPunct="0"/>
            <a:r>
              <a:rPr lang="en-US" sz="1200" i="1">
                <a:solidFill>
                  <a:schemeClr val="tx1"/>
                </a:solidFill>
                <a:latin typeface="Arial" charset="0"/>
              </a:rPr>
              <a:t>Source: CBC News, January 12, 2009</a:t>
            </a:r>
            <a:endParaRPr lang="en-US" sz="1200" i="1">
              <a:latin typeface="Arial" charset="0"/>
            </a:endParaRPr>
          </a:p>
        </p:txBody>
      </p:sp>
      <p:sp>
        <p:nvSpPr>
          <p:cNvPr id="61445" name="Rectangle 11"/>
          <p:cNvSpPr>
            <a:spLocks noChangeArrowheads="1"/>
          </p:cNvSpPr>
          <p:nvPr/>
        </p:nvSpPr>
        <p:spPr bwMode="auto">
          <a:xfrm>
            <a:off x="685800" y="1676400"/>
            <a:ext cx="5122863" cy="4826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sz="3200">
                <a:solidFill>
                  <a:schemeClr val="tx1"/>
                </a:solidFill>
                <a:latin typeface="Arial" charset="0"/>
              </a:rPr>
              <a:t>What would you do for 5</a:t>
            </a:r>
            <a:r>
              <a:rPr lang="en-US" sz="3200">
                <a:solidFill>
                  <a:schemeClr val="tx1"/>
                </a:solidFill>
                <a:latin typeface="Arial" charset="0"/>
                <a:cs typeface="Arial" charset="0"/>
              </a:rPr>
              <a:t>¢ ?</a:t>
            </a:r>
          </a:p>
        </p:txBody>
      </p:sp>
      <p:pic>
        <p:nvPicPr>
          <p:cNvPr id="61446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1524000"/>
            <a:ext cx="3043238" cy="41148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8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How do we overcome the Barriers?</a:t>
            </a:r>
            <a:endParaRPr lang="en-US" dirty="0"/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305800" cy="4572000"/>
          </a:xfrm>
        </p:spPr>
        <p:txBody>
          <a:bodyPr/>
          <a:lstStyle/>
          <a:p>
            <a:r>
              <a:rPr lang="en-US" dirty="0" smtClean="0"/>
              <a:t>Why don’t we learn from these examples from other industries and adopt the techniques?</a:t>
            </a:r>
          </a:p>
          <a:p>
            <a:r>
              <a:rPr lang="en-US" dirty="0" smtClean="0"/>
              <a:t>We Do!</a:t>
            </a:r>
          </a:p>
          <a:p>
            <a:r>
              <a:rPr lang="en-US" dirty="0" smtClean="0"/>
              <a:t>But we could do more:</a:t>
            </a:r>
          </a:p>
          <a:p>
            <a:pPr lvl="1"/>
            <a:r>
              <a:rPr lang="en-US" dirty="0" smtClean="0"/>
              <a:t>Expect cost declines; insist on them</a:t>
            </a:r>
          </a:p>
          <a:p>
            <a:pPr lvl="1"/>
            <a:r>
              <a:rPr lang="en-US" dirty="0" smtClean="0"/>
              <a:t>Reward those who build a better mousetrap</a:t>
            </a:r>
          </a:p>
          <a:p>
            <a:pPr lvl="1"/>
            <a:r>
              <a:rPr lang="en-US" dirty="0" smtClean="0"/>
              <a:t>End fuzzy thinking on public/private</a:t>
            </a:r>
          </a:p>
          <a:p>
            <a:pPr lvl="1"/>
            <a:r>
              <a:rPr lang="en-US" dirty="0" smtClean="0"/>
              <a:t>Continue investing in capital</a:t>
            </a:r>
          </a:p>
          <a:p>
            <a:pPr lvl="1"/>
            <a:r>
              <a:rPr lang="en-US" dirty="0" smtClean="0"/>
              <a:t>Restrain the guilds in the public interest</a:t>
            </a:r>
          </a:p>
          <a:p>
            <a:pPr lvl="1"/>
            <a:r>
              <a:rPr lang="en-US" dirty="0" smtClean="0"/>
              <a:t>Act for patients and regain the high 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D6857660-6AC3-4698-9A27-0DDDA2C3195C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28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CA658060-694F-40C6-A39F-E51F15147F3F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3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Reorganizing and Restructuring: </a:t>
            </a:r>
            <a:br>
              <a:rPr lang="en-US" dirty="0" smtClean="0"/>
            </a:br>
            <a:r>
              <a:rPr lang="en-US" dirty="0" smtClean="0"/>
              <a:t>What do We Have to Learn from Telecoms?</a:t>
            </a:r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0" y="6588125"/>
            <a:ext cx="2043113" cy="2746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1">
                <a:solidFill>
                  <a:schemeClr val="tx1"/>
                </a:solidFill>
                <a:latin typeface="Arial" charset="0"/>
              </a:rPr>
              <a:t>Source: The Colbert Report</a:t>
            </a:r>
          </a:p>
        </p:txBody>
      </p:sp>
      <p:pic>
        <p:nvPicPr>
          <p:cNvPr id="7" name="ATT-History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000" y="1041400"/>
            <a:ext cx="73914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algn="ctr"/>
            <a:r>
              <a:rPr lang="en-US" smtClean="0">
                <a:effectLst/>
              </a:rPr>
              <a:t>Not Much!  Healthcare Leads the Way.</a:t>
            </a:r>
          </a:p>
        </p:txBody>
      </p:sp>
      <p:pic>
        <p:nvPicPr>
          <p:cNvPr id="18434" name="Picture 5" descr="AlbertaMapE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066800"/>
            <a:ext cx="28194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5" name="Oval 11"/>
          <p:cNvSpPr>
            <a:spLocks noChangeArrowheads="1"/>
          </p:cNvSpPr>
          <p:nvPr/>
        </p:nvSpPr>
        <p:spPr bwMode="auto">
          <a:xfrm>
            <a:off x="228600" y="1828800"/>
            <a:ext cx="2743200" cy="1371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rgbClr val="000000"/>
                </a:solidFill>
                <a:latin typeface="Arial" charset="0"/>
              </a:rPr>
              <a:t>Pre-1994</a:t>
            </a:r>
          </a:p>
          <a:p>
            <a:pPr algn="ctr">
              <a:defRPr/>
            </a:pPr>
            <a:r>
              <a:rPr lang="en-US" sz="1400" b="1" u="sng">
                <a:solidFill>
                  <a:srgbClr val="000000"/>
                </a:solidFill>
                <a:latin typeface="Arial" charset="0"/>
              </a:rPr>
              <a:t>1 Provincial Health Ministry</a:t>
            </a:r>
          </a:p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128 acute care boards</a:t>
            </a:r>
          </a:p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25 public health boards</a:t>
            </a:r>
          </a:p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40 long-term boards</a:t>
            </a:r>
          </a:p>
        </p:txBody>
      </p:sp>
      <p:pic>
        <p:nvPicPr>
          <p:cNvPr id="57361" name="Picture 17" descr="alberta-eng"/>
          <p:cNvPicPr>
            <a:picLocks noChangeAspect="1" noChangeArrowheads="1"/>
          </p:cNvPicPr>
          <p:nvPr/>
        </p:nvPicPr>
        <p:blipFill>
          <a:blip r:embed="rId3"/>
          <a:srcRect l="5110" t="2692" r="8086" b="10027"/>
          <a:stretch>
            <a:fillRect/>
          </a:stretch>
        </p:blipFill>
        <p:spPr bwMode="auto">
          <a:xfrm>
            <a:off x="228600" y="3886200"/>
            <a:ext cx="2108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62" name="Oval 18"/>
          <p:cNvSpPr>
            <a:spLocks noChangeArrowheads="1"/>
          </p:cNvSpPr>
          <p:nvPr/>
        </p:nvSpPr>
        <p:spPr bwMode="auto">
          <a:xfrm>
            <a:off x="1371600" y="4572000"/>
            <a:ext cx="2743200" cy="1371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rgbClr val="000000"/>
                </a:solidFill>
                <a:latin typeface="Arial" charset="0"/>
              </a:rPr>
              <a:t>1994</a:t>
            </a:r>
          </a:p>
          <a:p>
            <a:pPr algn="ctr">
              <a:defRPr/>
            </a:pPr>
            <a:r>
              <a:rPr lang="en-US" sz="1400" b="1" u="sng">
                <a:solidFill>
                  <a:srgbClr val="000000"/>
                </a:solidFill>
                <a:latin typeface="Arial" charset="0"/>
              </a:rPr>
              <a:t>17 Health Regions</a:t>
            </a:r>
            <a:endParaRPr lang="en-US" sz="14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7363" name="Picture 19" descr="map_alberta20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1143000"/>
            <a:ext cx="19685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64" name="Oval 20"/>
          <p:cNvSpPr>
            <a:spLocks noChangeArrowheads="1"/>
          </p:cNvSpPr>
          <p:nvPr/>
        </p:nvSpPr>
        <p:spPr bwMode="auto">
          <a:xfrm>
            <a:off x="4953000" y="1828800"/>
            <a:ext cx="2743200" cy="1371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rgbClr val="000000"/>
                </a:solidFill>
                <a:latin typeface="Arial" charset="0"/>
              </a:rPr>
              <a:t>2003</a:t>
            </a:r>
          </a:p>
          <a:p>
            <a:pPr algn="ctr">
              <a:defRPr/>
            </a:pPr>
            <a:r>
              <a:rPr lang="en-US" sz="1400" b="1" u="sng">
                <a:solidFill>
                  <a:srgbClr val="000000"/>
                </a:solidFill>
                <a:latin typeface="Arial" charset="0"/>
              </a:rPr>
              <a:t>9 Health Regions</a:t>
            </a:r>
          </a:p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+ Mental Health</a:t>
            </a:r>
          </a:p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+ Addictions</a:t>
            </a:r>
          </a:p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+ Cancer</a:t>
            </a:r>
          </a:p>
        </p:txBody>
      </p:sp>
      <p:pic>
        <p:nvPicPr>
          <p:cNvPr id="57365" name="Picture 21" descr="AlbertaMapE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3859213"/>
            <a:ext cx="2819400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66" name="Oval 22"/>
          <p:cNvSpPr>
            <a:spLocks noChangeArrowheads="1"/>
          </p:cNvSpPr>
          <p:nvPr/>
        </p:nvSpPr>
        <p:spPr bwMode="auto">
          <a:xfrm>
            <a:off x="6096000" y="4572000"/>
            <a:ext cx="2743200" cy="1371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rgbClr val="000000"/>
                </a:solidFill>
                <a:latin typeface="Arial" charset="0"/>
              </a:rPr>
              <a:t>2008</a:t>
            </a:r>
          </a:p>
          <a:p>
            <a:pPr algn="ctr">
              <a:defRPr/>
            </a:pPr>
            <a:r>
              <a:rPr lang="en-US" sz="1400" b="1" u="sng">
                <a:solidFill>
                  <a:srgbClr val="000000"/>
                </a:solidFill>
                <a:latin typeface="Arial" charset="0"/>
              </a:rPr>
              <a:t>1 Health Services Board</a:t>
            </a:r>
            <a:endParaRPr lang="en-US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7367" name="AutoShape 23"/>
          <p:cNvSpPr>
            <a:spLocks noChangeArrowheads="1"/>
          </p:cNvSpPr>
          <p:nvPr/>
        </p:nvSpPr>
        <p:spPr bwMode="auto">
          <a:xfrm rot="4084111">
            <a:off x="1298575" y="3721100"/>
            <a:ext cx="1752600" cy="457200"/>
          </a:xfrm>
          <a:prstGeom prst="rightArrow">
            <a:avLst>
              <a:gd name="adj1" fmla="val 38889"/>
              <a:gd name="adj2" fmla="val 81086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57368" name="AutoShape 24"/>
          <p:cNvSpPr>
            <a:spLocks noChangeArrowheads="1"/>
          </p:cNvSpPr>
          <p:nvPr/>
        </p:nvSpPr>
        <p:spPr bwMode="auto">
          <a:xfrm rot="-2649695">
            <a:off x="3232150" y="3654425"/>
            <a:ext cx="2895600" cy="457200"/>
          </a:xfrm>
          <a:prstGeom prst="rightArrow">
            <a:avLst>
              <a:gd name="adj1" fmla="val 33333"/>
              <a:gd name="adj2" fmla="val 100688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7370" name="AutoShape 26"/>
          <p:cNvSpPr>
            <a:spLocks noChangeArrowheads="1"/>
          </p:cNvSpPr>
          <p:nvPr/>
        </p:nvSpPr>
        <p:spPr bwMode="auto">
          <a:xfrm rot="4084111">
            <a:off x="6057900" y="3721100"/>
            <a:ext cx="1752600" cy="457200"/>
          </a:xfrm>
          <a:prstGeom prst="rightArrow">
            <a:avLst>
              <a:gd name="adj1" fmla="val 38889"/>
              <a:gd name="adj2" fmla="val 81086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2" name="AutoShape 24"/>
          <p:cNvSpPr>
            <a:spLocks noChangeArrowheads="1"/>
          </p:cNvSpPr>
          <p:nvPr/>
        </p:nvSpPr>
        <p:spPr bwMode="auto">
          <a:xfrm rot="2080796">
            <a:off x="2444750" y="3711575"/>
            <a:ext cx="4267200" cy="457200"/>
          </a:xfrm>
          <a:prstGeom prst="rightArrow">
            <a:avLst>
              <a:gd name="adj1" fmla="val 44444"/>
              <a:gd name="adj2" fmla="val 88926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DB055135-598E-4B25-A7CD-F0A64ADD541A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4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7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7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7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7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2" grpId="0" animBg="1"/>
      <p:bldP spid="57362" grpId="1" animBg="1"/>
      <p:bldP spid="57364" grpId="0" animBg="1"/>
      <p:bldP spid="57364" grpId="1" animBg="1"/>
      <p:bldP spid="57366" grpId="0" animBg="1"/>
      <p:bldP spid="57367" grpId="0" animBg="1"/>
      <p:bldP spid="57367" grpId="1" animBg="1"/>
      <p:bldP spid="57368" grpId="0" animBg="1"/>
      <p:bldP spid="57368" grpId="1" animBg="1"/>
      <p:bldP spid="57370" grpId="0" animBg="1"/>
      <p:bldP spid="57370" grpId="1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Healthcare Has A Core Belief in:</a:t>
            </a:r>
            <a:br>
              <a:rPr lang="en-US" dirty="0" smtClean="0"/>
            </a:br>
            <a:r>
              <a:rPr lang="en-US" dirty="0" smtClean="0"/>
              <a:t>The Straight Line of Death!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Boomer Bulge Graphic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CA4555B3-CE6E-485A-AF2E-3E6B0FCC0762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5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8534400" cy="497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0" y="6588125"/>
            <a:ext cx="3681413" cy="2746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1">
                <a:solidFill>
                  <a:schemeClr val="tx1"/>
                </a:solidFill>
                <a:latin typeface="Arial" charset="0"/>
              </a:rPr>
              <a:t>Source: “Boomer Bulge”, Robson, January 13, 2009</a:t>
            </a:r>
          </a:p>
        </p:txBody>
      </p:sp>
      <p:sp>
        <p:nvSpPr>
          <p:cNvPr id="20486" name="Rectangle 8"/>
          <p:cNvSpPr>
            <a:spLocks noChangeArrowheads="1"/>
          </p:cNvSpPr>
          <p:nvPr/>
        </p:nvSpPr>
        <p:spPr bwMode="auto">
          <a:xfrm>
            <a:off x="436563" y="1066800"/>
            <a:ext cx="8326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Arial" charset="0"/>
              </a:rPr>
              <a:t>Major Demographically Driven Program as Share of GDP: National Total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2692400" y="6007100"/>
            <a:ext cx="1143000" cy="393700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 rot="-721581">
            <a:off x="2814638" y="3525838"/>
            <a:ext cx="1370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CAGR 2%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 rot="-620921">
            <a:off x="3187700" y="3532188"/>
            <a:ext cx="422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Arial" charset="0"/>
              </a:rPr>
              <a:t>Service intensity growth, before inflation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We believe this because of our history</a:t>
            </a:r>
            <a:br>
              <a:rPr lang="en-US" dirty="0" smtClean="0"/>
            </a:br>
            <a:r>
              <a:rPr lang="en-US" dirty="0" smtClean="0"/>
              <a:t>Costs: Health Spending vs. GDP</a:t>
            </a:r>
          </a:p>
        </p:txBody>
      </p:sp>
      <p:sp>
        <p:nvSpPr>
          <p:cNvPr id="65543" name="Text Box 6"/>
          <p:cNvSpPr txBox="1">
            <a:spLocks noChangeArrowheads="1"/>
          </p:cNvSpPr>
          <p:nvPr/>
        </p:nvSpPr>
        <p:spPr bwMode="auto">
          <a:xfrm>
            <a:off x="0" y="6561138"/>
            <a:ext cx="5715000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3517" tIns="56758" rIns="113517" bIns="56758">
            <a:spAutoFit/>
          </a:bodyPr>
          <a:lstStyle/>
          <a:p>
            <a:pPr defTabSz="1135063">
              <a:spcBef>
                <a:spcPct val="50000"/>
              </a:spcBef>
            </a:pPr>
            <a:r>
              <a:rPr lang="en-US" sz="1200" i="1">
                <a:solidFill>
                  <a:schemeClr val="tx1"/>
                </a:solidFill>
                <a:latin typeface="Arial" charset="0"/>
              </a:rPr>
              <a:t>Sources: Canadian Institute for Health Information; Statistics Canada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574E1DEC-97A7-47B7-BC2D-A8FA0C512813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6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5550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068388"/>
            <a:ext cx="6254750" cy="5256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65552" name="Line 16"/>
          <p:cNvSpPr>
            <a:spLocks noChangeShapeType="1"/>
          </p:cNvSpPr>
          <p:nvPr/>
        </p:nvSpPr>
        <p:spPr bwMode="auto">
          <a:xfrm flipV="1">
            <a:off x="2063750" y="2362200"/>
            <a:ext cx="4876800" cy="1752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stealth" w="lg" len="lg"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V="1">
            <a:off x="5264150" y="2590800"/>
            <a:ext cx="1689100" cy="914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lg" len="lg"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554" name="Text Box 18"/>
          <p:cNvSpPr txBox="1">
            <a:spLocks noChangeArrowheads="1"/>
          </p:cNvSpPr>
          <p:nvPr/>
        </p:nvSpPr>
        <p:spPr bwMode="auto">
          <a:xfrm rot="-1175537">
            <a:off x="4881563" y="2359025"/>
            <a:ext cx="1722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  <a:latin typeface="Arial" charset="0"/>
              </a:rPr>
              <a:t>CAGR 3.16%</a:t>
            </a:r>
          </a:p>
        </p:txBody>
      </p:sp>
      <p:sp>
        <p:nvSpPr>
          <p:cNvPr id="65555" name="Text Box 19"/>
          <p:cNvSpPr txBox="1">
            <a:spLocks noChangeArrowheads="1"/>
          </p:cNvSpPr>
          <p:nvPr/>
        </p:nvSpPr>
        <p:spPr bwMode="auto">
          <a:xfrm rot="-1778517">
            <a:off x="5416550" y="2971800"/>
            <a:ext cx="1722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charset="0"/>
              </a:rPr>
              <a:t>CAGR 4.83%</a:t>
            </a:r>
          </a:p>
        </p:txBody>
      </p:sp>
      <p:sp>
        <p:nvSpPr>
          <p:cNvPr id="65556" name="Text Box 20"/>
          <p:cNvSpPr txBox="1">
            <a:spLocks noChangeArrowheads="1"/>
          </p:cNvSpPr>
          <p:nvPr/>
        </p:nvSpPr>
        <p:spPr bwMode="auto">
          <a:xfrm>
            <a:off x="3435350" y="4054475"/>
            <a:ext cx="3521075" cy="51752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 i="1">
                <a:solidFill>
                  <a:srgbClr val="000000"/>
                </a:solidFill>
                <a:latin typeface="Arial" charset="0"/>
              </a:rPr>
              <a:t>Note: CAGR calculated based on Total Health Expenditures (constant 1997 $)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143000"/>
            <a:ext cx="8153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143000"/>
            <a:ext cx="8153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US" smtClean="0"/>
              <a:t>Lessons from Other Industries… </a:t>
            </a:r>
            <a:br>
              <a:rPr lang="en-US" smtClean="0"/>
            </a:br>
            <a:r>
              <a:rPr lang="en-US" smtClean="0"/>
              <a:t>Another Straight Line: Dow Jones 30,000!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7086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FD29DD21-6B98-4CD4-9F12-CD89018C9BD4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7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6566" name="Freeform 10"/>
          <p:cNvSpPr>
            <a:spLocks/>
          </p:cNvSpPr>
          <p:nvPr/>
        </p:nvSpPr>
        <p:spPr bwMode="auto">
          <a:xfrm>
            <a:off x="6481763" y="1255713"/>
            <a:ext cx="1860550" cy="2725737"/>
          </a:xfrm>
          <a:custGeom>
            <a:avLst/>
            <a:gdLst>
              <a:gd name="T0" fmla="*/ 0 w 1036"/>
              <a:gd name="T1" fmla="*/ 2147483647 h 1544"/>
              <a:gd name="T2" fmla="*/ 2147483647 w 1036"/>
              <a:gd name="T3" fmla="*/ 2147483647 h 1544"/>
              <a:gd name="T4" fmla="*/ 2147483647 w 1036"/>
              <a:gd name="T5" fmla="*/ 2147483647 h 1544"/>
              <a:gd name="T6" fmla="*/ 2147483647 w 1036"/>
              <a:gd name="T7" fmla="*/ 0 h 1544"/>
              <a:gd name="T8" fmla="*/ 0 60000 65536"/>
              <a:gd name="T9" fmla="*/ 0 60000 65536"/>
              <a:gd name="T10" fmla="*/ 0 60000 65536"/>
              <a:gd name="T11" fmla="*/ 0 60000 65536"/>
              <a:gd name="T12" fmla="*/ 0 w 1036"/>
              <a:gd name="T13" fmla="*/ 0 h 1544"/>
              <a:gd name="T14" fmla="*/ 1036 w 1036"/>
              <a:gd name="T15" fmla="*/ 1544 h 15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36" h="1544">
                <a:moveTo>
                  <a:pt x="0" y="1544"/>
                </a:moveTo>
                <a:cubicBezTo>
                  <a:pt x="62" y="1471"/>
                  <a:pt x="243" y="1277"/>
                  <a:pt x="372" y="1104"/>
                </a:cubicBezTo>
                <a:cubicBezTo>
                  <a:pt x="501" y="931"/>
                  <a:pt x="661" y="688"/>
                  <a:pt x="772" y="504"/>
                </a:cubicBezTo>
                <a:cubicBezTo>
                  <a:pt x="883" y="320"/>
                  <a:pt x="981" y="105"/>
                  <a:pt x="1036" y="0"/>
                </a:cubicBezTo>
              </a:path>
            </a:pathLst>
          </a:custGeom>
          <a:noFill/>
          <a:ln w="19050">
            <a:solidFill>
              <a:srgbClr val="3366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67" name="Text Box 11"/>
          <p:cNvSpPr txBox="1">
            <a:spLocks noChangeArrowheads="1"/>
          </p:cNvSpPr>
          <p:nvPr/>
        </p:nvSpPr>
        <p:spPr bwMode="auto">
          <a:xfrm rot="-1123521">
            <a:off x="2946400" y="4327525"/>
            <a:ext cx="171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" charset="0"/>
              </a:rPr>
              <a:t>CAGR = 12%</a:t>
            </a:r>
          </a:p>
        </p:txBody>
      </p:sp>
      <p:sp>
        <p:nvSpPr>
          <p:cNvPr id="66568" name="Line 12"/>
          <p:cNvSpPr>
            <a:spLocks noChangeShapeType="1"/>
          </p:cNvSpPr>
          <p:nvPr/>
        </p:nvSpPr>
        <p:spPr bwMode="auto">
          <a:xfrm flipV="1">
            <a:off x="1371600" y="3825875"/>
            <a:ext cx="5064125" cy="1660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lg" len="lg"/>
            <a:tailEnd type="arrow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66569" name="Text Box 6"/>
          <p:cNvSpPr txBox="1">
            <a:spLocks noChangeArrowheads="1"/>
          </p:cNvSpPr>
          <p:nvPr/>
        </p:nvSpPr>
        <p:spPr bwMode="auto">
          <a:xfrm>
            <a:off x="0" y="6561138"/>
            <a:ext cx="5715000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3517" tIns="56758" rIns="113517" bIns="56758">
            <a:spAutoFit/>
          </a:bodyPr>
          <a:lstStyle/>
          <a:p>
            <a:pPr defTabSz="1135063">
              <a:spcBef>
                <a:spcPct val="50000"/>
              </a:spcBef>
            </a:pPr>
            <a:r>
              <a:rPr lang="en-US" sz="1200" i="1">
                <a:solidFill>
                  <a:schemeClr val="tx1"/>
                </a:solidFill>
                <a:latin typeface="Arial" charset="0"/>
              </a:rPr>
              <a:t>Source: Yahoo! Finance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3698C692-3EC2-4A3F-858E-7BBAF6A4BDB7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8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09700"/>
            <a:ext cx="38576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2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830763"/>
            <a:ext cx="2395538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2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4830763"/>
            <a:ext cx="2411412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2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07113" y="4830763"/>
            <a:ext cx="2503487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7"/>
          <p:cNvPicPr>
            <a:picLocks noChangeAspect="1" noChangeArrowheads="1"/>
          </p:cNvPicPr>
          <p:nvPr/>
        </p:nvPicPr>
        <p:blipFill>
          <a:blip r:embed="rId6"/>
          <a:srcRect l="3448" t="4903" r="12070" b="4178"/>
          <a:stretch>
            <a:fillRect/>
          </a:stretch>
        </p:blipFill>
        <p:spPr bwMode="auto">
          <a:xfrm>
            <a:off x="4572000" y="1409700"/>
            <a:ext cx="4114800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7" name="Text Box 9"/>
          <p:cNvSpPr txBox="1">
            <a:spLocks noChangeArrowheads="1"/>
          </p:cNvSpPr>
          <p:nvPr/>
        </p:nvSpPr>
        <p:spPr bwMode="auto">
          <a:xfrm>
            <a:off x="412750" y="990600"/>
            <a:ext cx="6432550" cy="400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chemeClr val="tx1"/>
                </a:solidFill>
                <a:latin typeface="Arial" charset="0"/>
              </a:rPr>
              <a:t>Moore’s Law: Transistor count doubles every two years</a:t>
            </a:r>
          </a:p>
        </p:txBody>
      </p:sp>
      <p:sp>
        <p:nvSpPr>
          <p:cNvPr id="389130" name="Text Box 10"/>
          <p:cNvSpPr txBox="1">
            <a:spLocks noChangeArrowheads="1"/>
          </p:cNvSpPr>
          <p:nvPr/>
        </p:nvSpPr>
        <p:spPr bwMode="auto">
          <a:xfrm>
            <a:off x="412750" y="4449763"/>
            <a:ext cx="438785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chemeClr val="tx1"/>
                </a:solidFill>
                <a:latin typeface="Arial" charset="0"/>
              </a:rPr>
              <a:t>What is its application to health care?</a:t>
            </a:r>
          </a:p>
        </p:txBody>
      </p:sp>
      <p:sp>
        <p:nvSpPr>
          <p:cNvPr id="389131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/>
              <a:t>Costs: Lesson from the Computer Industry</a:t>
            </a:r>
            <a:endParaRPr lang="en-US"/>
          </a:p>
        </p:txBody>
      </p: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0" y="6583363"/>
            <a:ext cx="538897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1" dirty="0">
                <a:solidFill>
                  <a:schemeClr val="tx1"/>
                </a:solidFill>
                <a:latin typeface="Arial" charset="0"/>
              </a:rPr>
              <a:t>Source: Four students from MGT </a:t>
            </a:r>
            <a:r>
              <a:rPr lang="en-US" sz="1200" i="1" dirty="0" smtClean="0">
                <a:solidFill>
                  <a:schemeClr val="tx1"/>
                </a:solidFill>
                <a:latin typeface="Arial" charset="0"/>
              </a:rPr>
              <a:t>2017 (J. Clayman, S. Yang, A. Lo, T . Looi)</a:t>
            </a:r>
            <a:endParaRPr lang="en-US" sz="1200" i="1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9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9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9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9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9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9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eaLnBrk="0" hangingPunct="0">
              <a:defRPr/>
            </a:pPr>
            <a:endParaRPr lang="en-US" sz="1400">
              <a:solidFill>
                <a:schemeClr val="tx1"/>
              </a:solidFill>
              <a:latin typeface="+mn-lt"/>
            </a:endParaRPr>
          </a:p>
          <a:p>
            <a:pPr algn="r" eaLnBrk="0" hangingPunct="0">
              <a:defRPr/>
            </a:pPr>
            <a:fld id="{6C1CFEB1-03A4-4DB6-A1AD-7C8A11BDFC73}" type="slidenum">
              <a:rPr lang="en-US" sz="1400">
                <a:solidFill>
                  <a:schemeClr val="tx1"/>
                </a:solidFill>
                <a:latin typeface="+mn-lt"/>
              </a:rPr>
              <a:pPr algn="r" eaLnBrk="0" hangingPunct="0">
                <a:defRPr/>
              </a:pPr>
              <a:t>9</a:t>
            </a:fld>
            <a:endParaRPr lang="en-US" sz="140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90211" name="Group 67"/>
          <p:cNvGraphicFramePr>
            <a:graphicFrameLocks noGrp="1"/>
          </p:cNvGraphicFramePr>
          <p:nvPr/>
        </p:nvGraphicFramePr>
        <p:xfrm>
          <a:off x="381000" y="4572000"/>
          <a:ext cx="8031163" cy="1906905"/>
        </p:xfrm>
        <a:graphic>
          <a:graphicData uri="http://schemas.openxmlformats.org/drawingml/2006/table">
            <a:tbl>
              <a:tblPr/>
              <a:tblGrid>
                <a:gridCol w="1814513"/>
                <a:gridCol w="2514600"/>
                <a:gridCol w="2511425"/>
                <a:gridCol w="1190625"/>
              </a:tblGrid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C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904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C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Quality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904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C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Access</a:t>
                      </a:r>
                      <a:endParaRPr kumimoji="0" lang="en-CA" sz="16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904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C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Value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9049"/>
                    </a:solidFill>
                  </a:tcPr>
                </a:tc>
              </a:tr>
              <a:tr h="14970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C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40% reduction in cost (from 2005 to 2008)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C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&gt;40% reduction of resident’s falls at KEI (other measures of comfort, outcomes, and safety also improved)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C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KEI responsible for 58% Decrease in wait times in &lt;2 years, volume of 7200/yr, capacity of 12, 000/yr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CA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C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BCF"/>
                    </a:solidFill>
                  </a:tcPr>
                </a:tc>
              </a:tr>
            </a:tbl>
          </a:graphicData>
        </a:graphic>
      </p:graphicFrame>
      <p:sp>
        <p:nvSpPr>
          <p:cNvPr id="6" name="Up Arrow 5"/>
          <p:cNvSpPr>
            <a:spLocks noChangeArrowheads="1"/>
          </p:cNvSpPr>
          <p:nvPr/>
        </p:nvSpPr>
        <p:spPr bwMode="auto">
          <a:xfrm>
            <a:off x="7572375" y="5365750"/>
            <a:ext cx="484188" cy="857250"/>
          </a:xfrm>
          <a:prstGeom prst="upArrow">
            <a:avLst>
              <a:gd name="adj1" fmla="val 50000"/>
              <a:gd name="adj2" fmla="val 50049"/>
            </a:avLst>
          </a:prstGeom>
          <a:solidFill>
            <a:srgbClr val="99CCFF"/>
          </a:solidFill>
          <a:ln w="54991" cmpd="thickThin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4712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863" y="3490913"/>
            <a:ext cx="12144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Chart 16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6550" y="1433513"/>
            <a:ext cx="3651250" cy="29384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390171" name="TextBox 17"/>
          <p:cNvSpPr txBox="1">
            <a:spLocks noChangeArrowheads="1"/>
          </p:cNvSpPr>
          <p:nvPr/>
        </p:nvSpPr>
        <p:spPr bwMode="auto">
          <a:xfrm>
            <a:off x="2209800" y="1104900"/>
            <a:ext cx="2428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CA" sz="1800">
                <a:solidFill>
                  <a:schemeClr val="tx1"/>
                </a:solidFill>
                <a:latin typeface="Calibri" pitchFamily="34" charset="0"/>
              </a:rPr>
              <a:t>Cost in Inpatient Nights</a:t>
            </a:r>
          </a:p>
        </p:txBody>
      </p:sp>
      <p:sp>
        <p:nvSpPr>
          <p:cNvPr id="390172" name="TextBox 18"/>
          <p:cNvSpPr txBox="1">
            <a:spLocks noChangeArrowheads="1"/>
          </p:cNvSpPr>
          <p:nvPr/>
        </p:nvSpPr>
        <p:spPr bwMode="auto">
          <a:xfrm>
            <a:off x="6157913" y="1104900"/>
            <a:ext cx="20716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CA" sz="1800">
                <a:solidFill>
                  <a:schemeClr val="tx1"/>
                </a:solidFill>
                <a:latin typeface="Calibri" pitchFamily="34" charset="0"/>
              </a:rPr>
              <a:t>Price per Eye</a:t>
            </a:r>
          </a:p>
        </p:txBody>
      </p:sp>
      <p:sp>
        <p:nvSpPr>
          <p:cNvPr id="47128" name="Rectangle 31"/>
          <p:cNvSpPr>
            <a:spLocks noChangeArrowheads="1"/>
          </p:cNvSpPr>
          <p:nvPr/>
        </p:nvSpPr>
        <p:spPr bwMode="auto">
          <a:xfrm>
            <a:off x="330200" y="1687513"/>
            <a:ext cx="1066800" cy="5334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sz="1400">
                <a:solidFill>
                  <a:srgbClr val="000000"/>
                </a:solidFill>
                <a:latin typeface="Arial" charset="0"/>
              </a:rPr>
              <a:t>KEI</a:t>
            </a:r>
          </a:p>
        </p:txBody>
      </p:sp>
      <p:sp>
        <p:nvSpPr>
          <p:cNvPr id="47129" name="Rectangle 32"/>
          <p:cNvSpPr>
            <a:spLocks noChangeArrowheads="1"/>
          </p:cNvSpPr>
          <p:nvPr/>
        </p:nvSpPr>
        <p:spPr bwMode="auto">
          <a:xfrm>
            <a:off x="330200" y="2830513"/>
            <a:ext cx="1066800" cy="5334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sz="1400">
                <a:solidFill>
                  <a:srgbClr val="000000"/>
                </a:solidFill>
                <a:latin typeface="Arial" charset="0"/>
              </a:rPr>
              <a:t>Patients</a:t>
            </a:r>
          </a:p>
        </p:txBody>
      </p:sp>
      <p:sp>
        <p:nvSpPr>
          <p:cNvPr id="47130" name="AutoShape 33"/>
          <p:cNvSpPr>
            <a:spLocks noChangeArrowheads="1"/>
          </p:cNvSpPr>
          <p:nvPr/>
        </p:nvSpPr>
        <p:spPr bwMode="auto">
          <a:xfrm>
            <a:off x="749300" y="2386013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pPr algn="ctr" eaLnBrk="0" hangingPunct="0"/>
            <a:endParaRPr lang="en-US"/>
          </a:p>
        </p:txBody>
      </p:sp>
      <p:sp>
        <p:nvSpPr>
          <p:cNvPr id="47131" name="TextBox 17"/>
          <p:cNvSpPr txBox="1">
            <a:spLocks noChangeArrowheads="1"/>
          </p:cNvSpPr>
          <p:nvPr/>
        </p:nvSpPr>
        <p:spPr bwMode="auto">
          <a:xfrm>
            <a:off x="215900" y="1179513"/>
            <a:ext cx="12954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A" sz="1800">
                <a:solidFill>
                  <a:schemeClr val="tx1"/>
                </a:solidFill>
                <a:latin typeface="Calibri" pitchFamily="34" charset="0"/>
              </a:rPr>
              <a:t>Direct to Patients</a:t>
            </a:r>
          </a:p>
        </p:txBody>
      </p:sp>
      <p:sp>
        <p:nvSpPr>
          <p:cNvPr id="390181" name="Rectangle 37"/>
          <p:cNvSpPr>
            <a:spLocks noChangeArrowheads="1"/>
          </p:cNvSpPr>
          <p:nvPr/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 eaLnBrk="0" hangingPunct="0">
              <a:defRPr/>
            </a:pP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Case Study #1: </a:t>
            </a:r>
            <a:b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Centre of Excellence in Cataracts</a:t>
            </a:r>
          </a:p>
        </p:txBody>
      </p:sp>
      <p:pic>
        <p:nvPicPr>
          <p:cNvPr id="390213" name="Picture 6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6088" y="1422400"/>
            <a:ext cx="3295650" cy="292893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47134" name="Rectangle 17"/>
          <p:cNvSpPr>
            <a:spLocks noChangeArrowheads="1"/>
          </p:cNvSpPr>
          <p:nvPr/>
        </p:nvSpPr>
        <p:spPr bwMode="auto">
          <a:xfrm>
            <a:off x="0" y="6583363"/>
            <a:ext cx="7010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200" i="1" dirty="0">
                <a:solidFill>
                  <a:schemeClr val="tx1"/>
                </a:solidFill>
                <a:latin typeface="Arial" charset="0"/>
              </a:rPr>
              <a:t>Source: Four students from MGT </a:t>
            </a:r>
            <a:r>
              <a:rPr lang="en-US" sz="1200" i="1" dirty="0" smtClean="0">
                <a:solidFill>
                  <a:schemeClr val="tx1"/>
                </a:solidFill>
                <a:latin typeface="Arial" charset="0"/>
              </a:rPr>
              <a:t>2017 (J. Clayman, S. Yang, A. Lo, T . Looi)</a:t>
            </a:r>
            <a:endParaRPr lang="en-US" sz="12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0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0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0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0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0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0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0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90171" grpId="0"/>
      <p:bldP spid="390172" grpId="0"/>
    </p:bldLst>
  </p:timing>
</p:sld>
</file>

<file path=ppt/theme/theme1.xml><?xml version="1.0" encoding="utf-8"?>
<a:theme xmlns:a="http://schemas.openxmlformats.org/drawingml/2006/main" name="UHN_pres">
  <a:themeElements>
    <a:clrScheme name="">
      <a:dk1>
        <a:srgbClr val="969696"/>
      </a:dk1>
      <a:lt1>
        <a:srgbClr val="FFFFFF"/>
      </a:lt1>
      <a:dk2>
        <a:srgbClr val="3848A3"/>
      </a:dk2>
      <a:lt2>
        <a:srgbClr val="FFFF00"/>
      </a:lt2>
      <a:accent1>
        <a:srgbClr val="00CC99"/>
      </a:accent1>
      <a:accent2>
        <a:srgbClr val="CC3300"/>
      </a:accent2>
      <a:accent3>
        <a:srgbClr val="AEB1CE"/>
      </a:accent3>
      <a:accent4>
        <a:srgbClr val="DADADA"/>
      </a:accent4>
      <a:accent5>
        <a:srgbClr val="AAE2CA"/>
      </a:accent5>
      <a:accent6>
        <a:srgbClr val="B92D00"/>
      </a:accent6>
      <a:hlink>
        <a:srgbClr val="CCCCFF"/>
      </a:hlink>
      <a:folHlink>
        <a:srgbClr val="B2B2B2"/>
      </a:folHlink>
    </a:clrScheme>
    <a:fontScheme name="UHN_pr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3848A3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3848A3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UHN_pr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HN_pr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HN_pr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HN_pr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HN_pr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HN_pr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HN_pr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11972</TotalTime>
  <Words>1533</Words>
  <Application>Microsoft PowerPoint</Application>
  <PresentationFormat>On-screen Show (4:3)</PresentationFormat>
  <Paragraphs>298</Paragraphs>
  <Slides>28</Slides>
  <Notes>1</Notes>
  <HiddenSlides>3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UHN_pres</vt:lpstr>
      <vt:lpstr>Lessons from other Industries for Transforming Health Care</vt:lpstr>
      <vt:lpstr>Lessons from Other Industries: Purpose</vt:lpstr>
      <vt:lpstr>Reorganizing and Restructuring:  What do We Have to Learn from Telecoms?</vt:lpstr>
      <vt:lpstr>Not Much!  Healthcare Leads the Way.</vt:lpstr>
      <vt:lpstr>Healthcare Has A Core Belief in: The Straight Line of Death!</vt:lpstr>
      <vt:lpstr>We believe this because of our history Costs: Health Spending vs. GDP</vt:lpstr>
      <vt:lpstr>Lessons from Other Industries…  Another Straight Line: Dow Jones 30,000!</vt:lpstr>
      <vt:lpstr>Costs: Lesson from the Computer Industry</vt:lpstr>
      <vt:lpstr>Slide 9</vt:lpstr>
      <vt:lpstr>Case Study #2: Diagnostic Imaging Across Canada</vt:lpstr>
      <vt:lpstr>Case Study #3: Moore’s Law and the Genome</vt:lpstr>
      <vt:lpstr>Costs: What’s really happening?</vt:lpstr>
      <vt:lpstr>Lessons in Costs: It Costs More Because We Want More!</vt:lpstr>
      <vt:lpstr>New Customer Service Technologies:  Lessons from My Lawyer</vt:lpstr>
      <vt:lpstr>New Customer Service Technologies: Lessons from My Accountant</vt:lpstr>
      <vt:lpstr>Technology Adoption in Context </vt:lpstr>
      <vt:lpstr>Slide 17</vt:lpstr>
      <vt:lpstr>Solving HR Problems:  Lessons from Nannies and Strippers</vt:lpstr>
      <vt:lpstr>Solving HR Problems:  Stimulus and Medical Tourism</vt:lpstr>
      <vt:lpstr>Quality: Lessons from Aviation (Checklists)</vt:lpstr>
      <vt:lpstr>How Do We Create Value?</vt:lpstr>
      <vt:lpstr>Supply Chain: Lessons from Walmart</vt:lpstr>
      <vt:lpstr>Service: Lessons from FedEx</vt:lpstr>
      <vt:lpstr>Efficiency: Lessons from NASCAR</vt:lpstr>
      <vt:lpstr>How do we overcome the Barriers</vt:lpstr>
      <vt:lpstr>Financial Incentives:  Lessons from Telecom in the 80’s</vt:lpstr>
      <vt:lpstr>Financial Incentives: Lessons from Loblaw</vt:lpstr>
      <vt:lpstr>How do we overcome the Barriers?</vt:lpstr>
    </vt:vector>
  </TitlesOfParts>
  <Company>University Health Network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Trustees Retreat</dc:title>
  <dc:creator>Cara Flemming</dc:creator>
  <cp:lastModifiedBy>william.f.falk</cp:lastModifiedBy>
  <cp:revision>605</cp:revision>
  <dcterms:created xsi:type="dcterms:W3CDTF">2002-10-29T15:41:45Z</dcterms:created>
  <dcterms:modified xsi:type="dcterms:W3CDTF">2009-04-21T23:06:31Z</dcterms:modified>
</cp:coreProperties>
</file>