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281" r:id="rId2"/>
    <p:sldId id="301" r:id="rId3"/>
    <p:sldId id="283" r:id="rId4"/>
    <p:sldId id="284" r:id="rId5"/>
    <p:sldId id="300" r:id="rId6"/>
    <p:sldId id="290" r:id="rId7"/>
    <p:sldId id="299" r:id="rId8"/>
    <p:sldId id="291" r:id="rId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kiosk/>
    <p:sldAll/>
    <p:penClr>
      <a:srgbClr val="FF0000"/>
    </p:penClr>
  </p:showPr>
  <p:clrMru>
    <a:srgbClr val="CC0000"/>
    <a:srgbClr val="00529B"/>
    <a:srgbClr val="003399"/>
    <a:srgbClr val="0033CC"/>
    <a:srgbClr val="3333FF"/>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6" autoAdjust="0"/>
    <p:restoredTop sz="94660"/>
  </p:normalViewPr>
  <p:slideViewPr>
    <p:cSldViewPr>
      <p:cViewPr varScale="1">
        <p:scale>
          <a:sx n="88" d="100"/>
          <a:sy n="88" d="100"/>
        </p:scale>
        <p:origin x="-140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72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72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72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82BABF1-ED67-42CE-BA01-FD00DA11CAB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C6AEC54-9754-4017-8CA4-091DB899720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952945-DF42-4BA1-9986-429AEA325CC5}" type="slidenum">
              <a:rPr lang="en-US"/>
              <a:pPr/>
              <a:t>1</a:t>
            </a:fld>
            <a:endParaRPr lang="en-US"/>
          </a:p>
        </p:txBody>
      </p:sp>
      <p:sp>
        <p:nvSpPr>
          <p:cNvPr id="2539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863F0D1-4FE9-447D-9731-D9D3E8245452}" type="slidenum">
              <a:rPr lang="en-US" sz="1200">
                <a:latin typeface="Arial" charset="0"/>
              </a:rPr>
              <a:pPr algn="r" eaLnBrk="1" hangingPunct="1"/>
              <a:t>1</a:t>
            </a:fld>
            <a:endParaRPr lang="en-US" sz="1200">
              <a:latin typeface="Arial" charset="0"/>
            </a:endParaRPr>
          </a:p>
        </p:txBody>
      </p:sp>
      <p:sp>
        <p:nvSpPr>
          <p:cNvPr id="253955" name="Rectangle 2"/>
          <p:cNvSpPr>
            <a:spLocks noGrp="1" noRot="1" noChangeAspect="1" noChangeArrowheads="1" noTextEdit="1"/>
          </p:cNvSpPr>
          <p:nvPr>
            <p:ph type="sldImg"/>
          </p:nvPr>
        </p:nvSpPr>
        <p:spPr>
          <a:xfrm>
            <a:off x="1103313" y="676275"/>
            <a:ext cx="4603750" cy="3452813"/>
          </a:xfrm>
          <a:ln/>
        </p:spPr>
      </p:sp>
      <p:sp>
        <p:nvSpPr>
          <p:cNvPr id="253956" name="Rectangle 3"/>
          <p:cNvSpPr>
            <a:spLocks noGrp="1" noChangeArrowheads="1"/>
          </p:cNvSpPr>
          <p:nvPr>
            <p:ph type="body" idx="1"/>
          </p:nvPr>
        </p:nvSpPr>
        <p:spPr>
          <a:xfrm>
            <a:off x="898525" y="4354513"/>
            <a:ext cx="5011738" cy="41275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23809-E3AB-4883-B0A6-D5AB3E548568}" type="slidenum">
              <a:rPr lang="en-US"/>
              <a:pPr/>
              <a:t>2</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1116013" y="2967038"/>
            <a:ext cx="7772400" cy="1470025"/>
          </a:xfrm>
        </p:spPr>
        <p:txBody>
          <a:bodyPr/>
          <a:lstStyle>
            <a:lvl1pPr algn="r">
              <a:defRPr>
                <a:solidFill>
                  <a:schemeClr val="tx1"/>
                </a:solidFill>
              </a:defRPr>
            </a:lvl1pPr>
          </a:lstStyle>
          <a:p>
            <a:r>
              <a:rPr lang="en-US"/>
              <a:t>Click to edit Master title style</a:t>
            </a:r>
          </a:p>
        </p:txBody>
      </p:sp>
      <p:sp>
        <p:nvSpPr>
          <p:cNvPr id="5124" name="Rectangle 4"/>
          <p:cNvSpPr>
            <a:spLocks noGrp="1" noChangeArrowheads="1"/>
          </p:cNvSpPr>
          <p:nvPr>
            <p:ph type="subTitle" idx="1"/>
          </p:nvPr>
        </p:nvSpPr>
        <p:spPr>
          <a:xfrm>
            <a:off x="1331913" y="4484688"/>
            <a:ext cx="7593012" cy="1752600"/>
          </a:xfrm>
        </p:spPr>
        <p:txBody>
          <a:bodyPr/>
          <a:lstStyle>
            <a:lvl1pPr marL="0" indent="0" algn="r">
              <a:buFontTx/>
              <a:buNone/>
              <a:defRPr/>
            </a:lvl1pPr>
          </a:lstStyle>
          <a:p>
            <a:r>
              <a:rPr lang="en-US"/>
              <a:t>Click to edit Master subtitle style</a:t>
            </a:r>
          </a:p>
        </p:txBody>
      </p:sp>
      <p:pic>
        <p:nvPicPr>
          <p:cNvPr id="5137" name="Picture 17" descr="RINGSCol_M"/>
          <p:cNvPicPr>
            <a:picLocks noChangeAspect="1" noChangeArrowheads="1"/>
          </p:cNvPicPr>
          <p:nvPr/>
        </p:nvPicPr>
        <p:blipFill>
          <a:blip r:embed="rId2" cstate="print"/>
          <a:srcRect/>
          <a:stretch>
            <a:fillRect/>
          </a:stretch>
        </p:blipFill>
        <p:spPr bwMode="auto">
          <a:xfrm>
            <a:off x="107950" y="44450"/>
            <a:ext cx="2017713" cy="1600200"/>
          </a:xfrm>
          <a:prstGeom prst="rect">
            <a:avLst/>
          </a:prstGeom>
          <a:noFill/>
        </p:spPr>
      </p:pic>
    </p:spTree>
  </p:cSld>
  <p:clrMapOvr>
    <a:masterClrMapping/>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88913"/>
            <a:ext cx="1997075" cy="5402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188913"/>
            <a:ext cx="5842000" cy="5402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31913" y="1773238"/>
            <a:ext cx="2947987" cy="3817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32300" y="1773238"/>
            <a:ext cx="2947988" cy="3817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188913"/>
            <a:ext cx="7991475" cy="11430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331913" y="1773238"/>
            <a:ext cx="6048375" cy="3817937"/>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Text Box 8"/>
          <p:cNvSpPr txBox="1">
            <a:spLocks noChangeArrowheads="1"/>
          </p:cNvSpPr>
          <p:nvPr/>
        </p:nvSpPr>
        <p:spPr bwMode="auto">
          <a:xfrm>
            <a:off x="0" y="5795963"/>
            <a:ext cx="9144000" cy="1062037"/>
          </a:xfrm>
          <a:prstGeom prst="rect">
            <a:avLst/>
          </a:prstGeom>
          <a:solidFill>
            <a:srgbClr val="00529B"/>
          </a:solidFill>
          <a:ln w="9525" algn="in">
            <a:noFill/>
            <a:miter lim="800000"/>
            <a:headEnd/>
            <a:tailEnd/>
          </a:ln>
          <a:effectLst/>
        </p:spPr>
        <p:txBody>
          <a:bodyPr lIns="36576" tIns="36576" rIns="36576" bIns="36576"/>
          <a:lstStyle/>
          <a:p>
            <a:endParaRPr lang="en-US"/>
          </a:p>
        </p:txBody>
      </p:sp>
      <p:sp>
        <p:nvSpPr>
          <p:cNvPr id="4105" name="Text Box 9"/>
          <p:cNvSpPr txBox="1">
            <a:spLocks noChangeArrowheads="1"/>
          </p:cNvSpPr>
          <p:nvPr/>
        </p:nvSpPr>
        <p:spPr bwMode="auto">
          <a:xfrm>
            <a:off x="1403350" y="5876925"/>
            <a:ext cx="1081088" cy="890588"/>
          </a:xfrm>
          <a:prstGeom prst="rect">
            <a:avLst/>
          </a:prstGeom>
          <a:noFill/>
          <a:ln w="9525" algn="in">
            <a:noFill/>
            <a:miter lim="800000"/>
            <a:headEnd/>
            <a:tailEnd/>
          </a:ln>
          <a:effectLst/>
        </p:spPr>
        <p:txBody>
          <a:bodyPr lIns="36576" tIns="36576" rIns="36576" bIns="36576"/>
          <a:lstStyle/>
          <a:p>
            <a:r>
              <a:rPr lang="en-CA" sz="1400" i="1">
                <a:solidFill>
                  <a:srgbClr val="FFCC00"/>
                </a:solidFill>
                <a:latin typeface="Goudy Old Style" pitchFamily="18" charset="0"/>
              </a:rPr>
              <a:t>WILLIAM </a:t>
            </a:r>
            <a:endParaRPr lang="en-US" sz="1400">
              <a:latin typeface="Arial" charset="0"/>
            </a:endParaRPr>
          </a:p>
          <a:p>
            <a:r>
              <a:rPr lang="en-CA" sz="1400" i="1">
                <a:solidFill>
                  <a:srgbClr val="FFCC00"/>
                </a:solidFill>
                <a:latin typeface="Goudy Old Style" pitchFamily="18" charset="0"/>
              </a:rPr>
              <a:t>OSLER</a:t>
            </a:r>
            <a:endParaRPr lang="en-US" sz="1400" i="1">
              <a:solidFill>
                <a:srgbClr val="FFCC00"/>
              </a:solidFill>
              <a:latin typeface="Goudy Old Style" pitchFamily="18" charset="0"/>
            </a:endParaRPr>
          </a:p>
          <a:p>
            <a:r>
              <a:rPr lang="en-CA" sz="1400" i="1">
                <a:solidFill>
                  <a:srgbClr val="FFCC00"/>
                </a:solidFill>
                <a:latin typeface="Goudy Old Style" pitchFamily="18" charset="0"/>
              </a:rPr>
              <a:t>HEALTH</a:t>
            </a:r>
            <a:endParaRPr lang="en-US" sz="1400">
              <a:latin typeface="Arial" charset="0"/>
            </a:endParaRPr>
          </a:p>
          <a:p>
            <a:r>
              <a:rPr lang="en-CA" sz="1400" i="1">
                <a:solidFill>
                  <a:srgbClr val="FFCC00"/>
                </a:solidFill>
                <a:latin typeface="Goudy Old Style" pitchFamily="18" charset="0"/>
              </a:rPr>
              <a:t>SYSTEM</a:t>
            </a:r>
            <a:endParaRPr lang="en-US"/>
          </a:p>
        </p:txBody>
      </p:sp>
      <p:pic>
        <p:nvPicPr>
          <p:cNvPr id="4106" name="Picture 10" descr="RINGSCol"/>
          <p:cNvPicPr>
            <a:picLocks noChangeAspect="1" noChangeArrowheads="1"/>
          </p:cNvPicPr>
          <p:nvPr/>
        </p:nvPicPr>
        <p:blipFill>
          <a:blip r:embed="rId13" cstate="print"/>
          <a:srcRect/>
          <a:stretch>
            <a:fillRect/>
          </a:stretch>
        </p:blipFill>
        <p:spPr bwMode="auto">
          <a:xfrm>
            <a:off x="0" y="5859463"/>
            <a:ext cx="1258888" cy="998537"/>
          </a:xfrm>
          <a:prstGeom prst="rect">
            <a:avLst/>
          </a:prstGeom>
          <a:noFill/>
          <a:ln w="9525" algn="in">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advTm="10000"/>
  <p:txStyles>
    <p:titleStyle>
      <a:lvl1pPr algn="l" rtl="0" fontAlgn="base">
        <a:spcBef>
          <a:spcPct val="0"/>
        </a:spcBef>
        <a:spcAft>
          <a:spcPct val="0"/>
        </a:spcAft>
        <a:defRPr sz="3600" b="1">
          <a:solidFill>
            <a:srgbClr val="003399"/>
          </a:solidFill>
          <a:latin typeface="+mj-lt"/>
          <a:ea typeface="+mj-ea"/>
          <a:cs typeface="+mj-cs"/>
        </a:defRPr>
      </a:lvl1pPr>
      <a:lvl2pPr algn="l" rtl="0" fontAlgn="base">
        <a:spcBef>
          <a:spcPct val="0"/>
        </a:spcBef>
        <a:spcAft>
          <a:spcPct val="0"/>
        </a:spcAft>
        <a:defRPr sz="3600" b="1">
          <a:solidFill>
            <a:srgbClr val="003399"/>
          </a:solidFill>
          <a:latin typeface="Arial" charset="0"/>
          <a:cs typeface="Arial" charset="0"/>
        </a:defRPr>
      </a:lvl2pPr>
      <a:lvl3pPr algn="l" rtl="0" fontAlgn="base">
        <a:spcBef>
          <a:spcPct val="0"/>
        </a:spcBef>
        <a:spcAft>
          <a:spcPct val="0"/>
        </a:spcAft>
        <a:defRPr sz="3600" b="1">
          <a:solidFill>
            <a:srgbClr val="003399"/>
          </a:solidFill>
          <a:latin typeface="Arial" charset="0"/>
          <a:cs typeface="Arial" charset="0"/>
        </a:defRPr>
      </a:lvl3pPr>
      <a:lvl4pPr algn="l" rtl="0" fontAlgn="base">
        <a:spcBef>
          <a:spcPct val="0"/>
        </a:spcBef>
        <a:spcAft>
          <a:spcPct val="0"/>
        </a:spcAft>
        <a:defRPr sz="3600" b="1">
          <a:solidFill>
            <a:srgbClr val="003399"/>
          </a:solidFill>
          <a:latin typeface="Arial" charset="0"/>
          <a:cs typeface="Arial" charset="0"/>
        </a:defRPr>
      </a:lvl4pPr>
      <a:lvl5pPr algn="l" rtl="0" fontAlgn="base">
        <a:spcBef>
          <a:spcPct val="0"/>
        </a:spcBef>
        <a:spcAft>
          <a:spcPct val="0"/>
        </a:spcAft>
        <a:defRPr sz="3600" b="1">
          <a:solidFill>
            <a:srgbClr val="003399"/>
          </a:solidFill>
          <a:latin typeface="Arial" charset="0"/>
          <a:cs typeface="Arial" charset="0"/>
        </a:defRPr>
      </a:lvl5pPr>
      <a:lvl6pPr marL="457200" algn="l" rtl="0" fontAlgn="base">
        <a:spcBef>
          <a:spcPct val="0"/>
        </a:spcBef>
        <a:spcAft>
          <a:spcPct val="0"/>
        </a:spcAft>
        <a:defRPr sz="3600" b="1">
          <a:solidFill>
            <a:srgbClr val="003399"/>
          </a:solidFill>
          <a:latin typeface="Arial" charset="0"/>
          <a:cs typeface="Arial" charset="0"/>
        </a:defRPr>
      </a:lvl6pPr>
      <a:lvl7pPr marL="914400" algn="l" rtl="0" fontAlgn="base">
        <a:spcBef>
          <a:spcPct val="0"/>
        </a:spcBef>
        <a:spcAft>
          <a:spcPct val="0"/>
        </a:spcAft>
        <a:defRPr sz="3600" b="1">
          <a:solidFill>
            <a:srgbClr val="003399"/>
          </a:solidFill>
          <a:latin typeface="Arial" charset="0"/>
          <a:cs typeface="Arial" charset="0"/>
        </a:defRPr>
      </a:lvl7pPr>
      <a:lvl8pPr marL="1371600" algn="l" rtl="0" fontAlgn="base">
        <a:spcBef>
          <a:spcPct val="0"/>
        </a:spcBef>
        <a:spcAft>
          <a:spcPct val="0"/>
        </a:spcAft>
        <a:defRPr sz="3600" b="1">
          <a:solidFill>
            <a:srgbClr val="003399"/>
          </a:solidFill>
          <a:latin typeface="Arial" charset="0"/>
          <a:cs typeface="Arial" charset="0"/>
        </a:defRPr>
      </a:lvl8pPr>
      <a:lvl9pPr marL="1828800" algn="l" rtl="0" fontAlgn="base">
        <a:spcBef>
          <a:spcPct val="0"/>
        </a:spcBef>
        <a:spcAft>
          <a:spcPct val="0"/>
        </a:spcAft>
        <a:defRPr sz="3600" b="1">
          <a:solidFill>
            <a:srgbClr val="003399"/>
          </a:solidFill>
          <a:latin typeface="Arial"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a:solidFill>
            <a:schemeClr val="tx1"/>
          </a:solidFill>
          <a:latin typeface="+mn-lt"/>
          <a:cs typeface="+mn-cs"/>
        </a:defRPr>
      </a:lvl4pPr>
      <a:lvl5pPr marL="2057400" indent="-228600" algn="l" rtl="0" fontAlgn="base">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image" Target="../media/image16.emf"/><Relationship Id="rId5" Type="http://schemas.openxmlformats.org/officeDocument/2006/relationships/image" Target="../media/image11.wmf"/><Relationship Id="rId10" Type="http://schemas.openxmlformats.org/officeDocument/2006/relationships/oleObject" Target="../embeddings/oleObject1.bin"/><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ocolleen.thomas@williamoslerhs.ca" TargetMode="External"/><Relationship Id="rId2" Type="http://schemas.openxmlformats.org/officeDocument/2006/relationships/hyperlink" Target="mailto:paula.chidwick@williamoslerhs.c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31" name="Rectangle 15"/>
          <p:cNvSpPr>
            <a:spLocks noChangeArrowheads="1"/>
          </p:cNvSpPr>
          <p:nvPr/>
        </p:nvSpPr>
        <p:spPr bwMode="auto">
          <a:xfrm>
            <a:off x="250825" y="1052513"/>
            <a:ext cx="8686800" cy="2649537"/>
          </a:xfrm>
          <a:prstGeom prst="rect">
            <a:avLst/>
          </a:prstGeom>
          <a:noFill/>
          <a:ln w="9525">
            <a:noFill/>
            <a:miter lim="800000"/>
            <a:headEnd/>
            <a:tailEnd/>
          </a:ln>
          <a:effectLst/>
        </p:spPr>
        <p:txBody>
          <a:bodyPr>
            <a:spAutoFit/>
          </a:bodyPr>
          <a:lstStyle/>
          <a:p>
            <a:pPr algn="ctr" eaLnBrk="1" hangingPunct="1">
              <a:lnSpc>
                <a:spcPct val="125000"/>
              </a:lnSpc>
            </a:pPr>
            <a:r>
              <a:rPr lang="en-US" b="1">
                <a:latin typeface="Arial" charset="0"/>
              </a:rPr>
              <a:t>Tool for Building a Culture of Patient Safety: </a:t>
            </a:r>
            <a:endParaRPr lang="en-US" b="1" i="1">
              <a:latin typeface="Arial" charset="0"/>
            </a:endParaRPr>
          </a:p>
          <a:p>
            <a:pPr algn="ctr" eaLnBrk="1" hangingPunct="1"/>
            <a:r>
              <a:rPr lang="en-US" b="1" i="1">
                <a:latin typeface="Arial" charset="0"/>
              </a:rPr>
              <a:t>Identifying </a:t>
            </a:r>
            <a:r>
              <a:rPr lang="en-US" b="1">
                <a:latin typeface="Arial" charset="0"/>
              </a:rPr>
              <a:t>Adverse Events for Disclosure and Reporting</a:t>
            </a:r>
            <a:r>
              <a:rPr lang="en-US">
                <a:latin typeface="Arial" charset="0"/>
              </a:rPr>
              <a:t> </a:t>
            </a:r>
          </a:p>
          <a:p>
            <a:pPr algn="ctr" eaLnBrk="1" hangingPunct="1"/>
            <a:endParaRPr lang="en-CA" b="1">
              <a:latin typeface="Gill Sans MT" pitchFamily="34" charset="0"/>
            </a:endParaRPr>
          </a:p>
          <a:p>
            <a:pPr algn="ctr" eaLnBrk="1" hangingPunct="1"/>
            <a:endParaRPr lang="en-US" b="1">
              <a:latin typeface="Gill Sans MT" pitchFamily="34" charset="0"/>
            </a:endParaRPr>
          </a:p>
          <a:p>
            <a:pPr algn="ctr" eaLnBrk="1" hangingPunct="1"/>
            <a:r>
              <a:rPr lang="en-US" b="1">
                <a:latin typeface="Arial" charset="0"/>
              </a:rPr>
              <a:t>Quality  &amp; Patient Safety</a:t>
            </a:r>
            <a:r>
              <a:rPr lang="en-US" sz="2800" b="1" i="1">
                <a:latin typeface="Arial" charset="0"/>
              </a:rPr>
              <a:t> </a:t>
            </a:r>
          </a:p>
          <a:p>
            <a:pPr algn="ctr" eaLnBrk="1" hangingPunct="1"/>
            <a:r>
              <a:rPr lang="en-US" sz="1000" b="1">
                <a:latin typeface="Garamond" pitchFamily="18" charset="0"/>
              </a:rPr>
              <a:t/>
            </a:r>
            <a:br>
              <a:rPr lang="en-US" sz="1000" b="1">
                <a:latin typeface="Garamond" pitchFamily="18" charset="0"/>
              </a:rPr>
            </a:br>
            <a:r>
              <a:rPr lang="en-US" sz="1400" b="1">
                <a:solidFill>
                  <a:schemeClr val="hlink"/>
                </a:solidFill>
                <a:latin typeface="Arial" charset="0"/>
              </a:rPr>
              <a:t>Dr. Paula Chidwick, Director Clinical &amp; Corporate Ethics</a:t>
            </a:r>
          </a:p>
          <a:p>
            <a:pPr algn="ctr" eaLnBrk="1" hangingPunct="1"/>
            <a:r>
              <a:rPr lang="en-US" sz="1400" b="1">
                <a:solidFill>
                  <a:schemeClr val="hlink"/>
                </a:solidFill>
                <a:latin typeface="Arial" charset="0"/>
              </a:rPr>
              <a:t>Dr. Colleen Thomas, Director Quality &amp; Patient Safety</a:t>
            </a:r>
          </a:p>
        </p:txBody>
      </p:sp>
      <p:pic>
        <p:nvPicPr>
          <p:cNvPr id="252932" name="Picture 2" descr="MPj04100660000[1]"/>
          <p:cNvPicPr>
            <a:picLocks noChangeAspect="1" noChangeArrowheads="1"/>
          </p:cNvPicPr>
          <p:nvPr/>
        </p:nvPicPr>
        <p:blipFill>
          <a:blip r:embed="rId3" cstate="print"/>
          <a:srcRect/>
          <a:stretch>
            <a:fillRect/>
          </a:stretch>
        </p:blipFill>
        <p:spPr bwMode="auto">
          <a:xfrm>
            <a:off x="2051050" y="4365625"/>
            <a:ext cx="1174750" cy="1447800"/>
          </a:xfrm>
          <a:prstGeom prst="rect">
            <a:avLst/>
          </a:prstGeom>
          <a:noFill/>
          <a:ln w="9525">
            <a:noFill/>
            <a:miter lim="800000"/>
            <a:headEnd/>
            <a:tailEnd/>
          </a:ln>
        </p:spPr>
      </p:pic>
      <p:pic>
        <p:nvPicPr>
          <p:cNvPr id="252933" name="Picture 3" descr="MPj04090800000[1]"/>
          <p:cNvPicPr>
            <a:picLocks noChangeAspect="1" noChangeArrowheads="1"/>
          </p:cNvPicPr>
          <p:nvPr/>
        </p:nvPicPr>
        <p:blipFill>
          <a:blip r:embed="rId4" cstate="print"/>
          <a:srcRect/>
          <a:stretch>
            <a:fillRect/>
          </a:stretch>
        </p:blipFill>
        <p:spPr bwMode="auto">
          <a:xfrm>
            <a:off x="4284663" y="4365625"/>
            <a:ext cx="1069975" cy="1447800"/>
          </a:xfrm>
          <a:prstGeom prst="rect">
            <a:avLst/>
          </a:prstGeom>
          <a:noFill/>
          <a:ln w="9525">
            <a:noFill/>
            <a:miter lim="800000"/>
            <a:headEnd/>
            <a:tailEnd/>
          </a:ln>
        </p:spPr>
      </p:pic>
      <p:pic>
        <p:nvPicPr>
          <p:cNvPr id="252934" name="Picture 4" descr="MPj04095040000[1]"/>
          <p:cNvPicPr>
            <a:picLocks noChangeAspect="1" noChangeArrowheads="1"/>
          </p:cNvPicPr>
          <p:nvPr/>
        </p:nvPicPr>
        <p:blipFill>
          <a:blip r:embed="rId5" cstate="print"/>
          <a:srcRect/>
          <a:stretch>
            <a:fillRect/>
          </a:stretch>
        </p:blipFill>
        <p:spPr bwMode="auto">
          <a:xfrm>
            <a:off x="3203575" y="4365625"/>
            <a:ext cx="1104900" cy="1447800"/>
          </a:xfrm>
          <a:prstGeom prst="rect">
            <a:avLst/>
          </a:prstGeom>
          <a:noFill/>
          <a:ln w="9525">
            <a:noFill/>
            <a:miter lim="800000"/>
            <a:headEnd/>
            <a:tailEnd/>
          </a:ln>
        </p:spPr>
      </p:pic>
      <p:pic>
        <p:nvPicPr>
          <p:cNvPr id="252935" name="Picture 5" descr="MPj04088830000[1]"/>
          <p:cNvPicPr>
            <a:picLocks noChangeAspect="1" noChangeArrowheads="1"/>
          </p:cNvPicPr>
          <p:nvPr/>
        </p:nvPicPr>
        <p:blipFill>
          <a:blip r:embed="rId6" cstate="print"/>
          <a:srcRect/>
          <a:stretch>
            <a:fillRect/>
          </a:stretch>
        </p:blipFill>
        <p:spPr bwMode="auto">
          <a:xfrm>
            <a:off x="684213" y="4365625"/>
            <a:ext cx="1384300" cy="1447800"/>
          </a:xfrm>
          <a:prstGeom prst="rect">
            <a:avLst/>
          </a:prstGeom>
          <a:noFill/>
          <a:ln w="9525">
            <a:noFill/>
            <a:miter lim="800000"/>
            <a:headEnd/>
            <a:tailEnd/>
          </a:ln>
        </p:spPr>
      </p:pic>
      <p:pic>
        <p:nvPicPr>
          <p:cNvPr id="252936" name="Picture 6" descr="MPj04091080000[1]"/>
          <p:cNvPicPr>
            <a:picLocks noChangeAspect="1" noChangeArrowheads="1"/>
          </p:cNvPicPr>
          <p:nvPr/>
        </p:nvPicPr>
        <p:blipFill>
          <a:blip r:embed="rId7" cstate="print"/>
          <a:srcRect b="2052"/>
          <a:stretch>
            <a:fillRect/>
          </a:stretch>
        </p:blipFill>
        <p:spPr bwMode="auto">
          <a:xfrm>
            <a:off x="6443663" y="4365625"/>
            <a:ext cx="1905000" cy="1430338"/>
          </a:xfrm>
          <a:prstGeom prst="rect">
            <a:avLst/>
          </a:prstGeom>
          <a:noFill/>
          <a:ln w="9525">
            <a:noFill/>
            <a:miter lim="800000"/>
            <a:headEnd/>
            <a:tailEnd/>
          </a:ln>
        </p:spPr>
      </p:pic>
      <p:pic>
        <p:nvPicPr>
          <p:cNvPr id="252937" name="Picture 7" descr="MPj04025370000[1]"/>
          <p:cNvPicPr>
            <a:picLocks noChangeAspect="1" noChangeArrowheads="1"/>
          </p:cNvPicPr>
          <p:nvPr/>
        </p:nvPicPr>
        <p:blipFill>
          <a:blip r:embed="rId8" cstate="print"/>
          <a:srcRect/>
          <a:stretch>
            <a:fillRect/>
          </a:stretch>
        </p:blipFill>
        <p:spPr bwMode="auto">
          <a:xfrm>
            <a:off x="5364163" y="4365625"/>
            <a:ext cx="1111250" cy="1447800"/>
          </a:xfrm>
          <a:prstGeom prst="rect">
            <a:avLst/>
          </a:prstGeom>
          <a:noFill/>
          <a:ln w="9525">
            <a:noFill/>
            <a:miter lim="800000"/>
            <a:headEnd/>
            <a:tailEnd/>
          </a:ln>
        </p:spPr>
      </p:pic>
      <p:sp>
        <p:nvSpPr>
          <p:cNvPr id="10" name="Rounded Rectangle 9">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11" name="Rounded Rectangle 10">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84213" y="404813"/>
            <a:ext cx="7489825" cy="503237"/>
          </a:xfrm>
        </p:spPr>
        <p:txBody>
          <a:bodyPr/>
          <a:lstStyle/>
          <a:p>
            <a:r>
              <a:rPr lang="en-US" sz="2000" b="0"/>
              <a:t>Building Capacity for Reporting and Disclosing Adverse Events</a:t>
            </a:r>
            <a:r>
              <a:rPr lang="en-US" sz="1800"/>
              <a:t> </a:t>
            </a:r>
            <a:br>
              <a:rPr lang="en-US" sz="1800"/>
            </a:br>
            <a:endParaRPr lang="en-US" sz="500" u="sng">
              <a:solidFill>
                <a:schemeClr val="tx1"/>
              </a:solidFill>
            </a:endParaRPr>
          </a:p>
        </p:txBody>
      </p:sp>
      <p:pic>
        <p:nvPicPr>
          <p:cNvPr id="292867" name="Picture 3" descr="accredationcanadalogo_new"/>
          <p:cNvPicPr>
            <a:picLocks noChangeAspect="1" noChangeArrowheads="1"/>
          </p:cNvPicPr>
          <p:nvPr/>
        </p:nvPicPr>
        <p:blipFill>
          <a:blip r:embed="rId4" cstate="print"/>
          <a:srcRect/>
          <a:stretch>
            <a:fillRect/>
          </a:stretch>
        </p:blipFill>
        <p:spPr bwMode="auto">
          <a:xfrm>
            <a:off x="4859338" y="5013325"/>
            <a:ext cx="2232025" cy="649288"/>
          </a:xfrm>
          <a:prstGeom prst="rect">
            <a:avLst/>
          </a:prstGeom>
          <a:noFill/>
        </p:spPr>
      </p:pic>
      <p:pic>
        <p:nvPicPr>
          <p:cNvPr id="292868" name="Picture 4"/>
          <p:cNvPicPr>
            <a:picLocks noChangeAspect="1" noChangeArrowheads="1"/>
          </p:cNvPicPr>
          <p:nvPr/>
        </p:nvPicPr>
        <p:blipFill>
          <a:blip r:embed="rId5" cstate="print"/>
          <a:srcRect/>
          <a:stretch>
            <a:fillRect/>
          </a:stretch>
        </p:blipFill>
        <p:spPr bwMode="auto">
          <a:xfrm>
            <a:off x="2843213" y="3284538"/>
            <a:ext cx="1828800" cy="2363787"/>
          </a:xfrm>
          <a:prstGeom prst="rect">
            <a:avLst/>
          </a:prstGeom>
          <a:noFill/>
          <a:ln w="9525">
            <a:noFill/>
            <a:miter lim="800000"/>
            <a:headEnd/>
            <a:tailEnd/>
          </a:ln>
          <a:effectLst/>
        </p:spPr>
      </p:pic>
      <p:pic>
        <p:nvPicPr>
          <p:cNvPr id="292869" name="Picture 5"/>
          <p:cNvPicPr>
            <a:picLocks noChangeAspect="1" noChangeArrowheads="1"/>
          </p:cNvPicPr>
          <p:nvPr/>
        </p:nvPicPr>
        <p:blipFill>
          <a:blip r:embed="rId6" cstate="print"/>
          <a:srcRect/>
          <a:stretch>
            <a:fillRect/>
          </a:stretch>
        </p:blipFill>
        <p:spPr bwMode="auto">
          <a:xfrm>
            <a:off x="2916238" y="908050"/>
            <a:ext cx="1951037" cy="2522538"/>
          </a:xfrm>
          <a:prstGeom prst="rect">
            <a:avLst/>
          </a:prstGeom>
          <a:noFill/>
          <a:ln w="9525">
            <a:noFill/>
            <a:miter lim="800000"/>
            <a:headEnd/>
            <a:tailEnd/>
          </a:ln>
          <a:effectLst/>
        </p:spPr>
      </p:pic>
      <p:pic>
        <p:nvPicPr>
          <p:cNvPr id="292870" name="Picture 6"/>
          <p:cNvPicPr>
            <a:picLocks noGrp="1" noChangeAspect="1" noChangeArrowheads="1"/>
          </p:cNvPicPr>
          <p:nvPr>
            <p:ph type="body" idx="4294967295"/>
          </p:nvPr>
        </p:nvPicPr>
        <p:blipFill>
          <a:blip r:embed="rId7" cstate="print"/>
          <a:srcRect/>
          <a:stretch>
            <a:fillRect/>
          </a:stretch>
        </p:blipFill>
        <p:spPr>
          <a:xfrm>
            <a:off x="250825" y="1052513"/>
            <a:ext cx="2189163" cy="2971800"/>
          </a:xfrm>
          <a:noFill/>
          <a:ln/>
        </p:spPr>
      </p:pic>
      <p:pic>
        <p:nvPicPr>
          <p:cNvPr id="292871" name="Picture 7"/>
          <p:cNvPicPr>
            <a:picLocks noChangeAspect="1" noChangeArrowheads="1"/>
          </p:cNvPicPr>
          <p:nvPr/>
        </p:nvPicPr>
        <p:blipFill>
          <a:blip r:embed="rId8" cstate="print"/>
          <a:srcRect/>
          <a:stretch>
            <a:fillRect/>
          </a:stretch>
        </p:blipFill>
        <p:spPr bwMode="auto">
          <a:xfrm>
            <a:off x="971550" y="3644900"/>
            <a:ext cx="1944688" cy="2160588"/>
          </a:xfrm>
          <a:prstGeom prst="rect">
            <a:avLst/>
          </a:prstGeom>
          <a:noFill/>
          <a:ln w="9525">
            <a:noFill/>
            <a:miter lim="800000"/>
            <a:headEnd/>
            <a:tailEnd/>
          </a:ln>
          <a:effectLst/>
        </p:spPr>
      </p:pic>
      <p:pic>
        <p:nvPicPr>
          <p:cNvPr id="292872" name="Picture 8"/>
          <p:cNvPicPr>
            <a:picLocks noChangeAspect="1" noChangeArrowheads="1"/>
          </p:cNvPicPr>
          <p:nvPr/>
        </p:nvPicPr>
        <p:blipFill>
          <a:blip r:embed="rId9" cstate="print"/>
          <a:srcRect l="30385" t="11693" r="29419" b="9720"/>
          <a:stretch>
            <a:fillRect/>
          </a:stretch>
        </p:blipFill>
        <p:spPr bwMode="auto">
          <a:xfrm>
            <a:off x="5003800" y="1844675"/>
            <a:ext cx="1681163" cy="2665413"/>
          </a:xfrm>
          <a:prstGeom prst="rect">
            <a:avLst/>
          </a:prstGeom>
          <a:noFill/>
          <a:ln w="9525">
            <a:noFill/>
            <a:miter lim="800000"/>
            <a:headEnd/>
            <a:tailEnd/>
          </a:ln>
          <a:effectLst/>
        </p:spPr>
      </p:pic>
      <p:graphicFrame>
        <p:nvGraphicFramePr>
          <p:cNvPr id="292873" name="Object 9"/>
          <p:cNvGraphicFramePr>
            <a:graphicFrameLocks noChangeAspect="1"/>
          </p:cNvGraphicFramePr>
          <p:nvPr>
            <p:ph idx="1"/>
          </p:nvPr>
        </p:nvGraphicFramePr>
        <p:xfrm>
          <a:off x="7092950" y="2781300"/>
          <a:ext cx="1490663" cy="2305050"/>
        </p:xfrm>
        <a:graphic>
          <a:graphicData uri="http://schemas.openxmlformats.org/presentationml/2006/ole">
            <p:oleObj spid="_x0000_s292873" name="Slide" r:id="rId10" imgW="5029110" imgH="7772465" progId="PowerPoint.Slide.8">
              <p:embed/>
            </p:oleObj>
          </a:graphicData>
        </a:graphic>
      </p:graphicFrame>
      <p:sp>
        <p:nvSpPr>
          <p:cNvPr id="292874" name="Rectangle 10"/>
          <p:cNvSpPr>
            <a:spLocks noChangeArrowheads="1"/>
          </p:cNvSpPr>
          <p:nvPr/>
        </p:nvSpPr>
        <p:spPr bwMode="auto">
          <a:xfrm>
            <a:off x="7164388" y="1052513"/>
            <a:ext cx="1800225" cy="276225"/>
          </a:xfrm>
          <a:prstGeom prst="rect">
            <a:avLst/>
          </a:prstGeom>
          <a:noFill/>
          <a:ln w="9525">
            <a:noFill/>
            <a:miter lim="800000"/>
            <a:headEnd/>
            <a:tailEnd/>
          </a:ln>
          <a:effectLst/>
        </p:spPr>
        <p:txBody>
          <a:bodyPr>
            <a:spAutoFit/>
          </a:bodyPr>
          <a:lstStyle/>
          <a:p>
            <a:r>
              <a:rPr lang="en-CA" sz="600" b="1" u="sng"/>
              <a:t>WILLIAM OSLER HEALTH SYSTEM </a:t>
            </a:r>
          </a:p>
          <a:p>
            <a:r>
              <a:rPr lang="en-CA" sz="600" b="1" u="sng"/>
              <a:t>RISK MANAGEMENT NOTIFICATION</a:t>
            </a:r>
          </a:p>
        </p:txBody>
      </p:sp>
      <p:sp>
        <p:nvSpPr>
          <p:cNvPr id="292875" name="Rectangle 11"/>
          <p:cNvSpPr>
            <a:spLocks noChangeArrowheads="1"/>
          </p:cNvSpPr>
          <p:nvPr/>
        </p:nvSpPr>
        <p:spPr bwMode="auto">
          <a:xfrm>
            <a:off x="3995738" y="5943600"/>
            <a:ext cx="4176712" cy="914400"/>
          </a:xfrm>
          <a:prstGeom prst="rect">
            <a:avLst/>
          </a:prstGeom>
          <a:noFill/>
          <a:ln w="9525">
            <a:noFill/>
            <a:miter lim="800000"/>
            <a:headEnd/>
            <a:tailEnd/>
          </a:ln>
          <a:effectLst/>
        </p:spPr>
        <p:txBody>
          <a:bodyPr wrap="none" anchor="ctr"/>
          <a:lstStyle/>
          <a:p>
            <a:endParaRPr lang="en-US"/>
          </a:p>
        </p:txBody>
      </p:sp>
      <p:sp>
        <p:nvSpPr>
          <p:cNvPr id="292876" name="Rectangle 12"/>
          <p:cNvSpPr>
            <a:spLocks noChangeArrowheads="1"/>
          </p:cNvSpPr>
          <p:nvPr/>
        </p:nvSpPr>
        <p:spPr bwMode="auto">
          <a:xfrm>
            <a:off x="2627313" y="5689302"/>
            <a:ext cx="5976937" cy="908050"/>
          </a:xfrm>
          <a:prstGeom prst="rect">
            <a:avLst/>
          </a:prstGeom>
          <a:noFill/>
          <a:ln w="9525">
            <a:noFill/>
            <a:miter lim="800000"/>
            <a:headEnd/>
            <a:tailEnd/>
          </a:ln>
          <a:effectLst/>
        </p:spPr>
        <p:txBody>
          <a:bodyPr wrap="none" anchor="ctr"/>
          <a:lstStyle/>
          <a:p>
            <a:pPr algn="ctr"/>
            <a:r>
              <a:rPr lang="en-CA" sz="2000" b="1" dirty="0">
                <a:solidFill>
                  <a:schemeClr val="bg1"/>
                </a:solidFill>
                <a:latin typeface="Arial" charset="0"/>
              </a:rPr>
              <a:t>Multiple resources consulted, staff education delivered</a:t>
            </a:r>
          </a:p>
          <a:p>
            <a:pPr algn="ctr"/>
            <a:r>
              <a:rPr lang="en-CA" sz="2000" b="1" dirty="0">
                <a:solidFill>
                  <a:schemeClr val="bg1"/>
                </a:solidFill>
                <a:latin typeface="Arial" charset="0"/>
              </a:rPr>
              <a:t>and a variety of tools designed … BUT</a:t>
            </a:r>
            <a:endParaRPr lang="en-US" sz="2000" b="1" dirty="0">
              <a:solidFill>
                <a:schemeClr val="bg1"/>
              </a:solidFill>
              <a:latin typeface="Arial" charset="0"/>
            </a:endParaRPr>
          </a:p>
        </p:txBody>
      </p:sp>
      <p:pic>
        <p:nvPicPr>
          <p:cNvPr id="292877" name="Picture 13"/>
          <p:cNvPicPr>
            <a:picLocks noChangeAspect="1" noChangeArrowheads="1"/>
          </p:cNvPicPr>
          <p:nvPr/>
        </p:nvPicPr>
        <p:blipFill>
          <a:blip r:embed="rId11" cstate="print"/>
          <a:srcRect/>
          <a:stretch>
            <a:fillRect/>
          </a:stretch>
        </p:blipFill>
        <p:spPr bwMode="auto">
          <a:xfrm>
            <a:off x="7019925" y="1341438"/>
            <a:ext cx="1879600" cy="1438275"/>
          </a:xfrm>
          <a:prstGeom prst="rect">
            <a:avLst/>
          </a:prstGeom>
          <a:noFill/>
          <a:ln w="9525">
            <a:noFill/>
            <a:miter lim="800000"/>
            <a:headEnd/>
            <a:tailEnd/>
          </a:ln>
        </p:spPr>
      </p:pic>
      <p:sp>
        <p:nvSpPr>
          <p:cNvPr id="14" name="Rounded Rectangle 13">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15" name="Rounded Rectangle 14">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16" name="Rounded Rectangle 15">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68313" y="1196975"/>
            <a:ext cx="7991475" cy="2295525"/>
          </a:xfrm>
        </p:spPr>
        <p:txBody>
          <a:bodyPr/>
          <a:lstStyle/>
          <a:p>
            <a:r>
              <a:rPr lang="en-US" sz="1800" b="0" i="1"/>
              <a:t>……</a:t>
            </a:r>
            <a:r>
              <a:rPr lang="en-US" sz="1800" b="0"/>
              <a:t> still we found staff often did not agree on what constituted an adverse event despite our multifaceted approach to education and capacity building.</a:t>
            </a:r>
            <a:br>
              <a:rPr lang="en-US" sz="1800" b="0"/>
            </a:br>
            <a:r>
              <a:rPr lang="en-US" sz="1800" b="0"/>
              <a:t/>
            </a:r>
            <a:br>
              <a:rPr lang="en-US" sz="1800" b="0"/>
            </a:br>
            <a:r>
              <a:rPr lang="en-US" sz="1800" b="0"/>
              <a:t>With this in mind Osler’s Ethics and Quality &amp; Patient Safety Programs developed a </a:t>
            </a:r>
            <a:r>
              <a:rPr lang="en-US" sz="1800" b="0" i="1">
                <a:solidFill>
                  <a:srgbClr val="CC0000"/>
                </a:solidFill>
              </a:rPr>
              <a:t>disclosure pocket tool</a:t>
            </a:r>
            <a:r>
              <a:rPr lang="en-US" sz="1800" b="0"/>
              <a:t> to help staff </a:t>
            </a:r>
            <a:r>
              <a:rPr lang="en-US" sz="1800" b="0" i="1">
                <a:solidFill>
                  <a:srgbClr val="CC0000"/>
                </a:solidFill>
              </a:rPr>
              <a:t>identify</a:t>
            </a:r>
            <a:r>
              <a:rPr lang="en-US" sz="1800" b="0" i="1"/>
              <a:t> </a:t>
            </a:r>
            <a:r>
              <a:rPr lang="en-US" sz="1800" b="0"/>
              <a:t>adverse events. </a:t>
            </a:r>
            <a:br>
              <a:rPr lang="en-US" sz="1800" b="0"/>
            </a:br>
            <a:r>
              <a:rPr lang="en-US" sz="1800" b="0"/>
              <a:t/>
            </a:r>
            <a:br>
              <a:rPr lang="en-US" sz="1800" b="0"/>
            </a:br>
            <a:r>
              <a:rPr lang="en-US" sz="1800" b="0"/>
              <a:t/>
            </a:r>
            <a:br>
              <a:rPr lang="en-US" sz="1800" b="0"/>
            </a:br>
            <a:r>
              <a:rPr lang="en-US" sz="1800"/>
              <a:t>W</a:t>
            </a:r>
            <a:r>
              <a:rPr lang="en-US" sz="2000"/>
              <a:t>e started with the definition of Adverse Event</a:t>
            </a:r>
            <a:br>
              <a:rPr lang="en-US" sz="2000"/>
            </a:br>
            <a:endParaRPr lang="en-US" sz="2000"/>
          </a:p>
        </p:txBody>
      </p:sp>
      <p:sp>
        <p:nvSpPr>
          <p:cNvPr id="257027" name="Rectangle 3"/>
          <p:cNvSpPr>
            <a:spLocks noGrp="1" noChangeArrowheads="1"/>
          </p:cNvSpPr>
          <p:nvPr>
            <p:ph type="body" idx="1"/>
          </p:nvPr>
        </p:nvSpPr>
        <p:spPr>
          <a:xfrm>
            <a:off x="1331913" y="3573463"/>
            <a:ext cx="6048375" cy="2232025"/>
          </a:xfrm>
        </p:spPr>
        <p:txBody>
          <a:bodyPr/>
          <a:lstStyle/>
          <a:p>
            <a:pPr>
              <a:buFontTx/>
              <a:buNone/>
            </a:pPr>
            <a:r>
              <a:rPr lang="en-US"/>
              <a:t>   </a:t>
            </a:r>
            <a:r>
              <a:rPr lang="en-US" sz="1800" b="1"/>
              <a:t>Adverse events</a:t>
            </a:r>
            <a:r>
              <a:rPr lang="en-US" sz="1800"/>
              <a:t> are unexpected events in healthcare that result in harm and are not attributable to recognized complications.  Adverse events negatively impact a patient’s health and quality of life. </a:t>
            </a:r>
          </a:p>
          <a:p>
            <a:pPr>
              <a:buFontTx/>
              <a:buNone/>
            </a:pPr>
            <a:endParaRPr lang="en-US" sz="1200"/>
          </a:p>
          <a:p>
            <a:pPr>
              <a:buFontTx/>
              <a:buNone/>
            </a:pPr>
            <a:r>
              <a:rPr lang="en-US" sz="1800" i="1"/>
              <a:t>      </a:t>
            </a:r>
            <a:r>
              <a:rPr lang="en-US" sz="1400" i="1"/>
              <a:t>WOHC Disclosure of Adverse Events Policy, CPSI Canadian Disclosure Guidelines)</a:t>
            </a:r>
          </a:p>
          <a:p>
            <a:pPr>
              <a:buFontTx/>
              <a:buNone/>
            </a:pPr>
            <a:endParaRPr lang="en-CA" sz="1400" i="1"/>
          </a:p>
          <a:p>
            <a:pPr>
              <a:buFontTx/>
              <a:buNone/>
            </a:pPr>
            <a:r>
              <a:rPr lang="en-US" b="1"/>
              <a:t>   </a:t>
            </a:r>
            <a:endParaRPr lang="en-US" sz="1200"/>
          </a:p>
        </p:txBody>
      </p:sp>
      <p:sp>
        <p:nvSpPr>
          <p:cNvPr id="4" name="Rounded Rectangle 3">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5" name="Rounded Rectangle 4">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6" name="Rounded Rectangle 5">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ransition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539750" y="2349500"/>
            <a:ext cx="4679950" cy="1143000"/>
          </a:xfrm>
        </p:spPr>
        <p:txBody>
          <a:bodyPr/>
          <a:lstStyle/>
          <a:p>
            <a:r>
              <a:rPr lang="en-US" sz="1800"/>
              <a:t/>
            </a:r>
            <a:br>
              <a:rPr lang="en-US" sz="1800"/>
            </a:br>
            <a:r>
              <a:rPr lang="en-US" sz="1800"/>
              <a:t/>
            </a:r>
            <a:br>
              <a:rPr lang="en-US" sz="1800"/>
            </a:br>
            <a:r>
              <a:rPr lang="en-US" sz="1800"/>
              <a:t/>
            </a:r>
            <a:br>
              <a:rPr lang="en-US" sz="1800"/>
            </a:br>
            <a:r>
              <a:rPr lang="en-US" sz="2000" b="0"/>
              <a:t>We created a pocket tool based on the definition.</a:t>
            </a:r>
            <a:br>
              <a:rPr lang="en-US" sz="2000" b="0"/>
            </a:br>
            <a:r>
              <a:rPr lang="en-US" sz="2000" b="0"/>
              <a:t/>
            </a:r>
            <a:br>
              <a:rPr lang="en-US" sz="2000" b="0"/>
            </a:br>
            <a:r>
              <a:rPr lang="en-US" sz="2000">
                <a:effectLst>
                  <a:outerShdw blurRad="38100" dist="38100" dir="2700000" algn="tl">
                    <a:srgbClr val="C0C0C0"/>
                  </a:outerShdw>
                </a:effectLst>
              </a:rPr>
              <a:t>We asked four questions</a:t>
            </a:r>
            <a:br>
              <a:rPr lang="en-US" sz="2000">
                <a:effectLst>
                  <a:outerShdw blurRad="38100" dist="38100" dir="2700000" algn="tl">
                    <a:srgbClr val="C0C0C0"/>
                  </a:outerShdw>
                </a:effectLst>
              </a:rPr>
            </a:br>
            <a:r>
              <a:rPr lang="en-US" sz="2000" b="0"/>
              <a:t/>
            </a:r>
            <a:br>
              <a:rPr lang="en-US" sz="2000" b="0"/>
            </a:br>
            <a:r>
              <a:rPr lang="en-US" sz="2000" b="0"/>
              <a:t>If the answers to all four questions are “yes” then you are facing an adverse event. </a:t>
            </a:r>
            <a:br>
              <a:rPr lang="en-US" sz="2000" b="0"/>
            </a:br>
            <a:r>
              <a:rPr lang="en-US" sz="2000" b="0"/>
              <a:t/>
            </a:r>
            <a:br>
              <a:rPr lang="en-US" sz="2000" b="0"/>
            </a:br>
            <a:r>
              <a:rPr lang="en-US" sz="2000" b="0"/>
              <a:t>Disclosure and reporting would follow </a:t>
            </a:r>
            <a:br>
              <a:rPr lang="en-US" sz="2000" b="0"/>
            </a:br>
            <a:r>
              <a:rPr lang="en-US" sz="2000" b="0"/>
              <a:t/>
            </a:r>
            <a:br>
              <a:rPr lang="en-US" sz="2000" b="0"/>
            </a:br>
            <a:r>
              <a:rPr lang="en-US" sz="2000">
                <a:effectLst>
                  <a:outerShdw blurRad="38100" dist="38100" dir="2700000" algn="tl">
                    <a:srgbClr val="C0C0C0"/>
                  </a:outerShdw>
                </a:effectLst>
              </a:rPr>
              <a:t>Once identification occurs obligations to disclose and report were clear and well understood.</a:t>
            </a:r>
            <a:r>
              <a:rPr lang="en-US" sz="2000" b="0"/>
              <a:t>  </a:t>
            </a:r>
            <a:br>
              <a:rPr lang="en-US" sz="2000" b="0"/>
            </a:br>
            <a:r>
              <a:rPr lang="en-US" sz="2000" b="0"/>
              <a:t/>
            </a:r>
            <a:br>
              <a:rPr lang="en-US" sz="2000" b="0"/>
            </a:br>
            <a:endParaRPr lang="en-US" sz="2000" b="0"/>
          </a:p>
        </p:txBody>
      </p:sp>
      <p:pic>
        <p:nvPicPr>
          <p:cNvPr id="258055" name="Picture 7"/>
          <p:cNvPicPr>
            <a:picLocks noGrp="1" noChangeAspect="1" noChangeArrowheads="1"/>
          </p:cNvPicPr>
          <p:nvPr>
            <p:ph type="body" idx="1"/>
          </p:nvPr>
        </p:nvPicPr>
        <p:blipFill>
          <a:blip r:embed="rId2" cstate="print"/>
          <a:srcRect/>
          <a:stretch>
            <a:fillRect/>
          </a:stretch>
        </p:blipFill>
        <p:spPr>
          <a:xfrm>
            <a:off x="5508625" y="836613"/>
            <a:ext cx="2936875" cy="4322762"/>
          </a:xfrm>
          <a:noFill/>
          <a:ln/>
        </p:spPr>
      </p:pic>
      <p:sp>
        <p:nvSpPr>
          <p:cNvPr id="4" name="Rounded Rectangle 3">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5" name="Rounded Rectangle 4">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6" name="Rounded Rectangle 5">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ransition advTm="10000">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11188" y="333375"/>
            <a:ext cx="7991475" cy="863600"/>
          </a:xfrm>
        </p:spPr>
        <p:txBody>
          <a:bodyPr/>
          <a:lstStyle/>
          <a:p>
            <a:pPr algn="ctr"/>
            <a:r>
              <a:rPr lang="en-US" sz="2000" b="0"/>
              <a:t>Data Snapshot: Tracking and Comparing Disclosures for  Medication and Tests/Procedure Adverse Events (2009 – 2010)</a:t>
            </a:r>
            <a:r>
              <a:rPr lang="en-US" sz="2000"/>
              <a:t/>
            </a:r>
            <a:br>
              <a:rPr lang="en-US" sz="2000"/>
            </a:br>
            <a:endParaRPr lang="en-US" sz="2000"/>
          </a:p>
        </p:txBody>
      </p:sp>
      <p:graphicFrame>
        <p:nvGraphicFramePr>
          <p:cNvPr id="291843" name="Object 3"/>
          <p:cNvGraphicFramePr>
            <a:graphicFrameLocks noChangeAspect="1"/>
          </p:cNvGraphicFramePr>
          <p:nvPr>
            <p:ph idx="1"/>
          </p:nvPr>
        </p:nvGraphicFramePr>
        <p:xfrm>
          <a:off x="900113" y="1268413"/>
          <a:ext cx="7127875" cy="4510087"/>
        </p:xfrm>
        <a:graphic>
          <a:graphicData uri="http://schemas.openxmlformats.org/presentationml/2006/ole">
            <p:oleObj spid="_x0000_s291843" name="Chart" r:id="rId3" imgW="4724319" imgH="3876731" progId="Excel.Sheet.8">
              <p:embed/>
            </p:oleObj>
          </a:graphicData>
        </a:graphic>
      </p:graphicFrame>
      <p:sp>
        <p:nvSpPr>
          <p:cNvPr id="4" name="Rounded Rectangle 3">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5" name="Rounded Rectangle 4">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6" name="Rounded Rectangle 5">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ransition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Rectangle 7"/>
          <p:cNvSpPr>
            <a:spLocks noRot="1" noChangeArrowheads="1"/>
          </p:cNvSpPr>
          <p:nvPr/>
        </p:nvSpPr>
        <p:spPr bwMode="auto">
          <a:xfrm>
            <a:off x="755650" y="1052513"/>
            <a:ext cx="6659563" cy="1219200"/>
          </a:xfrm>
          <a:prstGeom prst="rect">
            <a:avLst/>
          </a:prstGeom>
          <a:noFill/>
          <a:ln w="9525">
            <a:noFill/>
            <a:miter lim="800000"/>
            <a:headEnd/>
            <a:tailEnd/>
          </a:ln>
          <a:effectLst/>
        </p:spPr>
        <p:txBody>
          <a:bodyPr anchor="ctr"/>
          <a:lstStyle/>
          <a:p>
            <a:pPr algn="ctr" eaLnBrk="1" hangingPunct="1">
              <a:lnSpc>
                <a:spcPct val="85000"/>
              </a:lnSpc>
            </a:pPr>
            <a:r>
              <a:rPr lang="en-US" sz="3600" b="1">
                <a:solidFill>
                  <a:schemeClr val="hlink"/>
                </a:solidFill>
                <a:effectLst>
                  <a:outerShdw blurRad="38100" dist="38100" dir="2700000" algn="tl">
                    <a:srgbClr val="C0C0C0"/>
                  </a:outerShdw>
                </a:effectLst>
                <a:latin typeface="Arial" charset="0"/>
              </a:rPr>
              <a:t>Lessons Learned …</a:t>
            </a:r>
            <a:r>
              <a:rPr lang="en-US" sz="3600">
                <a:solidFill>
                  <a:schemeClr val="hlink"/>
                </a:solidFill>
                <a:latin typeface="Arial" charset="0"/>
              </a:rPr>
              <a:t>  </a:t>
            </a:r>
          </a:p>
          <a:p>
            <a:pPr eaLnBrk="1" hangingPunct="1">
              <a:lnSpc>
                <a:spcPct val="85000"/>
              </a:lnSpc>
            </a:pPr>
            <a:r>
              <a:rPr lang="en-US" sz="3600" b="1">
                <a:solidFill>
                  <a:schemeClr val="hlink"/>
                </a:solidFill>
                <a:latin typeface="Arial" charset="0"/>
              </a:rPr>
              <a:t/>
            </a:r>
            <a:br>
              <a:rPr lang="en-US" sz="3600" b="1">
                <a:solidFill>
                  <a:schemeClr val="hlink"/>
                </a:solidFill>
                <a:latin typeface="Arial" charset="0"/>
              </a:rPr>
            </a:br>
            <a:r>
              <a:rPr lang="en-US" b="1">
                <a:solidFill>
                  <a:srgbClr val="0033CC"/>
                </a:solidFill>
                <a:latin typeface="Arial" charset="0"/>
              </a:rPr>
              <a:t>1. Identifying adverse events was the first step in meeting our obligations to disclosure and report</a:t>
            </a:r>
          </a:p>
          <a:p>
            <a:pPr algn="ctr" eaLnBrk="1" hangingPunct="1">
              <a:lnSpc>
                <a:spcPct val="85000"/>
              </a:lnSpc>
            </a:pPr>
            <a:endParaRPr lang="en-US" b="1">
              <a:latin typeface="Arial" charset="0"/>
            </a:endParaRPr>
          </a:p>
          <a:p>
            <a:pPr algn="ctr" eaLnBrk="1" hangingPunct="1">
              <a:lnSpc>
                <a:spcPct val="85000"/>
              </a:lnSpc>
            </a:pPr>
            <a:endParaRPr lang="en-US" sz="3600">
              <a:solidFill>
                <a:srgbClr val="EA1625"/>
              </a:solidFill>
              <a:effectLst>
                <a:outerShdw blurRad="38100" dist="38100" dir="2700000" algn="tl">
                  <a:srgbClr val="C0C0C0"/>
                </a:outerShdw>
              </a:effectLst>
              <a:latin typeface="Gill Sans MT" pitchFamily="34" charset="0"/>
            </a:endParaRPr>
          </a:p>
        </p:txBody>
      </p:sp>
      <p:pic>
        <p:nvPicPr>
          <p:cNvPr id="9221" name="Picture 8" descr="MPj04021240000[1]"/>
          <p:cNvPicPr>
            <a:picLocks noChangeAspect="1" noChangeArrowheads="1"/>
          </p:cNvPicPr>
          <p:nvPr/>
        </p:nvPicPr>
        <p:blipFill>
          <a:blip r:embed="rId2" cstate="print"/>
          <a:srcRect/>
          <a:stretch>
            <a:fillRect/>
          </a:stretch>
        </p:blipFill>
        <p:spPr bwMode="auto">
          <a:xfrm>
            <a:off x="5585649" y="2570985"/>
            <a:ext cx="1981522" cy="2881638"/>
          </a:xfrm>
          <a:prstGeom prst="rect">
            <a:avLst/>
          </a:prstGeom>
          <a:ln>
            <a:noFill/>
          </a:ln>
          <a:effectLst>
            <a:softEdge rad="112500"/>
          </a:effectLst>
        </p:spPr>
      </p:pic>
      <p:pic>
        <p:nvPicPr>
          <p:cNvPr id="266246" name="Picture 6"/>
          <p:cNvPicPr>
            <a:picLocks noChangeAspect="1" noChangeArrowheads="1"/>
          </p:cNvPicPr>
          <p:nvPr/>
        </p:nvPicPr>
        <p:blipFill>
          <a:blip r:embed="rId3" cstate="print"/>
          <a:srcRect/>
          <a:stretch>
            <a:fillRect/>
          </a:stretch>
        </p:blipFill>
        <p:spPr bwMode="auto">
          <a:xfrm>
            <a:off x="971550" y="2425700"/>
            <a:ext cx="3998913" cy="2814638"/>
          </a:xfrm>
          <a:prstGeom prst="rect">
            <a:avLst/>
          </a:prstGeom>
          <a:noFill/>
          <a:ln w="9525">
            <a:noFill/>
            <a:miter lim="800000"/>
            <a:headEnd/>
            <a:tailEnd/>
          </a:ln>
          <a:effectLst/>
        </p:spPr>
      </p:pic>
      <p:sp>
        <p:nvSpPr>
          <p:cNvPr id="5" name="Rounded Rectangle 4">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6" name="Rounded Rectangle 5">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7" name="Rounded Rectangle 6">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Rectangle 7"/>
          <p:cNvSpPr>
            <a:spLocks noRot="1" noChangeArrowheads="1"/>
          </p:cNvSpPr>
          <p:nvPr/>
        </p:nvSpPr>
        <p:spPr bwMode="auto">
          <a:xfrm>
            <a:off x="900113" y="2636838"/>
            <a:ext cx="5976937" cy="1219200"/>
          </a:xfrm>
          <a:prstGeom prst="rect">
            <a:avLst/>
          </a:prstGeom>
          <a:noFill/>
          <a:ln w="9525">
            <a:noFill/>
            <a:miter lim="800000"/>
            <a:headEnd/>
            <a:tailEnd/>
          </a:ln>
          <a:effectLst/>
        </p:spPr>
        <p:txBody>
          <a:bodyPr anchor="ctr"/>
          <a:lstStyle/>
          <a:p>
            <a:pPr algn="ctr" eaLnBrk="1" hangingPunct="1">
              <a:lnSpc>
                <a:spcPct val="85000"/>
              </a:lnSpc>
            </a:pPr>
            <a:r>
              <a:rPr lang="en-US" sz="3600" b="1">
                <a:solidFill>
                  <a:schemeClr val="hlink"/>
                </a:solidFill>
                <a:effectLst>
                  <a:outerShdw blurRad="38100" dist="38100" dir="2700000" algn="tl">
                    <a:srgbClr val="C0C0C0"/>
                  </a:outerShdw>
                </a:effectLst>
                <a:latin typeface="Arial" charset="0"/>
              </a:rPr>
              <a:t>Lessons Learned …</a:t>
            </a:r>
            <a:r>
              <a:rPr lang="en-US" sz="3600">
                <a:solidFill>
                  <a:schemeClr val="hlink"/>
                </a:solidFill>
                <a:latin typeface="Arial" charset="0"/>
              </a:rPr>
              <a:t>  </a:t>
            </a:r>
          </a:p>
          <a:p>
            <a:r>
              <a:rPr lang="en-US" sz="3600" b="1">
                <a:solidFill>
                  <a:schemeClr val="hlink"/>
                </a:solidFill>
                <a:latin typeface="Gill Sans MT" pitchFamily="34" charset="0"/>
              </a:rPr>
              <a:t/>
            </a:r>
            <a:br>
              <a:rPr lang="en-US" sz="3600" b="1">
                <a:solidFill>
                  <a:schemeClr val="hlink"/>
                </a:solidFill>
                <a:latin typeface="Gill Sans MT" pitchFamily="34" charset="0"/>
              </a:rPr>
            </a:br>
            <a:r>
              <a:rPr lang="en-US" sz="2000" b="1">
                <a:solidFill>
                  <a:srgbClr val="0033CC"/>
                </a:solidFill>
                <a:latin typeface="Arial" charset="0"/>
              </a:rPr>
              <a:t>2. Continue to support staff in preparing for meeting with patients and families on disclosure. </a:t>
            </a:r>
          </a:p>
          <a:p>
            <a:endParaRPr lang="en-US" sz="2000" b="1">
              <a:solidFill>
                <a:srgbClr val="0033CC"/>
              </a:solidFill>
              <a:latin typeface="Arial" charset="0"/>
            </a:endParaRPr>
          </a:p>
          <a:p>
            <a:r>
              <a:rPr lang="en-US" sz="2000" b="1">
                <a:solidFill>
                  <a:srgbClr val="0033CC"/>
                </a:solidFill>
                <a:latin typeface="Arial" charset="0"/>
              </a:rPr>
              <a:t>3. Continue to support staff on investigating cases</a:t>
            </a:r>
          </a:p>
          <a:p>
            <a:endParaRPr lang="en-US" sz="2000" b="1">
              <a:solidFill>
                <a:srgbClr val="0033CC"/>
              </a:solidFill>
              <a:latin typeface="Arial" charset="0"/>
            </a:endParaRPr>
          </a:p>
          <a:p>
            <a:r>
              <a:rPr lang="en-US" sz="2000" b="1">
                <a:solidFill>
                  <a:srgbClr val="0033CC"/>
                </a:solidFill>
                <a:latin typeface="Arial" charset="0"/>
              </a:rPr>
              <a:t>4. Continue to encourage staff to report incidents and show that reporting and disclosing adverse events is about identifying barriers to practice and making systems safe</a:t>
            </a:r>
            <a:r>
              <a:rPr lang="en-US"/>
              <a:t> </a:t>
            </a:r>
            <a:endParaRPr lang="en-US" sz="2800" b="1">
              <a:latin typeface="Gill Sans MT" pitchFamily="34" charset="0"/>
            </a:endParaRPr>
          </a:p>
          <a:p>
            <a:pPr eaLnBrk="1" hangingPunct="1">
              <a:lnSpc>
                <a:spcPct val="85000"/>
              </a:lnSpc>
            </a:pPr>
            <a:endParaRPr lang="en-US" sz="3600">
              <a:solidFill>
                <a:srgbClr val="EA1625"/>
              </a:solidFill>
              <a:effectLst>
                <a:outerShdw blurRad="38100" dist="38100" dir="2700000" algn="tl">
                  <a:srgbClr val="C0C0C0"/>
                </a:outerShdw>
              </a:effectLst>
              <a:latin typeface="Gill Sans MT" pitchFamily="34" charset="0"/>
            </a:endParaRPr>
          </a:p>
        </p:txBody>
      </p:sp>
      <p:pic>
        <p:nvPicPr>
          <p:cNvPr id="290821" name="Picture 5"/>
          <p:cNvPicPr>
            <a:picLocks noChangeAspect="1" noChangeArrowheads="1"/>
          </p:cNvPicPr>
          <p:nvPr/>
        </p:nvPicPr>
        <p:blipFill>
          <a:blip r:embed="rId2" cstate="print"/>
          <a:srcRect/>
          <a:stretch>
            <a:fillRect/>
          </a:stretch>
        </p:blipFill>
        <p:spPr bwMode="auto">
          <a:xfrm>
            <a:off x="7164388" y="2349500"/>
            <a:ext cx="1565275" cy="2305050"/>
          </a:xfrm>
          <a:prstGeom prst="rect">
            <a:avLst/>
          </a:prstGeom>
          <a:noFill/>
          <a:ln w="9525">
            <a:noFill/>
            <a:miter lim="800000"/>
            <a:headEnd/>
            <a:tailEnd/>
          </a:ln>
          <a:effectLst/>
        </p:spPr>
      </p:pic>
      <p:sp>
        <p:nvSpPr>
          <p:cNvPr id="4" name="Rounded Rectangle 3">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5" name="Rounded Rectangle 4">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NEXT</a:t>
            </a:r>
          </a:p>
        </p:txBody>
      </p:sp>
      <p:sp>
        <p:nvSpPr>
          <p:cNvPr id="6" name="Rounded Rectangle 5">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idx="4294967295"/>
          </p:nvPr>
        </p:nvSpPr>
        <p:spPr>
          <a:xfrm>
            <a:off x="468313" y="260350"/>
            <a:ext cx="9144000" cy="914400"/>
          </a:xfrm>
        </p:spPr>
        <p:txBody>
          <a:bodyPr lIns="91440" tIns="45720" rIns="91440" bIns="45720"/>
          <a:lstStyle/>
          <a:p>
            <a:r>
              <a:rPr lang="en-CA" sz="2800">
                <a:solidFill>
                  <a:srgbClr val="0033CC"/>
                </a:solidFill>
                <a:effectLst>
                  <a:outerShdw blurRad="38100" dist="38100" dir="2700000" algn="tl">
                    <a:srgbClr val="C0C0C0"/>
                  </a:outerShdw>
                </a:effectLst>
              </a:rPr>
              <a:t>Contact information</a:t>
            </a:r>
            <a:endParaRPr lang="en-US" sz="2800">
              <a:solidFill>
                <a:srgbClr val="0033CC"/>
              </a:solidFill>
              <a:effectLst>
                <a:outerShdw blurRad="38100" dist="38100" dir="2700000" algn="tl">
                  <a:srgbClr val="C0C0C0"/>
                </a:outerShdw>
              </a:effectLst>
            </a:endParaRPr>
          </a:p>
        </p:txBody>
      </p:sp>
      <p:sp>
        <p:nvSpPr>
          <p:cNvPr id="247811" name="Rectangle 3"/>
          <p:cNvSpPr>
            <a:spLocks noGrp="1" noChangeArrowheads="1"/>
          </p:cNvSpPr>
          <p:nvPr>
            <p:ph type="body" idx="4294967295"/>
          </p:nvPr>
        </p:nvSpPr>
        <p:spPr>
          <a:xfrm>
            <a:off x="762000" y="990600"/>
            <a:ext cx="5562600" cy="4525963"/>
          </a:xfrm>
        </p:spPr>
        <p:txBody>
          <a:bodyPr lIns="91440" tIns="45720" rIns="91440" bIns="45720"/>
          <a:lstStyle/>
          <a:p>
            <a:pPr lvl="1">
              <a:lnSpc>
                <a:spcPct val="90000"/>
              </a:lnSpc>
              <a:buFontTx/>
              <a:buNone/>
            </a:pPr>
            <a:endParaRPr lang="en-US" sz="1200">
              <a:effectLst>
                <a:outerShdw blurRad="38100" dist="38100" dir="2700000" algn="tl">
                  <a:srgbClr val="C0C0C0"/>
                </a:outerShdw>
              </a:effectLst>
              <a:latin typeface="Gill Sans MT" pitchFamily="34" charset="0"/>
            </a:endParaRPr>
          </a:p>
          <a:p>
            <a:pPr>
              <a:lnSpc>
                <a:spcPct val="90000"/>
              </a:lnSpc>
            </a:pPr>
            <a:r>
              <a:rPr lang="en-CA" sz="2000" b="1"/>
              <a:t>Dr. Paula Chidwick</a:t>
            </a:r>
          </a:p>
          <a:p>
            <a:pPr>
              <a:lnSpc>
                <a:spcPct val="90000"/>
              </a:lnSpc>
              <a:buFontTx/>
              <a:buNone/>
            </a:pPr>
            <a:r>
              <a:rPr lang="en-CA" sz="2000" b="1"/>
              <a:t>	Director Clinical &amp; Corporate Ethics</a:t>
            </a:r>
          </a:p>
          <a:p>
            <a:pPr>
              <a:lnSpc>
                <a:spcPct val="90000"/>
              </a:lnSpc>
              <a:buFontTx/>
              <a:buNone/>
            </a:pPr>
            <a:r>
              <a:rPr lang="en-CA" sz="2000" b="1"/>
              <a:t>	Ethicist</a:t>
            </a:r>
          </a:p>
          <a:p>
            <a:pPr>
              <a:lnSpc>
                <a:spcPct val="90000"/>
              </a:lnSpc>
              <a:buFontTx/>
              <a:buNone/>
            </a:pPr>
            <a:r>
              <a:rPr lang="en-CA" sz="2000" b="1"/>
              <a:t>	</a:t>
            </a:r>
            <a:r>
              <a:rPr lang="en-CA" sz="2000" b="1">
                <a:solidFill>
                  <a:srgbClr val="003399"/>
                </a:solidFill>
                <a:effectLst>
                  <a:outerShdw blurRad="38100" dist="38100" dir="2700000" algn="tl">
                    <a:srgbClr val="C0C0C0"/>
                  </a:outerShdw>
                </a:effectLst>
                <a:hlinkClick r:id="rId2"/>
              </a:rPr>
              <a:t>paula.chidwick@williamoslerhs.ca</a:t>
            </a:r>
            <a:endParaRPr lang="en-CA" sz="2000" b="1">
              <a:solidFill>
                <a:srgbClr val="003399"/>
              </a:solidFill>
              <a:effectLst>
                <a:outerShdw blurRad="38100" dist="38100" dir="2700000" algn="tl">
                  <a:srgbClr val="C0C0C0"/>
                </a:outerShdw>
              </a:effectLst>
            </a:endParaRPr>
          </a:p>
          <a:p>
            <a:pPr>
              <a:lnSpc>
                <a:spcPct val="90000"/>
              </a:lnSpc>
              <a:buFontTx/>
              <a:buNone/>
            </a:pPr>
            <a:r>
              <a:rPr lang="en-CA" sz="2000" b="1"/>
              <a:t>	905 494 2120 X56630</a:t>
            </a:r>
          </a:p>
          <a:p>
            <a:pPr>
              <a:lnSpc>
                <a:spcPct val="90000"/>
              </a:lnSpc>
              <a:buFontTx/>
              <a:buNone/>
            </a:pPr>
            <a:endParaRPr lang="en-CA" sz="2000" b="1"/>
          </a:p>
          <a:p>
            <a:pPr>
              <a:lnSpc>
                <a:spcPct val="90000"/>
              </a:lnSpc>
            </a:pPr>
            <a:r>
              <a:rPr lang="en-CA" sz="2000" b="1"/>
              <a:t>Dr. Colleen Thomas</a:t>
            </a:r>
          </a:p>
          <a:p>
            <a:pPr>
              <a:lnSpc>
                <a:spcPct val="90000"/>
              </a:lnSpc>
              <a:buFontTx/>
              <a:buNone/>
            </a:pPr>
            <a:r>
              <a:rPr lang="en-CA" sz="2000" b="1"/>
              <a:t>	Director Quality &amp; Patient Safety </a:t>
            </a:r>
          </a:p>
          <a:p>
            <a:pPr>
              <a:lnSpc>
                <a:spcPct val="90000"/>
              </a:lnSpc>
              <a:buFontTx/>
              <a:buNone/>
            </a:pPr>
            <a:r>
              <a:rPr lang="en-CA" sz="2000" b="1"/>
              <a:t>	</a:t>
            </a:r>
            <a:r>
              <a:rPr lang="en-CA" sz="2000" b="1">
                <a:hlinkClick r:id="rId3"/>
              </a:rPr>
              <a:t>colleen.thomas@williamoslerhs.ca</a:t>
            </a:r>
            <a:endParaRPr lang="en-CA" sz="2000" b="1"/>
          </a:p>
          <a:p>
            <a:pPr>
              <a:lnSpc>
                <a:spcPct val="90000"/>
              </a:lnSpc>
              <a:buFontTx/>
              <a:buNone/>
            </a:pPr>
            <a:r>
              <a:rPr lang="en-CA" sz="2000" b="1"/>
              <a:t>	905 494 2120 X57723</a:t>
            </a:r>
          </a:p>
          <a:p>
            <a:pPr>
              <a:lnSpc>
                <a:spcPct val="145000"/>
              </a:lnSpc>
              <a:buFontTx/>
              <a:buNone/>
            </a:pPr>
            <a:r>
              <a:rPr lang="en-CA" sz="2000">
                <a:solidFill>
                  <a:schemeClr val="hlink"/>
                </a:solidFill>
                <a:latin typeface="Gill Sans MT" pitchFamily="34" charset="0"/>
              </a:rPr>
              <a:t>	</a:t>
            </a:r>
            <a:endParaRPr lang="en-CA" sz="500">
              <a:effectLst>
                <a:outerShdw blurRad="38100" dist="38100" dir="2700000" algn="tl">
                  <a:srgbClr val="C0C0C0"/>
                </a:outerShdw>
              </a:effectLst>
              <a:latin typeface="Gill Sans MT" pitchFamily="34" charset="0"/>
            </a:endParaRPr>
          </a:p>
        </p:txBody>
      </p:sp>
      <p:sp>
        <p:nvSpPr>
          <p:cNvPr id="4" name="Rounded Rectangle 3">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BACK</a:t>
            </a:r>
          </a:p>
        </p:txBody>
      </p:sp>
      <p:sp>
        <p:nvSpPr>
          <p:cNvPr id="6" name="Rounded Rectangle 5">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CA" sz="800" b="1" dirty="0" smtClean="0">
                <a:effectLst>
                  <a:outerShdw blurRad="38100" dist="38100" dir="2700000" algn="tl">
                    <a:srgbClr val="000000">
                      <a:alpha val="43137"/>
                    </a:srgbClr>
                  </a:outerShdw>
                </a:effectLst>
                <a:latin typeface="Arial" pitchFamily="34" charset="0"/>
              </a:rPr>
              <a:t>HOME</a:t>
            </a:r>
          </a:p>
        </p:txBody>
      </p:sp>
    </p:spTree>
  </p:cSld>
  <p:clrMapOvr>
    <a:masterClrMapping/>
  </p:clrMapOvr>
  <p:transition advTm="10000"/>
  <p:timing>
    <p:tnLst>
      <p:par>
        <p:cTn id="1" dur="indefinite" restart="never" nodeType="tmRoot"/>
      </p:par>
    </p:tnLst>
  </p:timing>
</p:sld>
</file>

<file path=ppt/theme/theme1.xml><?xml version="1.0" encoding="utf-8"?>
<a:theme xmlns:a="http://schemas.openxmlformats.org/drawingml/2006/main" name="PP_White_background">
  <a:themeElements>
    <a:clrScheme name="PP_White_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_White_backgroun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PP_White_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_White_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_White_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_White_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_White_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_White_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_White_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_White_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_White_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_White_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_White_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_White_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PP_White_background</Template>
  <TotalTime>350</TotalTime>
  <Words>176</Words>
  <Application>Microsoft Office PowerPoint</Application>
  <PresentationFormat>On-screen Show (4:3)</PresentationFormat>
  <Paragraphs>66</Paragraphs>
  <Slides>8</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1" baseType="lpstr">
      <vt:lpstr>PP_White_background</vt:lpstr>
      <vt:lpstr>Slide</vt:lpstr>
      <vt:lpstr>Chart</vt:lpstr>
      <vt:lpstr>Slide 1</vt:lpstr>
      <vt:lpstr>Building Capacity for Reporting and Disclosing Adverse Events  </vt:lpstr>
      <vt:lpstr>…… still we found staff often did not agree on what constituted an adverse event despite our multifaceted approach to education and capacity building.  With this in mind Osler’s Ethics and Quality &amp; Patient Safety Programs developed a disclosure pocket tool to help staff identify adverse events.    We started with the definition of Adverse Event </vt:lpstr>
      <vt:lpstr>   We created a pocket tool based on the definition.  We asked four questions  If the answers to all four questions are “yes” then you are facing an adverse event.   Disclosure and reporting would follow   Once identification occurs obligations to disclose and report were clear and well understood.    </vt:lpstr>
      <vt:lpstr>Data Snapshot: Tracking and Comparing Disclosures for  Medication and Tests/Procedure Adverse Events (2009 – 2010) </vt:lpstr>
      <vt:lpstr>Slide 6</vt:lpstr>
      <vt:lpstr>Slide 7</vt:lpstr>
      <vt:lpstr>Contact information</vt:lpstr>
    </vt:vector>
  </TitlesOfParts>
  <Company>William Osler Health Centre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Administrator</dc:creator>
  <cp:lastModifiedBy>pstepec</cp:lastModifiedBy>
  <cp:revision>26</cp:revision>
  <dcterms:created xsi:type="dcterms:W3CDTF">2010-09-10T14:53:00Z</dcterms:created>
  <dcterms:modified xsi:type="dcterms:W3CDTF">2010-11-02T00:04:45Z</dcterms:modified>
</cp:coreProperties>
</file>