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46.xml" ContentType="application/vnd.openxmlformats-officedocument.presentationml.tags+xml"/>
  <Override PartName="/ppt/tags/tag27.xml" ContentType="application/vnd.openxmlformats-officedocument.presentationml.tags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4.xml" ContentType="application/vnd.openxmlformats-officedocument.presentationml.tags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tags/tag5.xml" ContentType="application/vnd.openxmlformats-officedocument.presentationml.tags+xml"/>
  <Override PartName="/ppt/tags/tag20.xml" ContentType="application/vnd.openxmlformats-officedocument.presentationml.tags+xml"/>
  <Override PartName="/ppt/tags/tag5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9.xml" ContentType="application/vnd.openxmlformats-officedocument.presentationml.tags+xml"/>
  <Override PartName="/ppt/tags/tag38.xml" ContentType="application/vnd.openxmlformats-officedocument.presentationml.tags+xml"/>
  <Override PartName="/ppt/slideLayouts/slideLayout5.xml" ContentType="application/vnd.openxmlformats-officedocument.presentationml.slideLayout+xml"/>
  <Override PartName="/ppt/tags/tag9.xml" ContentType="application/vnd.openxmlformats-officedocument.presentationml.tags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tags/tag24.xml" ContentType="application/vnd.openxmlformats-officedocument.presentationml.tags+xml"/>
  <Override PartName="/ppt/tags/tag43.xml" ContentType="application/vnd.openxmlformats-officedocument.presentationml.tags+xml"/>
  <Default Extension="gif" ContentType="image/gif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50.xml" ContentType="application/vnd.openxmlformats-officedocument.presentationml.tags+xml"/>
  <Override PartName="/ppt/tags/tag47.xml" ContentType="application/vnd.openxmlformats-officedocument.presentationml.tags+xml"/>
  <Override PartName="/ppt/slides/slide20.xml" ContentType="application/vnd.openxmlformats-officedocument.presentationml.slide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Layouts/slideLayout2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Default Extension="xls" ContentType="application/vnd.ms-exce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54.xml" ContentType="application/vnd.openxmlformats-officedocument.presentationml.tags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5.xml" ContentType="application/vnd.openxmlformats-officedocument.presentationml.tags+xml"/>
  <Override PartName="/ppt/tags/tag44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48.xml" ContentType="application/vnd.openxmlformats-officedocument.presentationml.tags+xml"/>
  <Override PartName="/ppt/slides/slide21.xml" ContentType="application/vnd.openxmlformats-officedocument.presentationml.slide+xml"/>
  <Override PartName="/ppt/tags/tag2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1.xml" ContentType="application/vnd.openxmlformats-officedocument.presentationml.slide+xml"/>
  <Override PartName="/ppt/tags/tag51.xml" ContentType="application/vnd.openxmlformats-officedocument.presentationml.tags+xml"/>
  <Override PartName="/ppt/tags/tag17.xml" ContentType="application/vnd.openxmlformats-officedocument.presentationml.tag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ags/tag36.xml" ContentType="application/vnd.openxmlformats-officedocument.presentationml.tags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41.xml" ContentType="application/vnd.openxmlformats-officedocument.presentationml.tags+xml"/>
  <Override PartName="/ppt/tags/tag7.xml" ContentType="application/vnd.openxmlformats-officedocument.presentationml.tags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tags/tag10.xml" ContentType="application/vnd.openxmlformats-officedocument.presentationml.tags+xml"/>
  <Override PartName="/ppt/tags/tag26.xml" ContentType="application/vnd.openxmlformats-officedocument.presentationml.tags+xml"/>
  <Override PartName="/ppt/tags/tag45.xml" ContentType="application/vnd.openxmlformats-officedocument.presentationml.tags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ags/tag49.xml" ContentType="application/vnd.openxmlformats-officedocument.presentationml.tags+xml"/>
  <Override PartName="/ppt/slides/slide22.xml" ContentType="application/vnd.openxmlformats-officedocument.presentationml.slide+xml"/>
  <Override PartName="/ppt/tags/tag52.xml" ContentType="application/vnd.openxmlformats-officedocument.presentationml.tags+xml"/>
  <Override PartName="/ppt/tags/tag18.xml" ContentType="application/vnd.openxmlformats-officedocument.presentationml.tags+xml"/>
  <Override PartName="/ppt/tags/tag37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23.xml" ContentType="application/vnd.openxmlformats-officedocument.presentationml.tags+xml"/>
  <Override PartName="/ppt/slides/slide10.xml" ContentType="application/vnd.openxmlformats-officedocument.presentationml.slide+xml"/>
  <Override PartName="/ppt/tags/tag42.xml" ContentType="application/vnd.openxmlformats-officedocument.presentationml.tags+xml"/>
  <Override PartName="/ppt/embeddings/oleObject1.bin" ContentType="application/vnd.openxmlformats-officedocument.oleObject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90" r:id="rId3"/>
    <p:sldId id="262" r:id="rId4"/>
    <p:sldId id="273" r:id="rId5"/>
    <p:sldId id="261" r:id="rId6"/>
    <p:sldId id="265" r:id="rId7"/>
    <p:sldId id="263" r:id="rId8"/>
    <p:sldId id="260" r:id="rId9"/>
    <p:sldId id="291" r:id="rId10"/>
    <p:sldId id="274" r:id="rId11"/>
    <p:sldId id="275" r:id="rId12"/>
    <p:sldId id="283" r:id="rId13"/>
    <p:sldId id="258" r:id="rId14"/>
    <p:sldId id="276" r:id="rId15"/>
    <p:sldId id="284" r:id="rId16"/>
    <p:sldId id="279" r:id="rId17"/>
    <p:sldId id="285" r:id="rId18"/>
    <p:sldId id="287" r:id="rId19"/>
    <p:sldId id="286" r:id="rId20"/>
    <p:sldId id="280" r:id="rId21"/>
    <p:sldId id="288" r:id="rId22"/>
    <p:sldId id="282" r:id="rId23"/>
    <p:sldId id="278" r:id="rId24"/>
    <p:sldId id="289" r:id="rId25"/>
    <p:sldId id="271" r:id="rId26"/>
    <p:sldId id="281" r:id="rId27"/>
    <p:sldId id="259" r:id="rId28"/>
    <p:sldId id="292" r:id="rId29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55" autoAdjust="0"/>
    <p:restoredTop sz="94628" autoAdjust="0"/>
  </p:normalViewPr>
  <p:slideViewPr>
    <p:cSldViewPr>
      <p:cViewPr varScale="1">
        <p:scale>
          <a:sx n="116" d="100"/>
          <a:sy n="116" d="100"/>
        </p:scale>
        <p:origin x="-128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13AE8-EB62-4C70-99B2-D3281A67CB17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6A35F-0552-4745-8153-4DEDE4770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8894-E7DC-4B2F-B53D-F30BA89A624F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F185-56C9-4F76-9A7E-3F72B5B64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/>
              <a:t>Setting the stage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90EE-E066-48B7-8ABB-5482703A309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D5D8C-A673-45DE-AA9C-97C6F3C415B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93EB-5F95-4D32-AB79-773547423F2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290EE-E066-48B7-8ABB-5482703A309C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57660-CE80-4205-A580-205A596D8032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9046-CA7C-44DC-BC17-6E83D01060A5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B0B4-F800-4E93-9FE3-D635495AF177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EC90-4CC2-4DA4-BF38-05DFC0B9E1C4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4082-88E9-4CF6-9827-EC33A282B671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32AC-0DD1-4A3B-8B5E-9F9E951C8EFF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9260B-2E08-4258-A9E7-0ED5AD41BFFA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57660-CE80-4205-A580-205A596D803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DCEE-8F72-429B-8E68-4FA9ABA9D94B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D5D8C-A673-45DE-AA9C-97C6F3C415B1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93EB-5F95-4D32-AB79-773547423F2C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9046-CA7C-44DC-BC17-6E83D01060A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0B0B4-F800-4E93-9FE3-D635495AF17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FEC90-4CC2-4DA4-BF38-05DFC0B9E1C4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4082-88E9-4CF6-9827-EC33A282B67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32AC-0DD1-4A3B-8B5E-9F9E951C8EF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9260B-2E08-4258-A9E7-0ED5AD41BFFA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DCEE-8F72-429B-8E68-4FA9ABA9D94B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DAD2E0-C4D4-46E0-98A0-1CDAE4A0FB39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>
              <a:solidFill>
                <a:srgbClr val="00654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DAD2E0-C4D4-46E0-98A0-1CDAE4A0FB39}" type="slidenum">
              <a:rPr lang="en-CA">
                <a:solidFill>
                  <a:srgbClr val="006546"/>
                </a:solidFill>
              </a:rPr>
              <a:pPr/>
              <a:t>‹#›</a:t>
            </a:fld>
            <a:endParaRPr lang="en-CA">
              <a:solidFill>
                <a:srgbClr val="00654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xcel_97_-_2004_Worksheet3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ahealthservices.ca/Publications/ahs-pub-pr-2010-06-performance-report.pdf" TargetMode="External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50" Type="http://schemas.openxmlformats.org/officeDocument/2006/relationships/tags" Target="../tags/tag50.xml"/><Relationship Id="rId51" Type="http://schemas.openxmlformats.org/officeDocument/2006/relationships/tags" Target="../tags/tag51.xml"/><Relationship Id="rId52" Type="http://schemas.openxmlformats.org/officeDocument/2006/relationships/tags" Target="../tags/tag52.xml"/><Relationship Id="rId53" Type="http://schemas.openxmlformats.org/officeDocument/2006/relationships/tags" Target="../tags/tag53.xml"/><Relationship Id="rId54" Type="http://schemas.openxmlformats.org/officeDocument/2006/relationships/tags" Target="../tags/tag54.xml"/><Relationship Id="rId55" Type="http://schemas.openxmlformats.org/officeDocument/2006/relationships/slideLayout" Target="../slideLayouts/slideLayout2.xml"/><Relationship Id="rId56" Type="http://schemas.openxmlformats.org/officeDocument/2006/relationships/notesSlide" Target="../notesSlides/notesSlide1.xml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tags" Target="../tags/tag46.xml"/><Relationship Id="rId47" Type="http://schemas.openxmlformats.org/officeDocument/2006/relationships/tags" Target="../tags/tag47.xml"/><Relationship Id="rId48" Type="http://schemas.openxmlformats.org/officeDocument/2006/relationships/tags" Target="../tags/tag48.xml"/><Relationship Id="rId49" Type="http://schemas.openxmlformats.org/officeDocument/2006/relationships/tags" Target="../tags/tag4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xcel_97_-_2004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xcel_97_-_2004_Worksheet2.xls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2492375"/>
            <a:ext cx="6858000" cy="6858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Lessons from Alberta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00438"/>
            <a:ext cx="5867400" cy="609600"/>
          </a:xfrm>
        </p:spPr>
        <p:txBody>
          <a:bodyPr/>
          <a:lstStyle/>
          <a:p>
            <a:pPr algn="l"/>
            <a:r>
              <a:rPr lang="en-US" sz="2400" dirty="0" smtClean="0"/>
              <a:t>Presentation by</a:t>
            </a:r>
          </a:p>
          <a:p>
            <a:pPr algn="l"/>
            <a:r>
              <a:rPr lang="en-US" sz="2400" dirty="0" smtClean="0"/>
              <a:t>Stephen Duckett</a:t>
            </a:r>
          </a:p>
          <a:p>
            <a:pPr algn="l"/>
            <a:r>
              <a:rPr lang="en-US" sz="2400" dirty="0" smtClean="0"/>
              <a:t>Professor</a:t>
            </a:r>
          </a:p>
          <a:p>
            <a:pPr algn="l"/>
            <a:r>
              <a:rPr lang="en-US" sz="2400" dirty="0" smtClean="0"/>
              <a:t>School of Public Health</a:t>
            </a:r>
          </a:p>
          <a:p>
            <a:pPr algn="l"/>
            <a:r>
              <a:rPr lang="en-US" sz="2400" dirty="0" smtClean="0"/>
              <a:t>Former President and CEO, </a:t>
            </a:r>
          </a:p>
          <a:p>
            <a:pPr algn="l"/>
            <a:r>
              <a:rPr lang="en-US" sz="2400" dirty="0" smtClean="0"/>
              <a:t>Alberta Health Services</a:t>
            </a:r>
          </a:p>
          <a:p>
            <a:pPr algn="l"/>
            <a:r>
              <a:rPr lang="en-US" sz="1800" i="1" dirty="0" smtClean="0"/>
              <a:t>Breakfast with the Chiefs, Toronto, 5 May 2011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7488237" cy="998538"/>
          </a:xfrm>
        </p:spPr>
        <p:txBody>
          <a:bodyPr/>
          <a:lstStyle/>
          <a:p>
            <a:pPr indent="0" eaLnBrk="1" hangingPunct="1"/>
            <a:r>
              <a:rPr lang="en-US" sz="2200" dirty="0" smtClean="0"/>
              <a:t>Compared to other provinces, Alberta disinvested in Seniors Accommodation and Other Institutions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304800" y="1178238"/>
          <a:ext cx="8305800" cy="5628128"/>
        </p:xfrm>
        <a:graphic>
          <a:graphicData uri="http://schemas.openxmlformats.org/presentationml/2006/ole">
            <p:oleObj spid="_x0000_s2050" r:id="rId3" imgW="8413209" imgH="5700254" progId="Excel.Sheet.8">
              <p:embed/>
            </p:oleObj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57435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Statistics Canada, CANSIM, table 326-0021 and Catalogue nos. 62-001-X and 62-010-X.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Source: Canadian Institute for Health Information, National Health Expenditure Trends, 1975 – 2008 (Ottawa, Ont.: CIHI, 2008).		</a:t>
            </a:r>
          </a:p>
          <a:p>
            <a:r>
              <a:rPr lang="en-US" sz="800" i="1" baseline="30000"/>
              <a:t>3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910264" cy="715963"/>
          </a:xfrm>
        </p:spPr>
        <p:txBody>
          <a:bodyPr/>
          <a:lstStyle/>
          <a:p>
            <a:pPr algn="l"/>
            <a:r>
              <a:rPr lang="en-US" sz="3600" b="1" dirty="0" smtClean="0"/>
              <a:t>Why did performance deteriorate?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467600" cy="4352925"/>
          </a:xfrm>
        </p:spPr>
        <p:txBody>
          <a:bodyPr/>
          <a:lstStyle/>
          <a:p>
            <a:r>
              <a:rPr lang="en-US" sz="2800" dirty="0" smtClean="0"/>
              <a:t>Edifice complex?</a:t>
            </a:r>
          </a:p>
          <a:p>
            <a:pPr lvl="1"/>
            <a:r>
              <a:rPr lang="en-US" sz="2400" dirty="0" smtClean="0"/>
              <a:t>? (legitimate) mechanism to share oil wealth</a:t>
            </a:r>
          </a:p>
          <a:p>
            <a:r>
              <a:rPr lang="en-US" sz="2800" dirty="0" smtClean="0"/>
              <a:t>Essentially no central (bureaucratic) oversight</a:t>
            </a:r>
          </a:p>
          <a:p>
            <a:pPr lvl="1"/>
            <a:r>
              <a:rPr lang="en-US" sz="2400" dirty="0" smtClean="0"/>
              <a:t>Politically powerful regional health authorities</a:t>
            </a:r>
          </a:p>
          <a:p>
            <a:r>
              <a:rPr lang="en-US" sz="2800" dirty="0" smtClean="0"/>
              <a:t>Essentially no transparency/ monitoring/ benchmarking</a:t>
            </a:r>
          </a:p>
          <a:p>
            <a:pPr lvl="1"/>
            <a:r>
              <a:rPr lang="en-US" sz="2400" dirty="0" smtClean="0"/>
              <a:t>Emphasis on spin in RHAs</a:t>
            </a:r>
          </a:p>
          <a:p>
            <a:r>
              <a:rPr lang="en-US" sz="2800" dirty="0" smtClean="0"/>
              <a:t>High level of political involvement and expectations</a:t>
            </a:r>
          </a:p>
          <a:p>
            <a:pPr lvl="1"/>
            <a:r>
              <a:rPr lang="en-US" sz="2400" dirty="0" smtClean="0"/>
              <a:t>? Effect of rural gerrymander</a:t>
            </a:r>
          </a:p>
          <a:p>
            <a:pPr lvl="1"/>
            <a:r>
              <a:rPr lang="en-US" sz="2400" dirty="0" smtClean="0"/>
              <a:t>? Effect of one-party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did we do (right)?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467600" cy="4352925"/>
          </a:xfrm>
        </p:spPr>
        <p:txBody>
          <a:bodyPr/>
          <a:lstStyle/>
          <a:p>
            <a:r>
              <a:rPr lang="en-US" sz="2800" dirty="0" smtClean="0"/>
              <a:t>Be honest, lift the lid</a:t>
            </a:r>
          </a:p>
          <a:p>
            <a:r>
              <a:rPr lang="en-US" sz="2800" dirty="0" smtClean="0"/>
              <a:t>Set strategic direction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22464" y="304800"/>
          <a:ext cx="5181318" cy="6400800"/>
        </p:xfrm>
        <a:graphic>
          <a:graphicData uri="http://schemas.openxmlformats.org/presentationml/2006/ole">
            <p:oleObj spid="_x0000_s3074" name="Acrobat Document" r:id="rId3" imgW="5830114" imgH="75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did we do (right)?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467600" cy="4352925"/>
          </a:xfrm>
        </p:spPr>
        <p:txBody>
          <a:bodyPr/>
          <a:lstStyle/>
          <a:p>
            <a:r>
              <a:rPr lang="en-US" sz="2800" dirty="0" smtClean="0"/>
              <a:t>Be honest, lift the lid</a:t>
            </a:r>
          </a:p>
          <a:p>
            <a:r>
              <a:rPr lang="en-US" sz="2800" dirty="0" smtClean="0"/>
              <a:t>Set strategic direction</a:t>
            </a:r>
          </a:p>
          <a:p>
            <a:r>
              <a:rPr lang="en-US" sz="2800" dirty="0" smtClean="0"/>
              <a:t>Develop accountability framework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80570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Plans, Reporting and Accountability</a:t>
            </a:r>
            <a:endParaRPr lang="en-CA" sz="2200" dirty="0"/>
          </a:p>
        </p:txBody>
      </p:sp>
      <p:pic>
        <p:nvPicPr>
          <p:cNvPr id="5" name="Picture 7" descr="duckettwheel_rainbow patient june 30 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60" y="1434829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431586" y="1681263"/>
            <a:ext cx="1029511" cy="410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Performance Report June 20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632625"/>
            <a:ext cx="2000250" cy="523875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4784388" y="1642353"/>
            <a:ext cx="1353765" cy="3712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-98897" y="3208507"/>
            <a:ext cx="1629383" cy="377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32570"/>
            <a:ext cx="1569572" cy="1013571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5834" y="4443919"/>
            <a:ext cx="186467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-Right Arrow 12"/>
          <p:cNvSpPr/>
          <p:nvPr/>
        </p:nvSpPr>
        <p:spPr>
          <a:xfrm rot="5400000">
            <a:off x="3024490" y="3316323"/>
            <a:ext cx="1789892" cy="3712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8051" y="4395280"/>
            <a:ext cx="1600200" cy="138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 rot="5400000">
            <a:off x="6521584" y="3428193"/>
            <a:ext cx="1596959" cy="282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5152416" y="4849235"/>
            <a:ext cx="1063558" cy="316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7761287">
            <a:off x="4831472" y="3568129"/>
            <a:ext cx="2277214" cy="3536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3526" y="2203315"/>
            <a:ext cx="1265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Strategic</a:t>
            </a:r>
          </a:p>
          <a:p>
            <a:pPr algn="ctr"/>
            <a:r>
              <a:rPr lang="en-US" sz="1600" dirty="0" smtClean="0"/>
              <a:t>Direction</a:t>
            </a:r>
          </a:p>
          <a:p>
            <a:pPr algn="ctr"/>
            <a:r>
              <a:rPr lang="en-US" sz="1600" dirty="0" smtClean="0">
                <a:solidFill>
                  <a:srgbClr val="0065BD"/>
                </a:solidFill>
              </a:rPr>
              <a:t>(3</a:t>
            </a:r>
            <a:r>
              <a:rPr lang="en-US" sz="1600" baseline="30000" dirty="0" smtClean="0">
                <a:solidFill>
                  <a:srgbClr val="0065BD"/>
                </a:solidFill>
              </a:rPr>
              <a:t>rd</a:t>
            </a:r>
            <a:r>
              <a:rPr lang="en-US" sz="1600" dirty="0" smtClean="0">
                <a:solidFill>
                  <a:srgbClr val="0065BD"/>
                </a:solidFill>
              </a:rPr>
              <a:t> quarter)</a:t>
            </a:r>
            <a:endParaRPr lang="en-US" sz="1600" dirty="0">
              <a:solidFill>
                <a:srgbClr val="0065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774" y="366103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Informs  Refresh </a:t>
            </a:r>
          </a:p>
          <a:p>
            <a:r>
              <a:rPr lang="en-US" sz="1200" dirty="0" smtClean="0"/>
              <a:t>(along with review of health needs etc.)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8726" y="5525310"/>
            <a:ext cx="2233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Annual Review of Risk</a:t>
            </a:r>
          </a:p>
          <a:p>
            <a:r>
              <a:rPr lang="en-US" sz="1600" dirty="0" smtClean="0">
                <a:solidFill>
                  <a:srgbClr val="0065BD"/>
                </a:solidFill>
              </a:rPr>
              <a:t>(3</a:t>
            </a:r>
            <a:r>
              <a:rPr lang="en-US" sz="1600" baseline="30000" dirty="0" smtClean="0">
                <a:solidFill>
                  <a:srgbClr val="0065BD"/>
                </a:solidFill>
              </a:rPr>
              <a:t>rd</a:t>
            </a:r>
            <a:r>
              <a:rPr lang="en-US" sz="1600" dirty="0" smtClean="0">
                <a:solidFill>
                  <a:srgbClr val="0065BD"/>
                </a:solidFill>
              </a:rPr>
              <a:t> quarter)</a:t>
            </a:r>
            <a:endParaRPr lang="en-US" sz="1600" dirty="0">
              <a:solidFill>
                <a:srgbClr val="0065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5596" y="5586919"/>
            <a:ext cx="352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Individual</a:t>
            </a:r>
            <a:r>
              <a:rPr lang="en-US" sz="1600" dirty="0" smtClean="0"/>
              <a:t> Performance Agreements</a:t>
            </a:r>
          </a:p>
          <a:p>
            <a:r>
              <a:rPr lang="en-US" sz="1600" dirty="0" smtClean="0">
                <a:solidFill>
                  <a:srgbClr val="0065BD"/>
                </a:solidFill>
              </a:rPr>
              <a:t>(1</a:t>
            </a:r>
            <a:r>
              <a:rPr lang="en-US" sz="1600" baseline="30000" dirty="0" smtClean="0">
                <a:solidFill>
                  <a:srgbClr val="0065BD"/>
                </a:solidFill>
              </a:rPr>
              <a:t>st</a:t>
            </a:r>
            <a:r>
              <a:rPr lang="en-US" sz="1600" dirty="0" smtClean="0">
                <a:solidFill>
                  <a:srgbClr val="0065BD"/>
                </a:solidFill>
              </a:rPr>
              <a:t> quarter)</a:t>
            </a:r>
          </a:p>
          <a:p>
            <a:endParaRPr lang="en-US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818269" y="5716622"/>
            <a:ext cx="3387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Operational</a:t>
            </a:r>
            <a:r>
              <a:rPr lang="en-US" sz="1600" i="1" dirty="0" smtClean="0"/>
              <a:t> </a:t>
            </a:r>
            <a:r>
              <a:rPr lang="en-US" sz="1600" dirty="0" smtClean="0"/>
              <a:t>Business Plan/Budget</a:t>
            </a:r>
          </a:p>
          <a:p>
            <a:r>
              <a:rPr lang="en-US" sz="1600" dirty="0" smtClean="0">
                <a:solidFill>
                  <a:srgbClr val="0065BD"/>
                </a:solidFill>
              </a:rPr>
              <a:t>(4</a:t>
            </a:r>
            <a:r>
              <a:rPr lang="en-US" sz="1600" baseline="30000" dirty="0" smtClean="0">
                <a:solidFill>
                  <a:srgbClr val="0065BD"/>
                </a:solidFill>
              </a:rPr>
              <a:t>th</a:t>
            </a:r>
            <a:r>
              <a:rPr lang="en-US" sz="1600" dirty="0" smtClean="0">
                <a:solidFill>
                  <a:srgbClr val="0065BD"/>
                </a:solidFill>
              </a:rPr>
              <a:t> quarter)</a:t>
            </a:r>
            <a:endParaRPr lang="en-US" sz="1600" dirty="0">
              <a:solidFill>
                <a:srgbClr val="0065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3239" y="2117387"/>
            <a:ext cx="2197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Measures reported in Quarterly </a:t>
            </a:r>
          </a:p>
          <a:p>
            <a:pPr algn="ctr"/>
            <a:r>
              <a:rPr lang="en-US" sz="1200" dirty="0" smtClean="0"/>
              <a:t>Public Performance Report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965971" y="2018489"/>
            <a:ext cx="120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Increases likelihood</a:t>
            </a:r>
          </a:p>
          <a:p>
            <a:pPr algn="ctr"/>
            <a:r>
              <a:rPr lang="en-US" sz="1200" dirty="0" smtClean="0"/>
              <a:t>of achievement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376160" y="2731851"/>
            <a:ext cx="153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Strategic </a:t>
            </a:r>
          </a:p>
          <a:p>
            <a:pPr algn="ctr"/>
            <a:r>
              <a:rPr lang="en-US" sz="1600" dirty="0" smtClean="0"/>
              <a:t>Health Plan </a:t>
            </a:r>
          </a:p>
          <a:p>
            <a:pPr algn="ctr"/>
            <a:r>
              <a:rPr lang="en-US" sz="1600" dirty="0" smtClean="0"/>
              <a:t>(TIPs)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122906" y="3419273"/>
            <a:ext cx="1411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Increases likelihood</a:t>
            </a:r>
          </a:p>
          <a:p>
            <a:r>
              <a:rPr lang="en-US" sz="1200" dirty="0" smtClean="0"/>
              <a:t>of achievement via</a:t>
            </a:r>
          </a:p>
          <a:p>
            <a:r>
              <a:rPr lang="en-US" sz="1200" dirty="0" smtClean="0"/>
              <a:t>Performance</a:t>
            </a:r>
          </a:p>
          <a:p>
            <a:r>
              <a:rPr lang="en-US" sz="1200" dirty="0" smtClean="0"/>
              <a:t>agreements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675105" y="1702341"/>
            <a:ext cx="262647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5710" y="1313363"/>
            <a:ext cx="2044433" cy="14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did we do (right)?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467600" cy="4352925"/>
          </a:xfrm>
        </p:spPr>
        <p:txBody>
          <a:bodyPr/>
          <a:lstStyle/>
          <a:p>
            <a:r>
              <a:rPr lang="en-US" sz="2800" dirty="0" smtClean="0"/>
              <a:t>Be honest, lift the lid</a:t>
            </a:r>
          </a:p>
          <a:p>
            <a:r>
              <a:rPr lang="en-US" sz="2800" dirty="0" smtClean="0"/>
              <a:t>Set strategic direction</a:t>
            </a:r>
          </a:p>
          <a:p>
            <a:r>
              <a:rPr lang="en-US" sz="2800" dirty="0" smtClean="0"/>
              <a:t>Develop accountability framework</a:t>
            </a:r>
          </a:p>
          <a:p>
            <a:r>
              <a:rPr lang="en-US" sz="2800" dirty="0" smtClean="0"/>
              <a:t>End Noah’s Ark planning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ata\My Pictures\noahs_ark1.png"/>
          <p:cNvPicPr>
            <a:picLocks noChangeAspect="1" noChangeArrowheads="1"/>
          </p:cNvPicPr>
          <p:nvPr/>
        </p:nvPicPr>
        <p:blipFill>
          <a:blip r:embed="rId2" cstate="print"/>
          <a:srcRect l="2000" r="2000"/>
          <a:stretch>
            <a:fillRect/>
          </a:stretch>
        </p:blipFill>
        <p:spPr bwMode="auto">
          <a:xfrm>
            <a:off x="1259632" y="1772816"/>
            <a:ext cx="54006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did we do (right)?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467600" cy="4352925"/>
          </a:xfrm>
        </p:spPr>
        <p:txBody>
          <a:bodyPr/>
          <a:lstStyle/>
          <a:p>
            <a:r>
              <a:rPr lang="en-US" sz="2800" dirty="0" smtClean="0"/>
              <a:t>Be honest, lift the lid</a:t>
            </a:r>
          </a:p>
          <a:p>
            <a:r>
              <a:rPr lang="en-US" sz="2800" dirty="0" smtClean="0"/>
              <a:t>Set strategic direction</a:t>
            </a:r>
          </a:p>
          <a:p>
            <a:r>
              <a:rPr lang="en-US" sz="2800" dirty="0" smtClean="0"/>
              <a:t>Develop accountability framework</a:t>
            </a:r>
          </a:p>
          <a:p>
            <a:r>
              <a:rPr lang="en-US" sz="2800" dirty="0" smtClean="0"/>
              <a:t>End Noah’s Ark planning</a:t>
            </a:r>
          </a:p>
          <a:p>
            <a:pPr lvl="1"/>
            <a:r>
              <a:rPr lang="en-US" sz="2400" dirty="0" smtClean="0"/>
              <a:t>Or rather, attempt to end</a:t>
            </a:r>
          </a:p>
          <a:p>
            <a:r>
              <a:rPr lang="en-US" sz="2800" dirty="0" smtClean="0"/>
              <a:t>Develop provincial approaches</a:t>
            </a:r>
          </a:p>
          <a:p>
            <a:pPr lvl="1"/>
            <a:r>
              <a:rPr lang="en-US" sz="2400" dirty="0" smtClean="0"/>
              <a:t>Organizational structures/roles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Straight Connector 176"/>
          <p:cNvCxnSpPr/>
          <p:nvPr/>
        </p:nvCxnSpPr>
        <p:spPr bwMode="auto">
          <a:xfrm>
            <a:off x="5715008" y="1714488"/>
            <a:ext cx="714380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Straight Connector 164"/>
          <p:cNvCxnSpPr/>
          <p:nvPr/>
        </p:nvCxnSpPr>
        <p:spPr bwMode="auto">
          <a:xfrm>
            <a:off x="7572396" y="421481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/>
          <p:cNvCxnSpPr/>
          <p:nvPr/>
        </p:nvCxnSpPr>
        <p:spPr bwMode="auto">
          <a:xfrm>
            <a:off x="7572396" y="357187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>
            <a:off x="7572396" y="300037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/>
          <p:cNvCxnSpPr/>
          <p:nvPr/>
        </p:nvCxnSpPr>
        <p:spPr bwMode="auto">
          <a:xfrm>
            <a:off x="6357950" y="292893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/>
          <p:cNvCxnSpPr/>
          <p:nvPr/>
        </p:nvCxnSpPr>
        <p:spPr bwMode="auto">
          <a:xfrm>
            <a:off x="6357950" y="342900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>
            <a:off x="6357950" y="378619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/>
          <p:cNvCxnSpPr/>
          <p:nvPr/>
        </p:nvCxnSpPr>
        <p:spPr bwMode="auto">
          <a:xfrm>
            <a:off x="6357950" y="428625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Straight Connector 161"/>
          <p:cNvCxnSpPr/>
          <p:nvPr/>
        </p:nvCxnSpPr>
        <p:spPr bwMode="auto">
          <a:xfrm>
            <a:off x="6357950" y="514351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/>
        </p:nvCxnSpPr>
        <p:spPr bwMode="auto">
          <a:xfrm>
            <a:off x="6357950" y="471488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>
            <a:off x="6357950" y="600076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Connector 155"/>
          <p:cNvCxnSpPr/>
          <p:nvPr/>
        </p:nvCxnSpPr>
        <p:spPr bwMode="auto">
          <a:xfrm>
            <a:off x="5072066" y="600076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/>
          <p:nvPr/>
        </p:nvCxnSpPr>
        <p:spPr bwMode="auto">
          <a:xfrm>
            <a:off x="5072066" y="557214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>
            <a:off x="5072066" y="514351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5072066" y="471488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5072066" y="428625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5072066" y="378619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5143504" y="385762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/>
          <p:nvPr/>
        </p:nvCxnSpPr>
        <p:spPr bwMode="auto">
          <a:xfrm>
            <a:off x="5072066" y="335756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/>
          <p:nvPr/>
        </p:nvCxnSpPr>
        <p:spPr bwMode="auto">
          <a:xfrm>
            <a:off x="5072066" y="292893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>
            <a:off x="3929058" y="471488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/>
          <p:nvPr/>
        </p:nvCxnSpPr>
        <p:spPr bwMode="auto">
          <a:xfrm>
            <a:off x="3929058" y="421481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3929058" y="357187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3929058" y="300037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2643174" y="592933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2643174" y="542926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2643174" y="492919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2643174" y="450057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2643174" y="414338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2643174" y="364331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2643174" y="328612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2643174" y="285749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/>
          <p:cNvCxnSpPr/>
          <p:nvPr/>
        </p:nvCxnSpPr>
        <p:spPr bwMode="auto">
          <a:xfrm>
            <a:off x="1571604" y="585789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>
            <a:off x="1571604" y="521495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1571604" y="4572008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/>
          <p:nvPr/>
        </p:nvCxnSpPr>
        <p:spPr bwMode="auto">
          <a:xfrm>
            <a:off x="1571604" y="407194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1571604" y="357187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1571604" y="300037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428596" y="285749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428596" y="3214686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428596" y="3643314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428596" y="407194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>
            <a:off x="428596" y="450057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85720" y="5000636"/>
            <a:ext cx="285752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428596" y="5572140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39"/>
          <p:cNvCxnSpPr>
            <a:cxnSpLocks noChangeShapeType="1"/>
          </p:cNvCxnSpPr>
          <p:nvPr/>
        </p:nvCxnSpPr>
        <p:spPr bwMode="auto">
          <a:xfrm rot="5400000">
            <a:off x="-1250197" y="3893347"/>
            <a:ext cx="335758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428604"/>
            <a:ext cx="8786842" cy="1143000"/>
          </a:xfrm>
        </p:spPr>
        <p:txBody>
          <a:bodyPr/>
          <a:lstStyle/>
          <a:p>
            <a:pPr indent="0" eaLnBrk="1" hangingPunct="1"/>
            <a:r>
              <a:rPr lang="en-US" sz="2350" dirty="0" smtClean="0"/>
              <a:t> </a:t>
            </a:r>
            <a:r>
              <a:rPr lang="en-US" sz="2400" dirty="0" smtClean="0"/>
              <a:t>AHS Formal Structure: mutual accountability to the fore</a:t>
            </a:r>
          </a:p>
        </p:txBody>
      </p:sp>
      <p:cxnSp>
        <p:nvCxnSpPr>
          <p:cNvPr id="6148" name="Straight Connector 39"/>
          <p:cNvCxnSpPr>
            <a:cxnSpLocks noChangeShapeType="1"/>
          </p:cNvCxnSpPr>
          <p:nvPr/>
        </p:nvCxnSpPr>
        <p:spPr bwMode="auto">
          <a:xfrm>
            <a:off x="928662" y="2071678"/>
            <a:ext cx="7072312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49" name="Straight Connector 43"/>
          <p:cNvCxnSpPr>
            <a:cxnSpLocks noChangeShapeType="1"/>
          </p:cNvCxnSpPr>
          <p:nvPr/>
        </p:nvCxnSpPr>
        <p:spPr bwMode="auto">
          <a:xfrm rot="5400000">
            <a:off x="883538" y="2087732"/>
            <a:ext cx="61178" cy="2907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0" name="Straight Connector 46"/>
          <p:cNvCxnSpPr>
            <a:cxnSpLocks noChangeShapeType="1"/>
          </p:cNvCxnSpPr>
          <p:nvPr/>
        </p:nvCxnSpPr>
        <p:spPr bwMode="auto">
          <a:xfrm rot="5400000">
            <a:off x="1923379" y="2128011"/>
            <a:ext cx="133186" cy="2052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1" name="Straight Connector 47"/>
          <p:cNvCxnSpPr>
            <a:cxnSpLocks noChangeShapeType="1"/>
          </p:cNvCxnSpPr>
          <p:nvPr/>
        </p:nvCxnSpPr>
        <p:spPr bwMode="auto">
          <a:xfrm rot="5400000">
            <a:off x="3106951" y="2096567"/>
            <a:ext cx="61178" cy="1140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2" name="Straight Connector 48"/>
          <p:cNvCxnSpPr>
            <a:cxnSpLocks noChangeShapeType="1"/>
          </p:cNvCxnSpPr>
          <p:nvPr/>
        </p:nvCxnSpPr>
        <p:spPr bwMode="auto">
          <a:xfrm rot="5400000">
            <a:off x="4175956" y="2024844"/>
            <a:ext cx="216024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3" name="Straight Connector 49"/>
          <p:cNvCxnSpPr>
            <a:cxnSpLocks noChangeShapeType="1"/>
          </p:cNvCxnSpPr>
          <p:nvPr/>
        </p:nvCxnSpPr>
        <p:spPr bwMode="auto">
          <a:xfrm rot="16200000" flipH="1">
            <a:off x="5437806" y="2134566"/>
            <a:ext cx="133186" cy="741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4" name="Straight Connector 50"/>
          <p:cNvCxnSpPr>
            <a:cxnSpLocks noChangeShapeType="1"/>
          </p:cNvCxnSpPr>
          <p:nvPr/>
        </p:nvCxnSpPr>
        <p:spPr bwMode="auto">
          <a:xfrm rot="16200000" flipH="1">
            <a:off x="6728820" y="2129436"/>
            <a:ext cx="133186" cy="1767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55" name="Straight Connector 51"/>
          <p:cNvCxnSpPr>
            <a:cxnSpLocks noChangeShapeType="1"/>
          </p:cNvCxnSpPr>
          <p:nvPr/>
        </p:nvCxnSpPr>
        <p:spPr bwMode="auto">
          <a:xfrm rot="16200000" flipH="1">
            <a:off x="7948111" y="2124591"/>
            <a:ext cx="133186" cy="2736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57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7544" y="2132856"/>
            <a:ext cx="985838" cy="50405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EVP, Corporate Services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Mike Conroy</a:t>
            </a:r>
          </a:p>
        </p:txBody>
      </p:sp>
      <p:sp>
        <p:nvSpPr>
          <p:cNvPr id="6158" name="AutoShap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0800000" flipV="1">
            <a:off x="1492352" y="2162931"/>
            <a:ext cx="1000125" cy="57606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EVP &amp; CFO 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Chris Mazurkewich</a:t>
            </a:r>
          </a:p>
        </p:txBody>
      </p:sp>
      <p:sp>
        <p:nvSpPr>
          <p:cNvPr id="6159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27784" y="2132856"/>
            <a:ext cx="1062038" cy="50006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EVP, </a:t>
            </a:r>
            <a:br>
              <a:rPr lang="en-US" sz="800" b="1" dirty="0"/>
            </a:br>
            <a:r>
              <a:rPr lang="en-US" sz="800" b="1" dirty="0"/>
              <a:t>Strategy and Performance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Alison Tonge</a:t>
            </a:r>
            <a:endParaRPr lang="en-US" sz="800" dirty="0"/>
          </a:p>
        </p:txBody>
      </p:sp>
      <p:sp>
        <p:nvSpPr>
          <p:cNvPr id="6160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779912" y="2132856"/>
            <a:ext cx="1138238" cy="50006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EVP, 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Quality and Service </a:t>
            </a:r>
            <a:r>
              <a:rPr lang="en-US" sz="800" b="1" dirty="0">
                <a:noFill/>
              </a:rPr>
              <a:t>Improvement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Dr. Chris Eagle</a:t>
            </a:r>
            <a:endParaRPr lang="en-US" sz="800" b="1" i="1" dirty="0"/>
          </a:p>
        </p:txBody>
      </p:sp>
      <p:sp>
        <p:nvSpPr>
          <p:cNvPr id="6161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004048" y="2204864"/>
            <a:ext cx="1214437" cy="50006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2002" tIns="72002" rIns="72002" bIns="72002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EVP, 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Rural, Public and Community Health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Pam Whitnack</a:t>
            </a:r>
          </a:p>
        </p:txBody>
      </p:sp>
      <p:sp>
        <p:nvSpPr>
          <p:cNvPr id="6162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300192" y="2204864"/>
            <a:ext cx="1138237" cy="50006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2002" tIns="72002" rIns="72002" bIns="72002" anchor="ctr"/>
          <a:lstStyle/>
          <a:p>
            <a:pPr algn="ctr" defTabSz="895350">
              <a:lnSpc>
                <a:spcPts val="1000"/>
              </a:lnSpc>
              <a:buClr>
                <a:schemeClr val="folHlink"/>
              </a:buClr>
            </a:pPr>
            <a:r>
              <a:rPr lang="en-US" sz="800" b="1" dirty="0"/>
              <a:t>E</a:t>
            </a:r>
            <a:r>
              <a:rPr lang="en-US" sz="800" b="1" dirty="0" smtClean="0"/>
              <a:t>VP</a:t>
            </a:r>
            <a:r>
              <a:rPr lang="en-US" sz="800" b="1" dirty="0"/>
              <a:t>, Clinical Support Services</a:t>
            </a:r>
          </a:p>
          <a:p>
            <a:pPr algn="ctr" defTabSz="895350">
              <a:lnSpc>
                <a:spcPts val="1000"/>
              </a:lnSpc>
              <a:buClr>
                <a:schemeClr val="folHlink"/>
              </a:buClr>
            </a:pPr>
            <a:r>
              <a:rPr lang="en-US" sz="800" b="1" dirty="0"/>
              <a:t>Andrew Will</a:t>
            </a:r>
          </a:p>
        </p:txBody>
      </p:sp>
      <p:sp>
        <p:nvSpPr>
          <p:cNvPr id="6163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452320" y="2204864"/>
            <a:ext cx="1143000" cy="500060"/>
          </a:xfrm>
          <a:prstGeom prst="roundRect">
            <a:avLst>
              <a:gd name="adj" fmla="val 406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Senior Physician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Executive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/>
              <a:t>Dr. Dave Megran</a:t>
            </a:r>
          </a:p>
        </p:txBody>
      </p:sp>
      <p:sp>
        <p:nvSpPr>
          <p:cNvPr id="20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00034" y="2714620"/>
            <a:ext cx="985838" cy="2857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Cancer Care</a:t>
            </a:r>
            <a:endParaRPr lang="en-US" sz="800" b="1" dirty="0"/>
          </a:p>
        </p:txBody>
      </p:sp>
      <p:sp>
        <p:nvSpPr>
          <p:cNvPr id="21" name="AutoShape 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643042" y="2786058"/>
            <a:ext cx="857256" cy="42862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Metropolitan Hospitals</a:t>
            </a:r>
            <a:endParaRPr lang="en-US" sz="800" b="1" dirty="0"/>
          </a:p>
        </p:txBody>
      </p:sp>
      <p:sp>
        <p:nvSpPr>
          <p:cNvPr id="22" name="AutoShape 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00034" y="3429000"/>
            <a:ext cx="985838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Human Resources</a:t>
            </a:r>
            <a:endParaRPr lang="en-US" sz="800" b="1" dirty="0"/>
          </a:p>
        </p:txBody>
      </p:sp>
      <p:sp>
        <p:nvSpPr>
          <p:cNvPr id="23" name="AutoShape 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00034" y="3857628"/>
            <a:ext cx="985838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Communications</a:t>
            </a:r>
            <a:endParaRPr lang="en-US" sz="800" b="1" dirty="0"/>
          </a:p>
        </p:txBody>
      </p:sp>
      <p:sp>
        <p:nvSpPr>
          <p:cNvPr id="24" name="AutoShape 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00034" y="4286256"/>
            <a:ext cx="985838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&amp; CIO Information Technology</a:t>
            </a:r>
            <a:endParaRPr lang="en-US" sz="800" b="1" dirty="0"/>
          </a:p>
        </p:txBody>
      </p:sp>
      <p:sp>
        <p:nvSpPr>
          <p:cNvPr id="25" name="AutoShape 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00034" y="4786322"/>
            <a:ext cx="985838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Internal Audit &amp; Enterprise Risk Management</a:t>
            </a:r>
            <a:endParaRPr lang="en-US" sz="800" b="1" dirty="0"/>
          </a:p>
        </p:txBody>
      </p:sp>
      <p:sp>
        <p:nvSpPr>
          <p:cNvPr id="26" name="AutoShape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00034" y="5286388"/>
            <a:ext cx="985838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&amp; General Counsel, Legal &amp; Privacy</a:t>
            </a:r>
            <a:endParaRPr lang="en-US" sz="800" b="1" dirty="0"/>
          </a:p>
        </p:txBody>
      </p:sp>
      <p:sp>
        <p:nvSpPr>
          <p:cNvPr id="27" name="AutoShape 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00034" y="5786454"/>
            <a:ext cx="985838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Ethics &amp; Compliance Officer</a:t>
            </a:r>
            <a:endParaRPr lang="en-US" sz="800" b="1" dirty="0"/>
          </a:p>
        </p:txBody>
      </p:sp>
      <p:sp>
        <p:nvSpPr>
          <p:cNvPr id="28" name="AutoShape 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00034" y="3071810"/>
            <a:ext cx="985838" cy="2857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North Zone</a:t>
            </a:r>
            <a:endParaRPr lang="en-US" sz="800" b="1" dirty="0"/>
          </a:p>
        </p:txBody>
      </p:sp>
      <p:sp>
        <p:nvSpPr>
          <p:cNvPr id="31" name="AutoShape 6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643042" y="3357562"/>
            <a:ext cx="857256" cy="42862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Calgary Zone</a:t>
            </a:r>
            <a:endParaRPr lang="en-US" sz="800" b="1" dirty="0"/>
          </a:p>
        </p:txBody>
      </p:sp>
      <p:sp>
        <p:nvSpPr>
          <p:cNvPr id="32" name="AutoShape 6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643042" y="3857628"/>
            <a:ext cx="857256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Finance</a:t>
            </a:r>
            <a:endParaRPr lang="en-US" sz="800" b="1" dirty="0"/>
          </a:p>
        </p:txBody>
      </p:sp>
      <p:sp>
        <p:nvSpPr>
          <p:cNvPr id="33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643042" y="4357694"/>
            <a:ext cx="857256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Capital Management</a:t>
            </a:r>
            <a:endParaRPr lang="en-US" sz="800" b="1" dirty="0"/>
          </a:p>
        </p:txBody>
      </p:sp>
      <p:sp>
        <p:nvSpPr>
          <p:cNvPr id="34" name="AutoShape 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643042" y="4857760"/>
            <a:ext cx="857256" cy="642942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Contracting, Procurement &amp; Supply Management</a:t>
            </a:r>
            <a:endParaRPr lang="en-US" sz="800" b="1" dirty="0"/>
          </a:p>
        </p:txBody>
      </p:sp>
      <p:sp>
        <p:nvSpPr>
          <p:cNvPr id="35" name="AutoShape 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643042" y="5572140"/>
            <a:ext cx="857256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Major Capital Projects</a:t>
            </a:r>
            <a:endParaRPr lang="en-US" sz="800" b="1" dirty="0"/>
          </a:p>
        </p:txBody>
      </p:sp>
      <p:sp>
        <p:nvSpPr>
          <p:cNvPr id="36" name="AutoShape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714612" y="2714620"/>
            <a:ext cx="1071570" cy="28575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Edmonton Zone</a:t>
            </a:r>
            <a:endParaRPr lang="en-US" sz="800" b="1" dirty="0"/>
          </a:p>
        </p:txBody>
      </p:sp>
      <p:sp>
        <p:nvSpPr>
          <p:cNvPr id="37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714612" y="3071810"/>
            <a:ext cx="1071570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SVP/CNO Nursing Strategies</a:t>
            </a:r>
            <a:endParaRPr lang="en-US" sz="800" b="1" dirty="0"/>
          </a:p>
        </p:txBody>
      </p:sp>
      <p:sp>
        <p:nvSpPr>
          <p:cNvPr id="38" name="AutoShape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714612" y="3500438"/>
            <a:ext cx="1071570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Allied Health Strategies</a:t>
            </a:r>
            <a:endParaRPr lang="en-US" sz="800" b="1" dirty="0"/>
          </a:p>
        </p:txBody>
      </p:sp>
      <p:sp>
        <p:nvSpPr>
          <p:cNvPr id="39" name="AutoShape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714612" y="3929066"/>
            <a:ext cx="1071570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Strategic &amp; Service Planning</a:t>
            </a:r>
            <a:endParaRPr lang="en-US" sz="800" b="1" dirty="0"/>
          </a:p>
        </p:txBody>
      </p:sp>
      <p:sp>
        <p:nvSpPr>
          <p:cNvPr id="40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714612" y="4714884"/>
            <a:ext cx="1143008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Data Integration, Measurement &amp; Reporting</a:t>
            </a:r>
            <a:endParaRPr lang="en-US" sz="800" b="1" dirty="0"/>
          </a:p>
        </p:txBody>
      </p:sp>
      <p:sp>
        <p:nvSpPr>
          <p:cNvPr id="41" name="AutoShape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714612" y="5214950"/>
            <a:ext cx="1143008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Health Info Mgmt</a:t>
            </a:r>
            <a:endParaRPr lang="en-US" sz="800" b="1" dirty="0"/>
          </a:p>
        </p:txBody>
      </p:sp>
      <p:sp>
        <p:nvSpPr>
          <p:cNvPr id="42" name="AutoShape 6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2714612" y="5643578"/>
            <a:ext cx="1143008" cy="500066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Exec. Dir. Patient Access &amp; Capacity Mgmt.</a:t>
            </a:r>
            <a:endParaRPr lang="en-US" sz="800" b="1" dirty="0"/>
          </a:p>
        </p:txBody>
      </p:sp>
      <p:sp>
        <p:nvSpPr>
          <p:cNvPr id="43" name="AutoShape 6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4000496" y="2786058"/>
            <a:ext cx="928694" cy="42862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Major Tertiary Hospitals</a:t>
            </a:r>
            <a:endParaRPr lang="en-US" sz="800" b="1" dirty="0"/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6429388" y="2714620"/>
            <a:ext cx="928694" cy="42862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Central Zone</a:t>
            </a:r>
            <a:endParaRPr lang="en-US" sz="800" b="1" dirty="0"/>
          </a:p>
        </p:txBody>
      </p:sp>
      <p:sp>
        <p:nvSpPr>
          <p:cNvPr id="46" name="AutoShape 6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4000496" y="3857628"/>
            <a:ext cx="928694" cy="500066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Quality  Improvement</a:t>
            </a:r>
            <a:endParaRPr lang="en-US" sz="800" b="1" dirty="0"/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4000496" y="3286124"/>
            <a:ext cx="928694" cy="500066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Quality Practice &amp; Partnerships</a:t>
            </a:r>
            <a:endParaRPr lang="en-US" sz="800" b="1" dirty="0"/>
          </a:p>
        </p:txBody>
      </p:sp>
      <p:sp>
        <p:nvSpPr>
          <p:cNvPr id="48" name="AutoShape 6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143504" y="2714620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Regional Hospitals</a:t>
            </a:r>
            <a:endParaRPr lang="en-US" sz="800" b="1" dirty="0"/>
          </a:p>
        </p:txBody>
      </p:sp>
      <p:sp>
        <p:nvSpPr>
          <p:cNvPr id="49" name="AutoShape 6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2714612" y="4357694"/>
            <a:ext cx="1071570" cy="285752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Research</a:t>
            </a:r>
            <a:endParaRPr lang="en-US" sz="800" b="1" dirty="0"/>
          </a:p>
        </p:txBody>
      </p:sp>
      <p:sp>
        <p:nvSpPr>
          <p:cNvPr id="50" name="AutoShape 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143504" y="3143248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South Zone</a:t>
            </a:r>
            <a:endParaRPr lang="en-US" sz="800" b="1" dirty="0"/>
          </a:p>
        </p:txBody>
      </p:sp>
      <p:sp>
        <p:nvSpPr>
          <p:cNvPr id="52" name="AutoShape 6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5143504" y="3571876"/>
            <a:ext cx="1000132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Primary Care &amp; Chronic Disease Mgmt.</a:t>
            </a:r>
            <a:endParaRPr lang="en-US" sz="800" b="1" dirty="0"/>
          </a:p>
        </p:txBody>
      </p:sp>
      <p:sp>
        <p:nvSpPr>
          <p:cNvPr id="53" name="AutoShape 6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143504" y="4071942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Seniors Health</a:t>
            </a:r>
            <a:endParaRPr lang="en-US" sz="800" b="1" dirty="0"/>
          </a:p>
        </p:txBody>
      </p:sp>
      <p:sp>
        <p:nvSpPr>
          <p:cNvPr id="54" name="AutoShape 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5143504" y="4929198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Community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&amp; Rural</a:t>
            </a:r>
            <a:endParaRPr lang="en-US" sz="800" b="1" dirty="0"/>
          </a:p>
        </p:txBody>
      </p:sp>
      <p:sp>
        <p:nvSpPr>
          <p:cNvPr id="55" name="AutoShape 6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5143504" y="5357826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SVP Emergency Medical Services</a:t>
            </a:r>
            <a:endParaRPr lang="en-US" sz="800" b="1" dirty="0"/>
          </a:p>
        </p:txBody>
      </p:sp>
      <p:sp>
        <p:nvSpPr>
          <p:cNvPr id="56" name="AutoShape 6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5143504" y="5786454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Population &amp; Public Health</a:t>
            </a:r>
            <a:endParaRPr lang="en-US" sz="800" b="1" dirty="0"/>
          </a:p>
        </p:txBody>
      </p:sp>
      <p:sp>
        <p:nvSpPr>
          <p:cNvPr id="57" name="AutoShape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5143504" y="4500570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Addiction &amp; Mental Health</a:t>
            </a:r>
            <a:endParaRPr lang="en-US" sz="800" b="1" dirty="0"/>
          </a:p>
        </p:txBody>
      </p:sp>
      <p:sp>
        <p:nvSpPr>
          <p:cNvPr id="58" name="AutoShape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6429388" y="3214686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Pharmacy Services</a:t>
            </a:r>
            <a:endParaRPr lang="en-US" sz="800" b="1" dirty="0"/>
          </a:p>
        </p:txBody>
      </p:sp>
      <p:sp>
        <p:nvSpPr>
          <p:cNvPr id="59" name="AutoShape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6429388" y="5786454"/>
            <a:ext cx="1000132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Exec. Director Protective Services</a:t>
            </a:r>
            <a:endParaRPr lang="en-US" sz="800" b="1" dirty="0"/>
          </a:p>
        </p:txBody>
      </p:sp>
      <p:sp>
        <p:nvSpPr>
          <p:cNvPr id="61" name="AutoShape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6429388" y="4929198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Environmental Services</a:t>
            </a:r>
            <a:endParaRPr lang="en-US" sz="800" b="1" dirty="0"/>
          </a:p>
        </p:txBody>
      </p:sp>
      <p:sp>
        <p:nvSpPr>
          <p:cNvPr id="62" name="AutoShape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6429388" y="4500570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Nutrition &amp; Food Services</a:t>
            </a:r>
            <a:endParaRPr lang="en-US" sz="800" b="1" dirty="0"/>
          </a:p>
        </p:txBody>
      </p:sp>
      <p:sp>
        <p:nvSpPr>
          <p:cNvPr id="63" name="AutoShape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6429388" y="4071942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Laboratory Services</a:t>
            </a:r>
            <a:endParaRPr lang="en-US" sz="800" b="1" dirty="0"/>
          </a:p>
        </p:txBody>
      </p:sp>
      <p:sp>
        <p:nvSpPr>
          <p:cNvPr id="64" name="AutoShape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6429388" y="3643314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Diagnostic Imaging Services</a:t>
            </a:r>
            <a:endParaRPr lang="en-US" sz="800" b="1" dirty="0"/>
          </a:p>
        </p:txBody>
      </p:sp>
      <p:sp>
        <p:nvSpPr>
          <p:cNvPr id="65" name="AutoShape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7643834" y="3929066"/>
            <a:ext cx="1000132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Senior Medical Directors</a:t>
            </a:r>
            <a:endParaRPr lang="en-US" sz="800" b="1" dirty="0"/>
          </a:p>
        </p:txBody>
      </p:sp>
      <p:sp>
        <p:nvSpPr>
          <p:cNvPr id="66" name="AutoShape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7643834" y="3357562"/>
            <a:ext cx="1000132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Zone Medical Directors (5)</a:t>
            </a:r>
            <a:endParaRPr lang="en-US" sz="800" b="1" dirty="0"/>
          </a:p>
        </p:txBody>
      </p:sp>
      <p:sp>
        <p:nvSpPr>
          <p:cNvPr id="67" name="AutoShape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7643834" y="2786058"/>
            <a:ext cx="1000132" cy="428628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Associate Physician Executives</a:t>
            </a:r>
            <a:endParaRPr lang="en-US" sz="800" b="1" dirty="0"/>
          </a:p>
        </p:txBody>
      </p:sp>
      <p:cxnSp>
        <p:nvCxnSpPr>
          <p:cNvPr id="96" name="Straight Connector 95"/>
          <p:cNvCxnSpPr/>
          <p:nvPr/>
        </p:nvCxnSpPr>
        <p:spPr bwMode="auto">
          <a:xfrm>
            <a:off x="285720" y="5929330"/>
            <a:ext cx="214314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39"/>
          <p:cNvCxnSpPr>
            <a:cxnSpLocks noChangeShapeType="1"/>
          </p:cNvCxnSpPr>
          <p:nvPr/>
        </p:nvCxnSpPr>
        <p:spPr bwMode="auto">
          <a:xfrm rot="5400000">
            <a:off x="-1821701" y="3821909"/>
            <a:ext cx="421484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1" name="Straight Connector 39"/>
          <p:cNvCxnSpPr>
            <a:cxnSpLocks noChangeShapeType="1"/>
          </p:cNvCxnSpPr>
          <p:nvPr/>
        </p:nvCxnSpPr>
        <p:spPr bwMode="auto">
          <a:xfrm rot="10800000">
            <a:off x="285720" y="1714488"/>
            <a:ext cx="257176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8" name="Straight Connector 39"/>
          <p:cNvCxnSpPr>
            <a:cxnSpLocks noChangeShapeType="1"/>
          </p:cNvCxnSpPr>
          <p:nvPr/>
        </p:nvCxnSpPr>
        <p:spPr bwMode="auto">
          <a:xfrm rot="5400000">
            <a:off x="-35751" y="4250537"/>
            <a:ext cx="321471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" name="Straight Connector 39"/>
          <p:cNvCxnSpPr>
            <a:cxnSpLocks noChangeShapeType="1"/>
          </p:cNvCxnSpPr>
          <p:nvPr/>
        </p:nvCxnSpPr>
        <p:spPr bwMode="auto">
          <a:xfrm rot="5400000">
            <a:off x="1000100" y="4286256"/>
            <a:ext cx="328614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" name="Straight Connector 39"/>
          <p:cNvCxnSpPr>
            <a:cxnSpLocks noChangeShapeType="1"/>
          </p:cNvCxnSpPr>
          <p:nvPr/>
        </p:nvCxnSpPr>
        <p:spPr bwMode="auto">
          <a:xfrm rot="5400000">
            <a:off x="2894001" y="3679033"/>
            <a:ext cx="2070908" cy="79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Straight Connector 39"/>
          <p:cNvCxnSpPr>
            <a:cxnSpLocks noChangeShapeType="1"/>
          </p:cNvCxnSpPr>
          <p:nvPr/>
        </p:nvCxnSpPr>
        <p:spPr bwMode="auto">
          <a:xfrm rot="5400000">
            <a:off x="3325255" y="4243697"/>
            <a:ext cx="335758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7" name="Straight Connector 39"/>
          <p:cNvCxnSpPr>
            <a:cxnSpLocks noChangeShapeType="1"/>
          </p:cNvCxnSpPr>
          <p:nvPr/>
        </p:nvCxnSpPr>
        <p:spPr bwMode="auto">
          <a:xfrm rot="5400000">
            <a:off x="4679157" y="4321975"/>
            <a:ext cx="3357586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9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6786578" y="3429000"/>
            <a:ext cx="157163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5" name="AutoShape 6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6286512" y="1500174"/>
            <a:ext cx="1000132" cy="50006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Chief of Staff Board Office</a:t>
            </a:r>
          </a:p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VP Community Engagement</a:t>
            </a:r>
            <a:endParaRPr lang="en-US" sz="800" b="1" dirty="0"/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6357950" y="5500702"/>
            <a:ext cx="142876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AutoShape 6"/>
          <p:cNvSpPr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6429388" y="5357826"/>
            <a:ext cx="1000132" cy="357190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Exec. Director Linen Services</a:t>
            </a:r>
            <a:endParaRPr lang="en-US" sz="800" b="1" dirty="0"/>
          </a:p>
        </p:txBody>
      </p:sp>
      <p:sp>
        <p:nvSpPr>
          <p:cNvPr id="122" name="AutoShape 6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4000496" y="4429132"/>
            <a:ext cx="928694" cy="500066"/>
          </a:xfrm>
          <a:prstGeom prst="roundRect">
            <a:avLst>
              <a:gd name="adj" fmla="val 16667"/>
            </a:avLst>
          </a:prstGeom>
          <a:solidFill>
            <a:srgbClr val="A9DA7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45715" tIns="45715" rIns="45715" bIns="45715" anchor="ctr"/>
          <a:lstStyle/>
          <a:p>
            <a:pPr algn="ctr" defTabSz="895350">
              <a:buClr>
                <a:schemeClr val="folHlink"/>
              </a:buClr>
            </a:pPr>
            <a:r>
              <a:rPr lang="en-US" sz="800" b="1" dirty="0" smtClean="0"/>
              <a:t>Patient Concerns</a:t>
            </a:r>
            <a:endParaRPr lang="en-US" sz="800" b="1" dirty="0"/>
          </a:p>
        </p:txBody>
      </p:sp>
      <p:sp>
        <p:nvSpPr>
          <p:cNvPr id="6156" name="AutoShape 4"/>
          <p:cNvSpPr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2928926" y="1500174"/>
            <a:ext cx="2819400" cy="4349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CA" sz="1000" b="1" dirty="0"/>
              <a:t>President &amp; Chief Executive Officer</a:t>
            </a:r>
          </a:p>
          <a:p>
            <a:pPr algn="ctr"/>
            <a:r>
              <a:rPr lang="en-US" sz="1000" b="1" dirty="0"/>
              <a:t>Dr. Stephen Duckett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19400" y="2819400"/>
            <a:ext cx="3743325" cy="14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721767" y="2840833"/>
            <a:ext cx="3729041" cy="28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4038600" y="762000"/>
            <a:ext cx="428628" cy="4286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Plus 15"/>
          <p:cNvSpPr/>
          <p:nvPr/>
        </p:nvSpPr>
        <p:spPr>
          <a:xfrm>
            <a:off x="6172200" y="2895600"/>
            <a:ext cx="428628" cy="4286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123728" y="476672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Cost per Head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68580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above Canada average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2996952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Life Expectancy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2060848"/>
            <a:ext cx="244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above Canada average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2514600" y="2819400"/>
            <a:ext cx="357190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Minus 12"/>
          <p:cNvSpPr/>
          <p:nvPr/>
        </p:nvSpPr>
        <p:spPr>
          <a:xfrm>
            <a:off x="4191000" y="4572000"/>
            <a:ext cx="357190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667000" y="3505200"/>
            <a:ext cx="132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Canada average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62400" y="2971800"/>
            <a:ext cx="500066" cy="428628"/>
          </a:xfrm>
          <a:prstGeom prst="straightConnector1">
            <a:avLst/>
          </a:prstGeom>
          <a:ln w="44450" cap="rnd">
            <a:solidFill>
              <a:schemeClr val="accent1">
                <a:lumMod val="75000"/>
              </a:schemeClr>
            </a:solidFill>
            <a:miter lim="800000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072" y="386104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Alberta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early-mid 1990s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155679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Alberta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2008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707904" y="2060848"/>
            <a:ext cx="2088232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19" grpId="0"/>
      <p:bldP spid="29" grpId="0"/>
      <p:bldP spid="11" grpId="0" animBg="1"/>
      <p:bldP spid="13" grpId="0" animBg="1"/>
      <p:bldP spid="15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did we do (right)?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052736"/>
            <a:ext cx="7467600" cy="4352925"/>
          </a:xfrm>
        </p:spPr>
        <p:txBody>
          <a:bodyPr/>
          <a:lstStyle/>
          <a:p>
            <a:r>
              <a:rPr lang="en-US" sz="2800" dirty="0" smtClean="0"/>
              <a:t>Be honest, lift the lid</a:t>
            </a:r>
          </a:p>
          <a:p>
            <a:r>
              <a:rPr lang="en-US" sz="2800" dirty="0" smtClean="0"/>
              <a:t>Set strategic direction</a:t>
            </a:r>
          </a:p>
          <a:p>
            <a:r>
              <a:rPr lang="en-US" sz="2800" dirty="0" smtClean="0"/>
              <a:t>Develop accountability framework</a:t>
            </a:r>
          </a:p>
          <a:p>
            <a:r>
              <a:rPr lang="en-US" sz="2800" dirty="0" smtClean="0"/>
              <a:t>End Noah’s Ark planning</a:t>
            </a:r>
          </a:p>
          <a:p>
            <a:pPr lvl="1"/>
            <a:r>
              <a:rPr lang="en-US" sz="2400" dirty="0" smtClean="0"/>
              <a:t>Or rather, attempt to end</a:t>
            </a:r>
          </a:p>
          <a:p>
            <a:r>
              <a:rPr lang="en-US" sz="2800" dirty="0" smtClean="0"/>
              <a:t>Develop provincial approaches</a:t>
            </a:r>
          </a:p>
          <a:p>
            <a:pPr lvl="1"/>
            <a:r>
              <a:rPr lang="en-US" sz="2400" dirty="0" smtClean="0"/>
              <a:t>Organizational structures/roles</a:t>
            </a:r>
          </a:p>
          <a:p>
            <a:pPr lvl="1"/>
            <a:r>
              <a:rPr lang="en-US" sz="2400" dirty="0" smtClean="0"/>
              <a:t>Networks</a:t>
            </a:r>
          </a:p>
          <a:p>
            <a:pPr lvl="1"/>
            <a:r>
              <a:rPr lang="en-US" sz="2400" dirty="0" smtClean="0"/>
              <a:t>Alberta Clinician Council</a:t>
            </a:r>
          </a:p>
          <a:p>
            <a:pPr lvl="1"/>
            <a:r>
              <a:rPr lang="en-US" sz="2400" dirty="0" smtClean="0"/>
              <a:t>Activity based funding etc</a:t>
            </a:r>
          </a:p>
          <a:p>
            <a:r>
              <a:rPr lang="en-US" sz="2800" dirty="0" smtClean="0"/>
              <a:t>Right investments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00166" y="428604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/>
            <a:r>
              <a:rPr lang="en-US" sz="3600" b="1" dirty="0" smtClean="0"/>
              <a:t>What went wrong?</a:t>
            </a:r>
            <a:endParaRPr lang="en-AU" sz="2400" b="1" dirty="0">
              <a:solidFill>
                <a:srgbClr val="0065B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268760"/>
            <a:ext cx="8118475" cy="3946525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? No pre-merger planning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Wasted first year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No consumer/local engagement mechanisms at all for 20 months (May 2008 – January 2010)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Disengagement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Legitimacy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(Rural) MLA disconnect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Budget cut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Community reaction – identified as AHS’ choice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Site leadership vacuum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Role of Ministry </a:t>
            </a:r>
            <a:r>
              <a:rPr lang="en-US" sz="2400" dirty="0" err="1" smtClean="0">
                <a:latin typeface="+mn-lt"/>
              </a:rPr>
              <a:t>vs</a:t>
            </a:r>
            <a:r>
              <a:rPr lang="en-US" sz="2400" dirty="0" smtClean="0">
                <a:latin typeface="+mn-lt"/>
              </a:rPr>
              <a:t> AHS?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</a:rPr>
              <a:t>Personality dependent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Chalk and cheese:</a:t>
            </a:r>
            <a:endParaRPr lang="en-US" dirty="0"/>
          </a:p>
        </p:txBody>
      </p:sp>
      <p:pic>
        <p:nvPicPr>
          <p:cNvPr id="60419" name="Picture 3" descr="C:\data\My Pictures\zwo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032" y="2085975"/>
            <a:ext cx="3421972" cy="3314700"/>
          </a:xfrm>
          <a:prstGeom prst="rect">
            <a:avLst/>
          </a:prstGeom>
          <a:noFill/>
        </p:spPr>
      </p:pic>
      <p:pic>
        <p:nvPicPr>
          <p:cNvPr id="60420" name="Picture 4" descr="C:\data\My Pictures\liep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2133600"/>
            <a:ext cx="3248024" cy="3362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75656" y="188640"/>
            <a:ext cx="7286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4500"/>
            <a:r>
              <a:rPr lang="en-US" sz="3600" b="1" dirty="0" smtClean="0"/>
              <a:t>What went wrong?</a:t>
            </a:r>
            <a:endParaRPr lang="en-AU" sz="2400" b="1" dirty="0">
              <a:solidFill>
                <a:srgbClr val="0065B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908720"/>
            <a:ext cx="8118475" cy="3946525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? No pre-merger planning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Wasted first year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No consumer/local engagement mechanisms at all for 20 months (May 2008 – January 2010)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Disengagement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Legitimacy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(Rural) MLA disconnect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Budget cut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Community reaction – identified as AHS’ choice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n-lt"/>
              </a:rPr>
              <a:t>No data for strategic cuts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Site leadership vacuum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Role of Ministry </a:t>
            </a:r>
            <a:r>
              <a:rPr lang="en-US" sz="2400" dirty="0" err="1" smtClean="0">
                <a:latin typeface="+mn-lt"/>
              </a:rPr>
              <a:t>vs</a:t>
            </a:r>
            <a:r>
              <a:rPr lang="en-US" sz="2400" dirty="0" smtClean="0">
                <a:latin typeface="+mn-lt"/>
              </a:rPr>
              <a:t> AHS?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+mn-lt"/>
              </a:rPr>
              <a:t>Personality dependent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Cookies?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are the lessons?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4352925"/>
          </a:xfrm>
        </p:spPr>
        <p:txBody>
          <a:bodyPr/>
          <a:lstStyle/>
          <a:p>
            <a:r>
              <a:rPr lang="en-US" sz="2400" dirty="0" smtClean="0"/>
              <a:t>(At least in Alberta) significant savings can be made from improved management</a:t>
            </a:r>
          </a:p>
          <a:p>
            <a:pPr lvl="1"/>
            <a:r>
              <a:rPr lang="en-US" sz="2000" dirty="0" smtClean="0"/>
              <a:t>Procurement</a:t>
            </a:r>
          </a:p>
          <a:p>
            <a:pPr lvl="2"/>
            <a:r>
              <a:rPr lang="en-US" sz="1600" dirty="0" smtClean="0"/>
              <a:t>Private sector contracts</a:t>
            </a:r>
          </a:p>
          <a:p>
            <a:pPr lvl="1"/>
            <a:r>
              <a:rPr lang="en-US" sz="2000" dirty="0" smtClean="0"/>
              <a:t>Activity based funding</a:t>
            </a:r>
          </a:p>
          <a:p>
            <a:pPr lvl="1"/>
            <a:r>
              <a:rPr lang="en-US" sz="2000" dirty="0" smtClean="0"/>
              <a:t>Using expertise</a:t>
            </a:r>
          </a:p>
          <a:p>
            <a:pPr lvl="2"/>
            <a:r>
              <a:rPr lang="en-US" sz="1600" dirty="0" smtClean="0"/>
              <a:t>Catering</a:t>
            </a:r>
          </a:p>
          <a:p>
            <a:pPr lvl="1"/>
            <a:r>
              <a:rPr lang="en-US" sz="2000" dirty="0" smtClean="0"/>
              <a:t>Economies of scale</a:t>
            </a:r>
          </a:p>
          <a:p>
            <a:pPr lvl="2"/>
            <a:r>
              <a:rPr lang="en-US" sz="1600" dirty="0" smtClean="0"/>
              <a:t>Provincial on-line formulary</a:t>
            </a:r>
          </a:p>
          <a:p>
            <a:r>
              <a:rPr lang="en-US" sz="2400" dirty="0" smtClean="0"/>
              <a:t>(At least in Alberta) significant service enhancements can be made from collaboration </a:t>
            </a:r>
            <a:r>
              <a:rPr lang="en-US" sz="2400" dirty="0" err="1" smtClean="0"/>
              <a:t>vs</a:t>
            </a:r>
            <a:r>
              <a:rPr lang="en-US" sz="2400" dirty="0" smtClean="0"/>
              <a:t> competition</a:t>
            </a:r>
          </a:p>
          <a:p>
            <a:pPr lvl="1"/>
            <a:r>
              <a:rPr lang="en-US" sz="2000" dirty="0" smtClean="0"/>
              <a:t>EDs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What are the lessons?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4352925"/>
          </a:xfrm>
        </p:spPr>
        <p:txBody>
          <a:bodyPr/>
          <a:lstStyle/>
          <a:p>
            <a:r>
              <a:rPr lang="en-US" sz="2800" dirty="0" smtClean="0"/>
              <a:t>Change takes time</a:t>
            </a:r>
          </a:p>
          <a:p>
            <a:r>
              <a:rPr lang="en-US" sz="2800" dirty="0" smtClean="0"/>
              <a:t>Change appetite varies over time</a:t>
            </a:r>
          </a:p>
          <a:p>
            <a:r>
              <a:rPr lang="en-US" sz="2800" dirty="0" smtClean="0"/>
              <a:t>Public perception of health system performance unrelated to measures</a:t>
            </a:r>
          </a:p>
          <a:p>
            <a:pPr lvl="1"/>
            <a:r>
              <a:rPr lang="en-US" sz="2400" dirty="0" smtClean="0"/>
              <a:t>? Boiling frog</a:t>
            </a:r>
          </a:p>
          <a:p>
            <a:pPr lvl="1"/>
            <a:r>
              <a:rPr lang="en-US" sz="2400" dirty="0" smtClean="0"/>
              <a:t>spin</a:t>
            </a:r>
          </a:p>
          <a:p>
            <a:r>
              <a:rPr lang="en-US" sz="2800" dirty="0" smtClean="0"/>
              <a:t>Lambs get slaughtered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19400" y="2819400"/>
            <a:ext cx="3743325" cy="14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721767" y="2840833"/>
            <a:ext cx="3729041" cy="28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us 13"/>
          <p:cNvSpPr/>
          <p:nvPr/>
        </p:nvSpPr>
        <p:spPr>
          <a:xfrm>
            <a:off x="4038600" y="762000"/>
            <a:ext cx="428628" cy="4286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Plus 15"/>
          <p:cNvSpPr/>
          <p:nvPr/>
        </p:nvSpPr>
        <p:spPr>
          <a:xfrm>
            <a:off x="6172200" y="2895600"/>
            <a:ext cx="428628" cy="4286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123728" y="476672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Cost per Head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685800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above Canada average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2996952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70C0"/>
                </a:solidFill>
              </a:rPr>
              <a:t>Life Expectancy</a:t>
            </a:r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2060848"/>
            <a:ext cx="244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above Canada average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2514600" y="2819400"/>
            <a:ext cx="357190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Minus 12"/>
          <p:cNvSpPr/>
          <p:nvPr/>
        </p:nvSpPr>
        <p:spPr>
          <a:xfrm>
            <a:off x="4191000" y="4572000"/>
            <a:ext cx="357190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667000" y="3505200"/>
            <a:ext cx="132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</a:rPr>
              <a:t>Canada average</a:t>
            </a:r>
            <a:endParaRPr lang="en-CA" sz="2000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62400" y="2971800"/>
            <a:ext cx="500066" cy="428628"/>
          </a:xfrm>
          <a:prstGeom prst="straightConnector1">
            <a:avLst/>
          </a:prstGeom>
          <a:ln w="44450" cap="rnd">
            <a:solidFill>
              <a:schemeClr val="accent1">
                <a:lumMod val="75000"/>
              </a:schemeClr>
            </a:solidFill>
            <a:miter lim="800000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072" y="386104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Alberta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early-mid 1990s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155679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Alberta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2008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3707904" y="2060848"/>
            <a:ext cx="2088232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6-Point Star 22"/>
          <p:cNvSpPr/>
          <p:nvPr/>
        </p:nvSpPr>
        <p:spPr>
          <a:xfrm>
            <a:off x="5796136" y="3429000"/>
            <a:ext cx="2520280" cy="2664296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 back here again?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79912" y="2132856"/>
            <a:ext cx="2016224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05804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Annual increase in health spending* in Alberta</a:t>
            </a:r>
            <a:br>
              <a:rPr lang="en-US" sz="3200" dirty="0" smtClean="0"/>
            </a:br>
            <a:r>
              <a:rPr lang="en-US" sz="1400" dirty="0" smtClean="0"/>
              <a:t>* to AHS and predecessor entities excluding EMS, AADAC</a:t>
            </a:r>
            <a:endParaRPr lang="en-US" sz="1400" dirty="0"/>
          </a:p>
        </p:txBody>
      </p:sp>
      <p:pic>
        <p:nvPicPr>
          <p:cNvPr id="727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7838256" cy="715963"/>
          </a:xfrm>
        </p:spPr>
        <p:txBody>
          <a:bodyPr/>
          <a:lstStyle/>
          <a:p>
            <a:pPr algn="l"/>
            <a:r>
              <a:rPr lang="en-US" sz="3600" b="1" dirty="0" smtClean="0"/>
              <a:t>Summary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67600" cy="4352925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 </a:t>
            </a:r>
            <a:r>
              <a:rPr lang="en-US" sz="2800" dirty="0" smtClean="0"/>
              <a:t>We have seen a steady deterioration in performance* over the last decade</a:t>
            </a:r>
          </a:p>
          <a:p>
            <a:pPr marR="0" defTabSz="914400" eaLnBrk="1" latinLnBrk="0" hangingPunct="1">
              <a:lnSpc>
                <a:spcPct val="100000"/>
              </a:lnSpc>
              <a:buClrTx/>
              <a:buSzTx/>
              <a:buNone/>
              <a:tabLst/>
              <a:defRPr/>
            </a:pPr>
            <a:r>
              <a:rPr lang="en-US" sz="2800" dirty="0" smtClean="0"/>
              <a:t>	</a:t>
            </a:r>
            <a:r>
              <a:rPr lang="en-US" sz="1800" dirty="0" smtClean="0"/>
              <a:t>* On practically any dimension you care to measure</a:t>
            </a:r>
          </a:p>
          <a:p>
            <a:pPr lvl="0"/>
            <a:r>
              <a:rPr lang="en-US" sz="2800" dirty="0" smtClean="0"/>
              <a:t>Not just the last two (AHS) years!!!!</a:t>
            </a:r>
          </a:p>
          <a:p>
            <a:pPr lvl="0"/>
            <a:r>
              <a:rPr lang="en-US" sz="2800" dirty="0" smtClean="0"/>
              <a:t>Demonstrable turn around for the health system (Alberta’s largest employer) cannot occur over night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en-US" sz="3600" b="1" dirty="0" smtClean="0"/>
              <a:t>Compared to other provinces, Alberta: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Spends more per head</a:t>
            </a:r>
          </a:p>
          <a:p>
            <a:pPr lvl="0"/>
            <a:r>
              <a:rPr lang="en-US" dirty="0" smtClean="0"/>
              <a:t>Uses more health services</a:t>
            </a:r>
          </a:p>
          <a:p>
            <a:pPr lvl="0"/>
            <a:r>
              <a:rPr lang="en-US" dirty="0" smtClean="0"/>
              <a:t>(and those health services cost more)</a:t>
            </a:r>
          </a:p>
          <a:p>
            <a:pPr lvl="0"/>
            <a:r>
              <a:rPr lang="en-US" dirty="0" smtClean="0"/>
              <a:t>But doesn’t provide quicker access</a:t>
            </a:r>
          </a:p>
          <a:p>
            <a:pPr lvl="0"/>
            <a:r>
              <a:rPr lang="en-US" dirty="0" smtClean="0"/>
              <a:t>Or appreciably better (population) outcomes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467600" cy="715963"/>
          </a:xfrm>
        </p:spPr>
        <p:txBody>
          <a:bodyPr/>
          <a:lstStyle/>
          <a:p>
            <a:pPr algn="l"/>
            <a:r>
              <a:rPr lang="en-US" sz="3600" b="1" dirty="0" smtClean="0"/>
              <a:t>Presentations made previously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838256" cy="4352925"/>
          </a:xfrm>
        </p:spPr>
        <p:txBody>
          <a:bodyPr/>
          <a:lstStyle/>
          <a:p>
            <a:r>
              <a:rPr lang="en-US" sz="2800" dirty="0" smtClean="0"/>
              <a:t>As CEO</a:t>
            </a:r>
          </a:p>
          <a:p>
            <a:pPr lvl="1"/>
            <a:r>
              <a:rPr lang="en-US" sz="2400" dirty="0" smtClean="0"/>
              <a:t>‘Boom and bust again’ @</a:t>
            </a:r>
            <a:r>
              <a:rPr lang="en-US" sz="2400" dirty="0" err="1" smtClean="0"/>
              <a:t>UofA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Post CEO</a:t>
            </a:r>
          </a:p>
          <a:p>
            <a:pPr lvl="1"/>
            <a:r>
              <a:rPr lang="en-US" sz="2400" dirty="0" smtClean="0"/>
              <a:t>Health care forum, Centre for Public Interest Accounting @</a:t>
            </a:r>
            <a:r>
              <a:rPr lang="en-US" sz="2400" smtClean="0"/>
              <a:t>UofC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910264" cy="715963"/>
          </a:xfrm>
        </p:spPr>
        <p:txBody>
          <a:bodyPr/>
          <a:lstStyle/>
          <a:p>
            <a:pPr algn="l"/>
            <a:r>
              <a:rPr lang="en-US" sz="3600" b="1" dirty="0" smtClean="0"/>
              <a:t>Why did performance deteriorate?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467600" cy="4352925"/>
          </a:xfrm>
        </p:spPr>
        <p:txBody>
          <a:bodyPr/>
          <a:lstStyle/>
          <a:p>
            <a:r>
              <a:rPr lang="en-US" sz="2800" dirty="0" smtClean="0"/>
              <a:t>Edifice complex?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indent="0" eaLnBrk="1" hangingPunct="1"/>
            <a:r>
              <a:rPr lang="en-US" sz="2200" smtClean="0"/>
              <a:t>Capital growth in Alberta was higher than other provinces – driving increased hospital capacity</a:t>
            </a: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251521" y="1412776"/>
          <a:ext cx="7632848" cy="5131811"/>
        </p:xfrm>
        <a:graphic>
          <a:graphicData uri="http://schemas.openxmlformats.org/presentationml/2006/ole">
            <p:oleObj spid="_x0000_s39938" r:id="rId3" imgW="8407113" imgH="5657578" progId="Excel.Sheet.8">
              <p:embed/>
            </p:oleObj>
          </a:graphicData>
        </a:graphic>
      </p:graphicFrame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0" y="57435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Statistics Canada, CANSIM, table 326-0021 and Catalogue nos. 62-001-X and 62-010-X.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Source: Canadian Institute for Health Information, National Health Expenditure Trends, 1975 – 2008 (Ottawa, Ont.: CIHI, 2008).		</a:t>
            </a:r>
          </a:p>
          <a:p>
            <a:r>
              <a:rPr lang="en-US" sz="800" i="1" baseline="30000"/>
              <a:t>3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7488237" cy="1219200"/>
          </a:xfrm>
        </p:spPr>
        <p:txBody>
          <a:bodyPr/>
          <a:lstStyle/>
          <a:p>
            <a:pPr indent="0" eaLnBrk="1" hangingPunct="1"/>
            <a:r>
              <a:rPr lang="en-US" sz="2200" dirty="0" smtClean="0"/>
              <a:t>Alberta spent 25% faster on Hospitals over the period than Other Provinces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47638" y="5840413"/>
            <a:ext cx="8996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51521" y="1340769"/>
          <a:ext cx="8064896" cy="5521292"/>
        </p:xfrm>
        <a:graphic>
          <a:graphicData uri="http://schemas.openxmlformats.org/presentationml/2006/ole">
            <p:oleObj spid="_x0000_s1026" r:id="rId3" imgW="8407113" imgH="5755123" progId="Excel.Sheet.8">
              <p:embed/>
            </p:oleObj>
          </a:graphicData>
        </a:graphic>
      </p:graphicFrame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0" y="5743575"/>
            <a:ext cx="9144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baseline="30000"/>
              <a:t>1</a:t>
            </a:r>
            <a:r>
              <a:rPr lang="en-US" sz="800" i="1"/>
              <a:t> Source: Statistics Canada, CANSIM, table 326-0021 and Catalogue nos. 62-001-X and 62-010-X.	</a:t>
            </a:r>
          </a:p>
          <a:p>
            <a:r>
              <a:rPr lang="en-US" sz="800" i="1" baseline="30000"/>
              <a:t>2 </a:t>
            </a:r>
            <a:r>
              <a:rPr lang="en-US" sz="800" i="1"/>
              <a:t>Source: Canadian Institute for Health Information, National Health Expenditure Trends, 1975 – 2008 (Ottawa, Ont.: CIHI, 2008).		</a:t>
            </a:r>
          </a:p>
          <a:p>
            <a:r>
              <a:rPr lang="en-US" sz="800" i="1" baseline="30000"/>
              <a:t>3 </a:t>
            </a:r>
            <a:r>
              <a:rPr lang="en-US" sz="800" i="1"/>
              <a:t>Adjusted Population is Weighted by All-Sector Expenditure by Age and Gender (2007/2008 Population-Based Funding Weights for Alberta). Alberta’s weights were  applied across all provinces.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LYq2ybsNBUq6F6a.8oWyKg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kJv8rs0uYUeQl6Dh7lDfnA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LYq2ybsNBUq6F6a.8oWyKg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2h5IKa7k2PsjRdobD1ZA"/>
</p:tagLst>
</file>

<file path=ppt/theme/theme1.xml><?xml version="1.0" encoding="utf-8"?>
<a:theme xmlns:a="http://schemas.openxmlformats.org/drawingml/2006/main" name="sph_powerpoint2">
  <a:themeElements>
    <a:clrScheme name="sph_powerpoint2 13">
      <a:dk1>
        <a:srgbClr val="006546"/>
      </a:dk1>
      <a:lt1>
        <a:srgbClr val="FFFFFF"/>
      </a:lt1>
      <a:dk2>
        <a:srgbClr val="006546"/>
      </a:dk2>
      <a:lt2>
        <a:srgbClr val="808080"/>
      </a:lt2>
      <a:accent1>
        <a:srgbClr val="3E3936"/>
      </a:accent1>
      <a:accent2>
        <a:srgbClr val="FFD128"/>
      </a:accent2>
      <a:accent3>
        <a:srgbClr val="FFFFFF"/>
      </a:accent3>
      <a:accent4>
        <a:srgbClr val="00553A"/>
      </a:accent4>
      <a:accent5>
        <a:srgbClr val="AFAEAE"/>
      </a:accent5>
      <a:accent6>
        <a:srgbClr val="E7BD23"/>
      </a:accent6>
      <a:hlink>
        <a:srgbClr val="006546"/>
      </a:hlink>
      <a:folHlink>
        <a:srgbClr val="E1D128"/>
      </a:folHlink>
    </a:clrScheme>
    <a:fontScheme name="sph_powerpoi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h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3">
        <a:dk1>
          <a:srgbClr val="006546"/>
        </a:dk1>
        <a:lt1>
          <a:srgbClr val="FFFFFF"/>
        </a:lt1>
        <a:dk2>
          <a:srgbClr val="006546"/>
        </a:dk2>
        <a:lt2>
          <a:srgbClr val="808080"/>
        </a:lt2>
        <a:accent1>
          <a:srgbClr val="3E3936"/>
        </a:accent1>
        <a:accent2>
          <a:srgbClr val="FFD128"/>
        </a:accent2>
        <a:accent3>
          <a:srgbClr val="FFFFFF"/>
        </a:accent3>
        <a:accent4>
          <a:srgbClr val="00553A"/>
        </a:accent4>
        <a:accent5>
          <a:srgbClr val="AFAEAE"/>
        </a:accent5>
        <a:accent6>
          <a:srgbClr val="E7BD23"/>
        </a:accent6>
        <a:hlink>
          <a:srgbClr val="006546"/>
        </a:hlink>
        <a:folHlink>
          <a:srgbClr val="E1D1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ph_powerpoint2">
  <a:themeElements>
    <a:clrScheme name="sph_powerpoint2 13">
      <a:dk1>
        <a:srgbClr val="006546"/>
      </a:dk1>
      <a:lt1>
        <a:srgbClr val="FFFFFF"/>
      </a:lt1>
      <a:dk2>
        <a:srgbClr val="006546"/>
      </a:dk2>
      <a:lt2>
        <a:srgbClr val="808080"/>
      </a:lt2>
      <a:accent1>
        <a:srgbClr val="3E3936"/>
      </a:accent1>
      <a:accent2>
        <a:srgbClr val="FFD128"/>
      </a:accent2>
      <a:accent3>
        <a:srgbClr val="FFFFFF"/>
      </a:accent3>
      <a:accent4>
        <a:srgbClr val="00553A"/>
      </a:accent4>
      <a:accent5>
        <a:srgbClr val="AFAEAE"/>
      </a:accent5>
      <a:accent6>
        <a:srgbClr val="E7BD23"/>
      </a:accent6>
      <a:hlink>
        <a:srgbClr val="006546"/>
      </a:hlink>
      <a:folHlink>
        <a:srgbClr val="E1D128"/>
      </a:folHlink>
    </a:clrScheme>
    <a:fontScheme name="sph_powerpoi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h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h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h_powerpoint2 13">
        <a:dk1>
          <a:srgbClr val="006546"/>
        </a:dk1>
        <a:lt1>
          <a:srgbClr val="FFFFFF"/>
        </a:lt1>
        <a:dk2>
          <a:srgbClr val="006546"/>
        </a:dk2>
        <a:lt2>
          <a:srgbClr val="808080"/>
        </a:lt2>
        <a:accent1>
          <a:srgbClr val="3E3936"/>
        </a:accent1>
        <a:accent2>
          <a:srgbClr val="FFD128"/>
        </a:accent2>
        <a:accent3>
          <a:srgbClr val="FFFFFF"/>
        </a:accent3>
        <a:accent4>
          <a:srgbClr val="00553A"/>
        </a:accent4>
        <a:accent5>
          <a:srgbClr val="AFAEAE"/>
        </a:accent5>
        <a:accent6>
          <a:srgbClr val="E7BD23"/>
        </a:accent6>
        <a:hlink>
          <a:srgbClr val="006546"/>
        </a:hlink>
        <a:folHlink>
          <a:srgbClr val="E1D1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sph_powerpoint2</Template>
  <TotalTime>267</TotalTime>
  <Words>1299</Words>
  <Application>Microsoft Macintosh PowerPoint</Application>
  <PresentationFormat>Letter Paper (8.5x11 in)</PresentationFormat>
  <Paragraphs>240</Paragraphs>
  <Slides>27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sph_powerpoint2</vt:lpstr>
      <vt:lpstr>1_sph_powerpoint2</vt:lpstr>
      <vt:lpstr>Excel.Sheet.8</vt:lpstr>
      <vt:lpstr>Acrobat Document</vt:lpstr>
      <vt:lpstr>Lessons from Alberta</vt:lpstr>
      <vt:lpstr>Slide 2</vt:lpstr>
      <vt:lpstr>Annual increase in health spending* in Alberta * to AHS and predecessor entities excluding EMS, AADAC</vt:lpstr>
      <vt:lpstr>Summary</vt:lpstr>
      <vt:lpstr>Compared to other provinces, Alberta:</vt:lpstr>
      <vt:lpstr>Presentations made previously</vt:lpstr>
      <vt:lpstr>Why did performance deteriorate?</vt:lpstr>
      <vt:lpstr>Capital growth in Alberta was higher than other provinces – driving increased hospital capacity</vt:lpstr>
      <vt:lpstr>Alberta spent 25% faster on Hospitals over the period than Other Provinces</vt:lpstr>
      <vt:lpstr>Compared to other provinces, Alberta disinvested in Seniors Accommodation and Other Institutions</vt:lpstr>
      <vt:lpstr>Why did performance deteriorate?</vt:lpstr>
      <vt:lpstr>What did we do (right)?</vt:lpstr>
      <vt:lpstr>Slide 13</vt:lpstr>
      <vt:lpstr>What did we do (right)?</vt:lpstr>
      <vt:lpstr>Plans, Reporting and Accountability</vt:lpstr>
      <vt:lpstr>What did we do (right)?</vt:lpstr>
      <vt:lpstr>Slide 17</vt:lpstr>
      <vt:lpstr>What did we do (right)?</vt:lpstr>
      <vt:lpstr> AHS Formal Structure: mutual accountability to the fore</vt:lpstr>
      <vt:lpstr>What did we do (right)?</vt:lpstr>
      <vt:lpstr>Slide 21</vt:lpstr>
      <vt:lpstr>Chalk and cheese:</vt:lpstr>
      <vt:lpstr>Slide 23</vt:lpstr>
      <vt:lpstr>What are the lessons?</vt:lpstr>
      <vt:lpstr>Slide 25</vt:lpstr>
      <vt:lpstr>What are the lessons?</vt:lpstr>
      <vt:lpstr>Slide 27</vt:lpstr>
    </vt:vector>
  </TitlesOfParts>
  <Company>Faculty of Medicine and Dentistry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virginacouse</dc:creator>
  <cp:lastModifiedBy>Susan Hale</cp:lastModifiedBy>
  <cp:revision>52</cp:revision>
  <dcterms:created xsi:type="dcterms:W3CDTF">2012-01-12T16:49:25Z</dcterms:created>
  <dcterms:modified xsi:type="dcterms:W3CDTF">2012-01-12T16:51:13Z</dcterms:modified>
</cp:coreProperties>
</file>