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1.xml" ContentType="application/vnd.openxmlformats-officedocument.presentationml.notesSlide+xml"/>
  <Override PartName="/ppt/tags/tag270.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17.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Lst>
  <p:notesMasterIdLst>
    <p:notesMasterId r:id="rId54"/>
  </p:notesMasterIdLst>
  <p:handoutMasterIdLst>
    <p:handoutMasterId r:id="rId55"/>
  </p:handoutMasterIdLst>
  <p:sldIdLst>
    <p:sldId id="364" r:id="rId5"/>
    <p:sldId id="459" r:id="rId6"/>
    <p:sldId id="413" r:id="rId7"/>
    <p:sldId id="492" r:id="rId8"/>
    <p:sldId id="429" r:id="rId9"/>
    <p:sldId id="430" r:id="rId10"/>
    <p:sldId id="431" r:id="rId11"/>
    <p:sldId id="433" r:id="rId12"/>
    <p:sldId id="434" r:id="rId13"/>
    <p:sldId id="460" r:id="rId14"/>
    <p:sldId id="461" r:id="rId15"/>
    <p:sldId id="437" r:id="rId16"/>
    <p:sldId id="438" r:id="rId17"/>
    <p:sldId id="440" r:id="rId18"/>
    <p:sldId id="442" r:id="rId19"/>
    <p:sldId id="445" r:id="rId20"/>
    <p:sldId id="446" r:id="rId21"/>
    <p:sldId id="448" r:id="rId22"/>
    <p:sldId id="451" r:id="rId23"/>
    <p:sldId id="462" r:id="rId24"/>
    <p:sldId id="463" r:id="rId25"/>
    <p:sldId id="417" r:id="rId26"/>
    <p:sldId id="464" r:id="rId27"/>
    <p:sldId id="465" r:id="rId28"/>
    <p:sldId id="466" r:id="rId29"/>
    <p:sldId id="467" r:id="rId30"/>
    <p:sldId id="493" r:id="rId31"/>
    <p:sldId id="469" r:id="rId32"/>
    <p:sldId id="470" r:id="rId33"/>
    <p:sldId id="471" r:id="rId34"/>
    <p:sldId id="472" r:id="rId35"/>
    <p:sldId id="375" r:id="rId36"/>
    <p:sldId id="473" r:id="rId37"/>
    <p:sldId id="474" r:id="rId38"/>
    <p:sldId id="475" r:id="rId39"/>
    <p:sldId id="476" r:id="rId40"/>
    <p:sldId id="477" r:id="rId41"/>
    <p:sldId id="478" r:id="rId42"/>
    <p:sldId id="479" r:id="rId43"/>
    <p:sldId id="480" r:id="rId44"/>
    <p:sldId id="482" r:id="rId45"/>
    <p:sldId id="366" r:id="rId46"/>
    <p:sldId id="485" r:id="rId47"/>
    <p:sldId id="486" r:id="rId48"/>
    <p:sldId id="390" r:id="rId49"/>
    <p:sldId id="488" r:id="rId50"/>
    <p:sldId id="489" r:id="rId51"/>
    <p:sldId id="490" r:id="rId52"/>
    <p:sldId id="491" r:id="rId5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3" autoAdjust="0"/>
    <p:restoredTop sz="85790" autoAdjust="0"/>
  </p:normalViewPr>
  <p:slideViewPr>
    <p:cSldViewPr>
      <p:cViewPr>
        <p:scale>
          <a:sx n="100" d="100"/>
          <a:sy n="100" d="100"/>
        </p:scale>
        <p:origin x="-37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13EBB12-546E-4EB6-8E11-40BB6B928547}" type="datetimeFigureOut">
              <a:rPr lang="en-CA" smtClean="0"/>
              <a:t>22/01/2013</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A39C4500-7074-4ECB-BBA7-2BE3DAAF5789}" type="slidenum">
              <a:rPr lang="en-CA" smtClean="0"/>
              <a:t>‹#›</a:t>
            </a:fld>
            <a:endParaRPr lang="en-CA"/>
          </a:p>
        </p:txBody>
      </p:sp>
    </p:spTree>
    <p:extLst>
      <p:ext uri="{BB962C8B-B14F-4D97-AF65-F5344CB8AC3E}">
        <p14:creationId xmlns:p14="http://schemas.microsoft.com/office/powerpoint/2010/main" val="1248097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57785DB-5983-41C8-9591-30369B130E7D}" type="datetimeFigureOut">
              <a:rPr lang="en-CA" smtClean="0"/>
              <a:t>22/01/2013</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3342E52-90B8-4558-8FF0-5A03A054BEB2}" type="slidenum">
              <a:rPr lang="en-CA" smtClean="0"/>
              <a:t>‹#›</a:t>
            </a:fld>
            <a:endParaRPr lang="en-CA"/>
          </a:p>
        </p:txBody>
      </p:sp>
    </p:spTree>
    <p:extLst>
      <p:ext uri="{BB962C8B-B14F-4D97-AF65-F5344CB8AC3E}">
        <p14:creationId xmlns:p14="http://schemas.microsoft.com/office/powerpoint/2010/main" val="1179484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00EBE-76CA-441C-95BC-0BA8926014CD}" type="slidenum">
              <a:rPr lang="en-CA" smtClean="0">
                <a:solidFill>
                  <a:prstClr val="black"/>
                </a:solidFill>
              </a:rPr>
              <a:pPr/>
              <a:t>1</a:t>
            </a:fld>
            <a:endParaRPr lang="en-CA">
              <a:solidFill>
                <a:prstClr val="black"/>
              </a:solidFill>
            </a:endParaRPr>
          </a:p>
        </p:txBody>
      </p:sp>
    </p:spTree>
    <p:extLst>
      <p:ext uri="{BB962C8B-B14F-4D97-AF65-F5344CB8AC3E}">
        <p14:creationId xmlns:p14="http://schemas.microsoft.com/office/powerpoint/2010/main" val="3248981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p:spPr>
        <p:txBody>
          <a:bodyPr/>
          <a:lstStyle/>
          <a:p>
            <a:endParaRPr lang="en-US" smtClean="0"/>
          </a:p>
        </p:txBody>
      </p:sp>
      <p:sp>
        <p:nvSpPr>
          <p:cNvPr id="243716"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5CF990EC-8981-42B0-A32C-3491F9FEB444}" type="slidenum">
              <a:rPr lang="en-CA" smtClean="0">
                <a:latin typeface="Arial" charset="0"/>
              </a:rPr>
              <a:pPr eaLnBrk="1" hangingPunct="1"/>
              <a:t>15</a:t>
            </a:fld>
            <a:endParaRPr lang="en-CA"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p:spPr>
        <p:txBody>
          <a:bodyPr/>
          <a:lstStyle/>
          <a:p>
            <a:endParaRPr lang="en-US" smtClean="0"/>
          </a:p>
        </p:txBody>
      </p:sp>
      <p:sp>
        <p:nvSpPr>
          <p:cNvPr id="246788"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9B2A5C9F-F25E-4A9C-9ABF-D2BCD90393C7}" type="slidenum">
              <a:rPr lang="en-CA" smtClean="0">
                <a:latin typeface="Arial" charset="0"/>
              </a:rPr>
              <a:pPr eaLnBrk="1" hangingPunct="1"/>
              <a:t>16</a:t>
            </a:fld>
            <a:endParaRPr lang="en-CA"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p:spPr>
        <p:txBody>
          <a:bodyPr/>
          <a:lstStyle/>
          <a:p>
            <a:endParaRPr lang="en-US" smtClean="0"/>
          </a:p>
        </p:txBody>
      </p:sp>
      <p:sp>
        <p:nvSpPr>
          <p:cNvPr id="247812"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5F360B8A-0175-4775-9844-27CC0EF2D798}" type="slidenum">
              <a:rPr lang="en-CA" smtClean="0">
                <a:latin typeface="Arial" charset="0"/>
              </a:rPr>
              <a:pPr eaLnBrk="1" hangingPunct="1"/>
              <a:t>17</a:t>
            </a:fld>
            <a:endParaRPr lang="en-CA"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p:spPr>
        <p:txBody>
          <a:bodyPr/>
          <a:lstStyle/>
          <a:p>
            <a:endParaRPr lang="en-US" smtClean="0"/>
          </a:p>
        </p:txBody>
      </p:sp>
      <p:sp>
        <p:nvSpPr>
          <p:cNvPr id="249860"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889F18CD-BF7A-4428-85DA-93A5C8F55D16}" type="slidenum">
              <a:rPr lang="en-CA" smtClean="0">
                <a:latin typeface="Arial" charset="0"/>
              </a:rPr>
              <a:pPr eaLnBrk="1" hangingPunct="1"/>
              <a:t>18</a:t>
            </a:fld>
            <a:endParaRPr lang="en-CA"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p:spPr>
        <p:txBody>
          <a:bodyPr/>
          <a:lstStyle/>
          <a:p>
            <a:endParaRPr lang="en-US" smtClean="0"/>
          </a:p>
        </p:txBody>
      </p:sp>
      <p:sp>
        <p:nvSpPr>
          <p:cNvPr id="252932"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05998F12-014A-4DC8-86AC-366393DFD343}" type="slidenum">
              <a:rPr lang="en-CA" smtClean="0">
                <a:latin typeface="Arial" charset="0"/>
              </a:rPr>
              <a:pPr eaLnBrk="1" hangingPunct="1"/>
              <a:t>19</a:t>
            </a:fld>
            <a:endParaRPr lang="en-CA"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p:spPr>
        <p:txBody>
          <a:bodyPr/>
          <a:lstStyle/>
          <a:p>
            <a:endParaRPr lang="en-US" smtClean="0"/>
          </a:p>
        </p:txBody>
      </p:sp>
      <p:sp>
        <p:nvSpPr>
          <p:cNvPr id="252932"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05998F12-014A-4DC8-86AC-366393DFD343}" type="slidenum">
              <a:rPr lang="en-CA" smtClean="0">
                <a:solidFill>
                  <a:prstClr val="black"/>
                </a:solidFill>
                <a:latin typeface="Arial" charset="0"/>
              </a:rPr>
              <a:pPr eaLnBrk="1" hangingPunct="1"/>
              <a:t>20</a:t>
            </a:fld>
            <a:endParaRPr lang="en-CA" smtClean="0">
              <a:solidFill>
                <a:prstClr val="black"/>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p:spPr>
        <p:txBody>
          <a:bodyPr/>
          <a:lstStyle/>
          <a:p>
            <a:endParaRPr lang="en-US" smtClean="0"/>
          </a:p>
        </p:txBody>
      </p:sp>
      <p:sp>
        <p:nvSpPr>
          <p:cNvPr id="252932"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05998F12-014A-4DC8-86AC-366393DFD343}" type="slidenum">
              <a:rPr lang="en-CA" smtClean="0">
                <a:solidFill>
                  <a:prstClr val="black"/>
                </a:solidFill>
                <a:latin typeface="Arial" charset="0"/>
              </a:rPr>
              <a:pPr eaLnBrk="1" hangingPunct="1"/>
              <a:t>21</a:t>
            </a:fld>
            <a:endParaRPr lang="en-CA" smtClean="0">
              <a:solidFill>
                <a:prstClr val="black"/>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w Cen MT" pitchFamily="34" charset="0"/>
              </a:defRPr>
            </a:lvl1pPr>
            <a:lvl2pPr marL="742827" indent="-285702" eaLnBrk="0" hangingPunct="0">
              <a:defRPr>
                <a:solidFill>
                  <a:schemeClr val="tx1"/>
                </a:solidFill>
                <a:latin typeface="Tw Cen MT" pitchFamily="34" charset="0"/>
              </a:defRPr>
            </a:lvl2pPr>
            <a:lvl3pPr marL="1142811" indent="-228562" eaLnBrk="0" hangingPunct="0">
              <a:defRPr>
                <a:solidFill>
                  <a:schemeClr val="tx1"/>
                </a:solidFill>
                <a:latin typeface="Tw Cen MT" pitchFamily="34" charset="0"/>
              </a:defRPr>
            </a:lvl3pPr>
            <a:lvl4pPr marL="1599935" indent="-228562" eaLnBrk="0" hangingPunct="0">
              <a:defRPr>
                <a:solidFill>
                  <a:schemeClr val="tx1"/>
                </a:solidFill>
                <a:latin typeface="Tw Cen MT" pitchFamily="34" charset="0"/>
              </a:defRPr>
            </a:lvl4pPr>
            <a:lvl5pPr marL="2057060" indent="-228562" eaLnBrk="0" hangingPunct="0">
              <a:defRPr>
                <a:solidFill>
                  <a:schemeClr val="tx1"/>
                </a:solidFill>
                <a:latin typeface="Tw Cen MT" pitchFamily="34" charset="0"/>
              </a:defRPr>
            </a:lvl5pPr>
            <a:lvl6pPr marL="2514183" indent="-228562" eaLnBrk="0" fontAlgn="base" hangingPunct="0">
              <a:spcBef>
                <a:spcPct val="0"/>
              </a:spcBef>
              <a:spcAft>
                <a:spcPct val="0"/>
              </a:spcAft>
              <a:defRPr>
                <a:solidFill>
                  <a:schemeClr val="tx1"/>
                </a:solidFill>
                <a:latin typeface="Tw Cen MT" pitchFamily="34" charset="0"/>
              </a:defRPr>
            </a:lvl6pPr>
            <a:lvl7pPr marL="2971306" indent="-228562" eaLnBrk="0" fontAlgn="base" hangingPunct="0">
              <a:spcBef>
                <a:spcPct val="0"/>
              </a:spcBef>
              <a:spcAft>
                <a:spcPct val="0"/>
              </a:spcAft>
              <a:defRPr>
                <a:solidFill>
                  <a:schemeClr val="tx1"/>
                </a:solidFill>
                <a:latin typeface="Tw Cen MT" pitchFamily="34" charset="0"/>
              </a:defRPr>
            </a:lvl7pPr>
            <a:lvl8pPr marL="3428432" indent="-228562" eaLnBrk="0" fontAlgn="base" hangingPunct="0">
              <a:spcBef>
                <a:spcPct val="0"/>
              </a:spcBef>
              <a:spcAft>
                <a:spcPct val="0"/>
              </a:spcAft>
              <a:defRPr>
                <a:solidFill>
                  <a:schemeClr val="tx1"/>
                </a:solidFill>
                <a:latin typeface="Tw Cen MT" pitchFamily="34" charset="0"/>
              </a:defRPr>
            </a:lvl8pPr>
            <a:lvl9pPr marL="3885555" indent="-228562" eaLnBrk="0" fontAlgn="base" hangingPunct="0">
              <a:spcBef>
                <a:spcPct val="0"/>
              </a:spcBef>
              <a:spcAft>
                <a:spcPct val="0"/>
              </a:spcAft>
              <a:defRPr>
                <a:solidFill>
                  <a:schemeClr val="tx1"/>
                </a:solidFill>
                <a:latin typeface="Tw Cen MT" pitchFamily="34" charset="0"/>
              </a:defRPr>
            </a:lvl9pPr>
          </a:lstStyle>
          <a:p>
            <a:pPr eaLnBrk="1" hangingPunct="1"/>
            <a:fld id="{96FE6C79-7A21-4D5B-B1ED-ABAC9783E15A}" type="slidenum">
              <a:rPr lang="en-US" smtClean="0">
                <a:solidFill>
                  <a:prstClr val="black"/>
                </a:solidFill>
                <a:latin typeface="Arial" charset="0"/>
              </a:rPr>
              <a:pPr eaLnBrk="1" hangingPunct="1"/>
              <a:t>42</a:t>
            </a:fld>
            <a:endParaRPr lang="en-US" smtClean="0">
              <a:solidFill>
                <a:prstClr val="black"/>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52400" y="4416425"/>
            <a:ext cx="6702425" cy="4183063"/>
          </a:xfrm>
        </p:spPr>
        <p:txBody>
          <a:bodyPr/>
          <a:lstStyle/>
          <a:p>
            <a:pPr>
              <a:defRPr/>
            </a:pPr>
            <a:endParaRPr lang="en-US" sz="1600" b="1" dirty="0">
              <a:effectLst>
                <a:outerShdw blurRad="38100" dist="38100" dir="2700000" algn="tl">
                  <a:srgbClr val="000000">
                    <a:alpha val="43137"/>
                  </a:srgbClr>
                </a:outerShdw>
              </a:effectLst>
            </a:endParaRPr>
          </a:p>
          <a:p>
            <a:pPr>
              <a:defRPr/>
            </a:pPr>
            <a:r>
              <a:rPr lang="en-US" sz="1600" b="1" dirty="0" smtClean="0">
                <a:effectLst>
                  <a:outerShdw blurRad="38100" dist="38100" dir="2700000" algn="tl">
                    <a:srgbClr val="000000">
                      <a:alpha val="43137"/>
                    </a:srgbClr>
                  </a:outerShdw>
                </a:effectLst>
              </a:rPr>
              <a:t>After another budget season there is still lots of red ink here and its one of the reasons why there is so much concern about reducing deficits</a:t>
            </a:r>
          </a:p>
          <a:p>
            <a:pPr>
              <a:defRPr/>
            </a:pPr>
            <a:endParaRPr lang="en-US" sz="1600" b="1" dirty="0">
              <a:effectLst>
                <a:outerShdw blurRad="38100" dist="38100" dir="2700000" algn="tl">
                  <a:srgbClr val="000000">
                    <a:alpha val="43137"/>
                  </a:srgbClr>
                </a:outerShdw>
              </a:effectLst>
            </a:endParaRPr>
          </a:p>
          <a:p>
            <a:pPr>
              <a:defRPr/>
            </a:pPr>
            <a:r>
              <a:rPr lang="en-US" sz="1600" b="1" dirty="0" smtClean="0">
                <a:effectLst>
                  <a:outerShdw blurRad="38100" dist="38100" dir="2700000" algn="tl">
                    <a:srgbClr val="000000">
                      <a:alpha val="43137"/>
                    </a:srgbClr>
                  </a:outerShdw>
                </a:effectLst>
              </a:rPr>
              <a:t>On the health front, </a:t>
            </a:r>
            <a:r>
              <a:rPr lang="en-US" sz="1600" b="1" dirty="0">
                <a:effectLst>
                  <a:outerShdw blurRad="38100" dist="38100" dir="2700000" algn="tl">
                    <a:srgbClr val="000000">
                      <a:alpha val="43137"/>
                    </a:srgbClr>
                  </a:outerShdw>
                </a:effectLst>
              </a:rPr>
              <a:t>the provinces will be spending </a:t>
            </a:r>
            <a:r>
              <a:rPr lang="en-US" sz="1600" b="1" dirty="0" smtClean="0">
                <a:effectLst>
                  <a:outerShdw blurRad="38100" dist="38100" dir="2700000" algn="tl">
                    <a:srgbClr val="000000">
                      <a:alpha val="43137"/>
                    </a:srgbClr>
                  </a:outerShdw>
                </a:effectLst>
              </a:rPr>
              <a:t>about $130 billion </a:t>
            </a:r>
            <a:r>
              <a:rPr lang="en-US" sz="1600" b="1" dirty="0">
                <a:effectLst>
                  <a:outerShdw blurRad="38100" dist="38100" dir="2700000" algn="tl">
                    <a:srgbClr val="000000">
                      <a:alpha val="43137"/>
                    </a:srgbClr>
                  </a:outerShdw>
                </a:effectLst>
              </a:rPr>
              <a:t>on health care in 2012-13 based on the </a:t>
            </a:r>
            <a:r>
              <a:rPr lang="en-US" sz="1600" b="1" dirty="0" smtClean="0">
                <a:effectLst>
                  <a:outerShdw blurRad="38100" dist="38100" dir="2700000" algn="tl">
                    <a:srgbClr val="000000">
                      <a:alpha val="43137"/>
                    </a:srgbClr>
                  </a:outerShdw>
                </a:effectLst>
              </a:rPr>
              <a:t>documents </a:t>
            </a:r>
            <a:r>
              <a:rPr lang="en-US" sz="1600" b="1" dirty="0">
                <a:effectLst>
                  <a:outerShdw blurRad="38100" dist="38100" dir="2700000" algn="tl">
                    <a:srgbClr val="000000">
                      <a:alpha val="43137"/>
                    </a:srgbClr>
                  </a:outerShdw>
                </a:effectLst>
              </a:rPr>
              <a:t>tabled this spring. This is an increase of 3.6 per cent over the forecasted or revised expenditures for the previous year </a:t>
            </a:r>
            <a:r>
              <a:rPr lang="en-CA" sz="1600" b="1" dirty="0">
                <a:effectLst>
                  <a:outerShdw blurRad="38100" dist="38100" dir="2700000" algn="tl">
                    <a:srgbClr val="000000">
                      <a:alpha val="43137"/>
                    </a:srgbClr>
                  </a:outerShdw>
                </a:effectLst>
              </a:rPr>
              <a:t>and is within the target </a:t>
            </a:r>
            <a:r>
              <a:rPr lang="en-US" sz="1600" b="1" dirty="0">
                <a:effectLst>
                  <a:outerShdw blurRad="38100" dist="38100" dir="2700000" algn="tl">
                    <a:srgbClr val="000000">
                      <a:alpha val="43137"/>
                    </a:srgbClr>
                  </a:outerShdw>
                </a:effectLst>
              </a:rPr>
              <a:t>range set by the federal government’s change to Canada Health Transfer (CHT) payments effective in 2017-18.</a:t>
            </a:r>
          </a:p>
          <a:p>
            <a:pPr>
              <a:defRPr/>
            </a:pPr>
            <a:endParaRPr lang="en-US" sz="1600" b="1" dirty="0" smtClean="0">
              <a:effectLst>
                <a:outerShdw blurRad="38100" dist="38100" dir="2700000" algn="tl">
                  <a:srgbClr val="000000">
                    <a:alpha val="43137"/>
                  </a:srgbClr>
                </a:outerShdw>
              </a:effectLst>
            </a:endParaRPr>
          </a:p>
          <a:p>
            <a:pPr>
              <a:defRPr/>
            </a:pPr>
            <a:endParaRPr lang="en-US" sz="1600" b="1" dirty="0">
              <a:effectLst>
                <a:outerShdw blurRad="38100" dist="38100" dir="2700000" algn="tl">
                  <a:srgbClr val="000000">
                    <a:alpha val="43137"/>
                  </a:srgbClr>
                </a:outerShdw>
              </a:effectLst>
            </a:endParaRPr>
          </a:p>
          <a:p>
            <a:pPr>
              <a:defRPr/>
            </a:pPr>
            <a:endParaRPr lang="en-US" sz="1600" b="1" dirty="0">
              <a:effectLst>
                <a:outerShdw blurRad="38100" dist="38100" dir="2700000" algn="tl">
                  <a:srgbClr val="000000">
                    <a:alpha val="43137"/>
                  </a:srgbClr>
                </a:outerShdw>
              </a:effectLst>
            </a:endParaRPr>
          </a:p>
          <a:p>
            <a:pPr>
              <a:defRPr/>
            </a:pPr>
            <a:endParaRPr lang="en-US" sz="1600" b="1" dirty="0" smtClean="0">
              <a:effectLst>
                <a:outerShdw blurRad="38100" dist="38100" dir="2700000" algn="tl">
                  <a:srgbClr val="000000">
                    <a:alpha val="43137"/>
                  </a:srgbClr>
                </a:outerShdw>
              </a:effectLst>
            </a:endParaRPr>
          </a:p>
          <a:p>
            <a:pPr>
              <a:defRPr/>
            </a:pPr>
            <a:endParaRPr lang="en-US" sz="1600" b="1" dirty="0">
              <a:effectLst>
                <a:outerShdw blurRad="38100" dist="38100" dir="2700000" algn="tl">
                  <a:srgbClr val="000000">
                    <a:alpha val="43137"/>
                  </a:srgbClr>
                </a:outerShdw>
              </a:effectLst>
            </a:endParaRPr>
          </a:p>
          <a:p>
            <a:pPr>
              <a:defRPr/>
            </a:pPr>
            <a:endParaRPr lang="en-US" sz="1600" b="1" dirty="0" smtClean="0">
              <a:effectLst>
                <a:outerShdw blurRad="38100" dist="38100" dir="2700000" algn="tl">
                  <a:srgbClr val="000000">
                    <a:alpha val="43137"/>
                  </a:srgbClr>
                </a:outerShdw>
              </a:effectLst>
            </a:endParaRPr>
          </a:p>
          <a:p>
            <a:pPr>
              <a:defRPr/>
            </a:pPr>
            <a:endParaRPr lang="en-US" sz="1400" b="1" dirty="0"/>
          </a:p>
          <a:p>
            <a:pPr>
              <a:defRPr/>
            </a:pPr>
            <a:endParaRPr lang="en-US" sz="1400" b="1" dirty="0"/>
          </a:p>
        </p:txBody>
      </p:sp>
      <p:sp>
        <p:nvSpPr>
          <p:cNvPr id="229380"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B96DFE78-0022-4C1D-98F7-00A9F70FB258}" type="slidenum">
              <a:rPr lang="en-CA" smtClean="0">
                <a:latin typeface="Arial" charset="0"/>
              </a:rPr>
              <a:pPr eaLnBrk="1" hangingPunct="1"/>
              <a:t>5</a:t>
            </a:fld>
            <a:endParaRPr lang="en-CA"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p:spPr>
        <p:txBody>
          <a:bodyPr/>
          <a:lstStyle/>
          <a:p>
            <a:endParaRPr lang="en-US" smtClean="0"/>
          </a:p>
        </p:txBody>
      </p:sp>
      <p:sp>
        <p:nvSpPr>
          <p:cNvPr id="230404"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0C3D6077-93D5-47E0-AACC-628623586842}" type="slidenum">
              <a:rPr lang="en-CA" smtClean="0">
                <a:latin typeface="Arial" charset="0"/>
              </a:rPr>
              <a:pPr eaLnBrk="1" hangingPunct="1"/>
              <a:t>6</a:t>
            </a:fld>
            <a:endParaRPr lang="en-CA"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xfrm>
            <a:off x="1181100" y="671513"/>
            <a:ext cx="4648200" cy="3486150"/>
          </a:xfrm>
          <a:ln/>
        </p:spPr>
      </p:sp>
      <p:sp>
        <p:nvSpPr>
          <p:cNvPr id="231427" name="Notes Placeholder 2"/>
          <p:cNvSpPr>
            <a:spLocks noGrp="1"/>
          </p:cNvSpPr>
          <p:nvPr>
            <p:ph type="body" idx="1"/>
          </p:nvPr>
        </p:nvSpPr>
        <p:spPr>
          <a:xfrm>
            <a:off x="544513" y="4416425"/>
            <a:ext cx="5999162" cy="4183063"/>
          </a:xfrm>
          <a:noFill/>
        </p:spPr>
        <p:txBody>
          <a:bodyPr/>
          <a:lstStyle/>
          <a:p>
            <a:r>
              <a:rPr lang="en-CA" sz="1800" b="1" smtClean="0"/>
              <a:t>This is a regular poll that Nanos conducts, asking Canadians what they believe to be the most important national issue at the moment</a:t>
            </a:r>
          </a:p>
          <a:p>
            <a:endParaRPr lang="en-CA" sz="1800" b="1" smtClean="0"/>
          </a:p>
          <a:p>
            <a:r>
              <a:rPr lang="en-CA" sz="1800" b="1" smtClean="0"/>
              <a:t>Healthcare and the economy remain the top issues of concern for Canadians and are still running neck-and-neck for the number 1 position</a:t>
            </a:r>
          </a:p>
          <a:p>
            <a:endParaRPr lang="en-CA" sz="1800" b="1" smtClean="0"/>
          </a:p>
          <a:p>
            <a:r>
              <a:rPr lang="en-CA" sz="1800" b="1" smtClean="0"/>
              <a:t>The environment has again vaulted back into third place, ahead of education</a:t>
            </a:r>
          </a:p>
        </p:txBody>
      </p:sp>
      <p:sp>
        <p:nvSpPr>
          <p:cNvPr id="231428"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95DA3BF3-83BA-45E6-BA38-7E51E4E1BE14}" type="slidenum">
              <a:rPr lang="en-CA" smtClean="0">
                <a:latin typeface="Arial" charset="0"/>
              </a:rPr>
              <a:pPr eaLnBrk="1" hangingPunct="1"/>
              <a:t>7</a:t>
            </a:fld>
            <a:endParaRPr lang="en-CA"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466725" y="4416425"/>
            <a:ext cx="6154738" cy="4183063"/>
          </a:xfrm>
        </p:spPr>
        <p:txBody>
          <a:bodyPr/>
          <a:lstStyle/>
          <a:p>
            <a:pPr>
              <a:defRPr/>
            </a:pPr>
            <a:r>
              <a:rPr lang="en-US" sz="1600" b="1" dirty="0" smtClean="0">
                <a:solidFill>
                  <a:prstClr val="black"/>
                </a:solidFill>
                <a:effectLst>
                  <a:outerShdw blurRad="38100" dist="38100" dir="2700000" algn="tl">
                    <a:srgbClr val="000000">
                      <a:alpha val="43137"/>
                    </a:srgbClr>
                  </a:outerShdw>
                </a:effectLst>
              </a:rPr>
              <a:t>This slide reinforces what the previous study found</a:t>
            </a:r>
          </a:p>
          <a:p>
            <a:pPr>
              <a:defRPr/>
            </a:pPr>
            <a:endParaRPr lang="en-US" sz="1600" b="1" dirty="0">
              <a:solidFill>
                <a:prstClr val="black"/>
              </a:solidFill>
              <a:effectLst>
                <a:outerShdw blurRad="38100" dist="38100" dir="2700000" algn="tl">
                  <a:srgbClr val="000000">
                    <a:alpha val="43137"/>
                  </a:srgbClr>
                </a:outerShdw>
              </a:effectLst>
            </a:endParaRPr>
          </a:p>
          <a:p>
            <a:pPr>
              <a:defRPr/>
            </a:pPr>
            <a:r>
              <a:rPr lang="en-US" sz="1600" b="1" dirty="0" smtClean="0">
                <a:solidFill>
                  <a:prstClr val="black"/>
                </a:solidFill>
                <a:effectLst>
                  <a:outerShdw blurRad="38100" dist="38100" dir="2700000" algn="tl">
                    <a:srgbClr val="000000">
                      <a:alpha val="43137"/>
                    </a:srgbClr>
                  </a:outerShdw>
                </a:effectLst>
              </a:rPr>
              <a:t>This </a:t>
            </a:r>
            <a:r>
              <a:rPr lang="en-US" sz="1600" b="1" dirty="0">
                <a:solidFill>
                  <a:prstClr val="black"/>
                </a:solidFill>
                <a:effectLst>
                  <a:outerShdw blurRad="38100" dist="38100" dir="2700000" algn="tl">
                    <a:srgbClr val="000000">
                      <a:alpha val="43137"/>
                    </a:srgbClr>
                  </a:outerShdw>
                </a:effectLst>
              </a:rPr>
              <a:t>is from a global survey of 28 countries conducted </a:t>
            </a:r>
            <a:r>
              <a:rPr lang="en-US" sz="1600" b="1" dirty="0" smtClean="0">
                <a:solidFill>
                  <a:prstClr val="black"/>
                </a:solidFill>
                <a:effectLst>
                  <a:outerShdw blurRad="38100" dist="38100" dir="2700000" algn="tl">
                    <a:srgbClr val="000000">
                      <a:alpha val="43137"/>
                    </a:srgbClr>
                  </a:outerShdw>
                </a:effectLst>
              </a:rPr>
              <a:t>last fall by </a:t>
            </a:r>
            <a:r>
              <a:rPr lang="en-US" sz="1600" b="1" dirty="0">
                <a:solidFill>
                  <a:prstClr val="black"/>
                </a:solidFill>
                <a:effectLst>
                  <a:outerShdw blurRad="38100" dist="38100" dir="2700000" algn="tl">
                    <a:srgbClr val="000000">
                      <a:alpha val="43137"/>
                    </a:srgbClr>
                  </a:outerShdw>
                </a:effectLst>
              </a:rPr>
              <a:t>Environics </a:t>
            </a:r>
            <a:r>
              <a:rPr lang="en-US" sz="1600" b="1" dirty="0" smtClean="0">
                <a:solidFill>
                  <a:prstClr val="black"/>
                </a:solidFill>
                <a:effectLst>
                  <a:outerShdw blurRad="38100" dist="38100" dir="2700000" algn="tl">
                    <a:srgbClr val="000000">
                      <a:alpha val="43137"/>
                    </a:srgbClr>
                  </a:outerShdw>
                </a:effectLst>
              </a:rPr>
              <a:t>looking at </a:t>
            </a:r>
            <a:r>
              <a:rPr lang="en-US" sz="1600" b="1" dirty="0">
                <a:solidFill>
                  <a:prstClr val="black"/>
                </a:solidFill>
                <a:effectLst>
                  <a:outerShdw blurRad="38100" dist="38100" dir="2700000" algn="tl">
                    <a:srgbClr val="000000">
                      <a:alpha val="43137"/>
                    </a:srgbClr>
                  </a:outerShdw>
                </a:effectLst>
              </a:rPr>
              <a:t>issues around health care and personal wellness</a:t>
            </a:r>
          </a:p>
          <a:p>
            <a:pPr>
              <a:defRPr/>
            </a:pPr>
            <a:endParaRPr lang="en-US" sz="1600" b="1" dirty="0">
              <a:solidFill>
                <a:prstClr val="black"/>
              </a:solidFill>
              <a:effectLst>
                <a:outerShdw blurRad="38100" dist="38100" dir="2700000" algn="tl">
                  <a:srgbClr val="000000">
                    <a:alpha val="43137"/>
                  </a:srgbClr>
                </a:outerShdw>
              </a:effectLst>
            </a:endParaRPr>
          </a:p>
          <a:p>
            <a:pPr>
              <a:defRPr/>
            </a:pPr>
            <a:r>
              <a:rPr lang="en-US" sz="1600" b="1" dirty="0" smtClean="0">
                <a:solidFill>
                  <a:prstClr val="black"/>
                </a:solidFill>
                <a:effectLst>
                  <a:outerShdw blurRad="38100" dist="38100" dir="2700000" algn="tl">
                    <a:srgbClr val="000000">
                      <a:alpha val="43137"/>
                    </a:srgbClr>
                  </a:outerShdw>
                </a:effectLst>
              </a:rPr>
              <a:t>These slides will </a:t>
            </a:r>
            <a:r>
              <a:rPr lang="en-US" sz="1600" b="1" dirty="0">
                <a:solidFill>
                  <a:prstClr val="black"/>
                </a:solidFill>
                <a:effectLst>
                  <a:outerShdw blurRad="38100" dist="38100" dir="2700000" algn="tl">
                    <a:srgbClr val="000000">
                      <a:alpha val="43137"/>
                    </a:srgbClr>
                  </a:outerShdw>
                </a:effectLst>
              </a:rPr>
              <a:t>give you an idea of how Canadians </a:t>
            </a:r>
            <a:r>
              <a:rPr lang="en-US" sz="1600" b="1" dirty="0" smtClean="0">
                <a:solidFill>
                  <a:prstClr val="black"/>
                </a:solidFill>
                <a:effectLst>
                  <a:outerShdw blurRad="38100" dist="38100" dir="2700000" algn="tl">
                    <a:srgbClr val="000000">
                      <a:alpha val="43137"/>
                    </a:srgbClr>
                  </a:outerShdw>
                </a:effectLst>
              </a:rPr>
              <a:t>views compare to </a:t>
            </a:r>
            <a:r>
              <a:rPr lang="en-US" sz="1600" b="1" dirty="0">
                <a:solidFill>
                  <a:prstClr val="black"/>
                </a:solidFill>
                <a:effectLst>
                  <a:outerShdw blurRad="38100" dist="38100" dir="2700000" algn="tl">
                    <a:srgbClr val="000000">
                      <a:alpha val="43137"/>
                    </a:srgbClr>
                  </a:outerShdw>
                </a:effectLst>
              </a:rPr>
              <a:t>those of some other advanced economies</a:t>
            </a:r>
          </a:p>
          <a:p>
            <a:pPr>
              <a:defRPr/>
            </a:pPr>
            <a:endParaRPr lang="en-US" sz="1600" b="1" dirty="0">
              <a:solidFill>
                <a:prstClr val="black"/>
              </a:solidFill>
              <a:effectLst>
                <a:outerShdw blurRad="38100" dist="38100" dir="2700000" algn="tl">
                  <a:srgbClr val="000000">
                    <a:alpha val="43137"/>
                  </a:srgbClr>
                </a:outerShdw>
              </a:effectLst>
            </a:endParaRPr>
          </a:p>
          <a:p>
            <a:pPr>
              <a:defRPr/>
            </a:pPr>
            <a:r>
              <a:rPr lang="en-US" sz="1600" b="1" dirty="0">
                <a:solidFill>
                  <a:prstClr val="black"/>
                </a:solidFill>
                <a:effectLst>
                  <a:outerShdw blurRad="38100" dist="38100" dir="2700000" algn="tl">
                    <a:srgbClr val="000000">
                      <a:alpha val="43137"/>
                    </a:srgbClr>
                  </a:outerShdw>
                </a:effectLst>
              </a:rPr>
              <a:t>In this one Canadians believe our system is not doing too badly, at least compared to those below us in the </a:t>
            </a:r>
            <a:r>
              <a:rPr lang="en-US" sz="1600" b="1" dirty="0" smtClean="0">
                <a:solidFill>
                  <a:prstClr val="black"/>
                </a:solidFill>
                <a:effectLst>
                  <a:outerShdw blurRad="38100" dist="38100" dir="2700000" algn="tl">
                    <a:srgbClr val="000000">
                      <a:alpha val="43137"/>
                    </a:srgbClr>
                  </a:outerShdw>
                </a:effectLst>
              </a:rPr>
              <a:t>chart</a:t>
            </a:r>
          </a:p>
          <a:p>
            <a:pPr>
              <a:defRPr/>
            </a:pPr>
            <a:endParaRPr lang="en-US" sz="1600" b="1" dirty="0" smtClean="0">
              <a:solidFill>
                <a:prstClr val="black"/>
              </a:solidFill>
              <a:effectLst>
                <a:outerShdw blurRad="38100" dist="38100" dir="2700000" algn="tl">
                  <a:srgbClr val="000000">
                    <a:alpha val="43137"/>
                  </a:srgbClr>
                </a:outerShdw>
              </a:effectLst>
            </a:endParaRPr>
          </a:p>
          <a:p>
            <a:pPr>
              <a:defRPr/>
            </a:pPr>
            <a:r>
              <a:rPr lang="en-US" sz="1600" b="1" dirty="0" smtClean="0">
                <a:solidFill>
                  <a:prstClr val="black"/>
                </a:solidFill>
                <a:effectLst>
                  <a:outerShdw blurRad="38100" dist="38100" dir="2700000" algn="tl">
                    <a:srgbClr val="000000">
                      <a:alpha val="43137"/>
                    </a:srgbClr>
                  </a:outerShdw>
                </a:effectLst>
              </a:rPr>
              <a:t>As you can see in the green bar 34% of Canadians think the system is headed for a crisis, the same as the previous study saying that 34% see the system worsening in the next 5 years</a:t>
            </a:r>
            <a:endParaRPr lang="en-US" sz="1600" b="1" dirty="0">
              <a:solidFill>
                <a:prstClr val="black"/>
              </a:solidFill>
              <a:effectLst>
                <a:outerShdw blurRad="38100" dist="38100" dir="2700000" algn="tl">
                  <a:srgbClr val="000000">
                    <a:alpha val="43137"/>
                  </a:srgbClr>
                </a:outerShdw>
              </a:effectLst>
            </a:endParaRPr>
          </a:p>
          <a:p>
            <a:pPr>
              <a:defRPr/>
            </a:pPr>
            <a:endParaRPr lang="en-US" sz="1600" b="1" dirty="0">
              <a:solidFill>
                <a:prstClr val="black"/>
              </a:solidFill>
              <a:effectLst>
                <a:outerShdw blurRad="38100" dist="38100" dir="2700000" algn="tl">
                  <a:srgbClr val="000000">
                    <a:alpha val="43137"/>
                  </a:srgbClr>
                </a:outerShdw>
              </a:effectLst>
            </a:endParaRPr>
          </a:p>
          <a:p>
            <a:pPr>
              <a:defRPr/>
            </a:pPr>
            <a:endParaRPr lang="en-CA" dirty="0"/>
          </a:p>
        </p:txBody>
      </p:sp>
      <p:sp>
        <p:nvSpPr>
          <p:cNvPr id="233476"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B19463C5-0B33-4157-9D8B-64DE9B603AC1}" type="slidenum">
              <a:rPr lang="en-CA" smtClean="0">
                <a:latin typeface="Arial" charset="0"/>
              </a:rPr>
              <a:pPr eaLnBrk="1" hangingPunct="1"/>
              <a:t>8</a:t>
            </a:fld>
            <a:endParaRPr lang="en-CA"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p:spPr>
        <p:txBody>
          <a:bodyPr/>
          <a:lstStyle/>
          <a:p>
            <a:endParaRPr lang="en-US" smtClean="0"/>
          </a:p>
        </p:txBody>
      </p:sp>
      <p:sp>
        <p:nvSpPr>
          <p:cNvPr id="234500"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4E4FAD17-8A49-4E64-B9B3-3537685367B6}" type="slidenum">
              <a:rPr lang="en-CA" smtClean="0">
                <a:latin typeface="Arial" charset="0"/>
              </a:rPr>
              <a:pPr eaLnBrk="1" hangingPunct="1"/>
              <a:t>9</a:t>
            </a:fld>
            <a:endParaRPr lang="en-CA"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p:spPr>
        <p:txBody>
          <a:bodyPr/>
          <a:lstStyle/>
          <a:p>
            <a:endParaRPr lang="en-US" smtClean="0"/>
          </a:p>
        </p:txBody>
      </p:sp>
      <p:sp>
        <p:nvSpPr>
          <p:cNvPr id="238596" name="Slide Number Placeholder 3"/>
          <p:cNvSpPr>
            <a:spLocks noGrp="1"/>
          </p:cNvSpPr>
          <p:nvPr>
            <p:ph type="sldNum" sz="quarter" idx="5"/>
          </p:nvPr>
        </p:nvSpPr>
        <p:spPr>
          <a:noFill/>
        </p:spPr>
        <p:txBody>
          <a:bodyPr/>
          <a:lstStyle>
            <a:lvl1pPr defTabSz="928688" eaLnBrk="0" hangingPunct="0">
              <a:defRPr sz="1200">
                <a:solidFill>
                  <a:schemeClr val="tx1"/>
                </a:solidFill>
                <a:latin typeface="Verdana" pitchFamily="34" charset="0"/>
              </a:defRPr>
            </a:lvl1pPr>
            <a:lvl2pPr marL="742950" indent="-285750" defTabSz="928688" eaLnBrk="0" hangingPunct="0">
              <a:defRPr sz="1200">
                <a:solidFill>
                  <a:schemeClr val="tx1"/>
                </a:solidFill>
                <a:latin typeface="Verdana" pitchFamily="34" charset="0"/>
              </a:defRPr>
            </a:lvl2pPr>
            <a:lvl3pPr marL="1143000" indent="-228600" defTabSz="928688" eaLnBrk="0" hangingPunct="0">
              <a:defRPr sz="1200">
                <a:solidFill>
                  <a:schemeClr val="tx1"/>
                </a:solidFill>
                <a:latin typeface="Verdana" pitchFamily="34" charset="0"/>
              </a:defRPr>
            </a:lvl3pPr>
            <a:lvl4pPr marL="1600200" indent="-228600" defTabSz="928688" eaLnBrk="0" hangingPunct="0">
              <a:defRPr sz="1200">
                <a:solidFill>
                  <a:schemeClr val="tx1"/>
                </a:solidFill>
                <a:latin typeface="Verdana" pitchFamily="34" charset="0"/>
              </a:defRPr>
            </a:lvl4pPr>
            <a:lvl5pPr marL="2057400" indent="-228600" defTabSz="928688" eaLnBrk="0" hangingPunct="0">
              <a:defRPr sz="1200">
                <a:solidFill>
                  <a:schemeClr val="tx1"/>
                </a:solidFill>
                <a:latin typeface="Verdana" pitchFamily="34" charset="0"/>
              </a:defRPr>
            </a:lvl5pPr>
            <a:lvl6pPr marL="2514600" indent="-228600" defTabSz="928688" eaLnBrk="0" fontAlgn="base" hangingPunct="0">
              <a:spcBef>
                <a:spcPct val="0"/>
              </a:spcBef>
              <a:spcAft>
                <a:spcPct val="0"/>
              </a:spcAft>
              <a:defRPr sz="1200">
                <a:solidFill>
                  <a:schemeClr val="tx1"/>
                </a:solidFill>
                <a:latin typeface="Verdana" pitchFamily="34" charset="0"/>
              </a:defRPr>
            </a:lvl6pPr>
            <a:lvl7pPr marL="2971800" indent="-228600" defTabSz="928688" eaLnBrk="0" fontAlgn="base" hangingPunct="0">
              <a:spcBef>
                <a:spcPct val="0"/>
              </a:spcBef>
              <a:spcAft>
                <a:spcPct val="0"/>
              </a:spcAft>
              <a:defRPr sz="1200">
                <a:solidFill>
                  <a:schemeClr val="tx1"/>
                </a:solidFill>
                <a:latin typeface="Verdana" pitchFamily="34" charset="0"/>
              </a:defRPr>
            </a:lvl7pPr>
            <a:lvl8pPr marL="3429000" indent="-228600" defTabSz="928688" eaLnBrk="0" fontAlgn="base" hangingPunct="0">
              <a:spcBef>
                <a:spcPct val="0"/>
              </a:spcBef>
              <a:spcAft>
                <a:spcPct val="0"/>
              </a:spcAft>
              <a:defRPr sz="1200">
                <a:solidFill>
                  <a:schemeClr val="tx1"/>
                </a:solidFill>
                <a:latin typeface="Verdana" pitchFamily="34" charset="0"/>
              </a:defRPr>
            </a:lvl8pPr>
            <a:lvl9pPr marL="3886200" indent="-228600" defTabSz="928688" eaLnBrk="0" fontAlgn="base" hangingPunct="0">
              <a:spcBef>
                <a:spcPct val="0"/>
              </a:spcBef>
              <a:spcAft>
                <a:spcPct val="0"/>
              </a:spcAft>
              <a:defRPr sz="1200">
                <a:solidFill>
                  <a:schemeClr val="tx1"/>
                </a:solidFill>
                <a:latin typeface="Verdana" pitchFamily="34" charset="0"/>
              </a:defRPr>
            </a:lvl9pPr>
          </a:lstStyle>
          <a:p>
            <a:pPr eaLnBrk="1" hangingPunct="1"/>
            <a:fld id="{1C089CDF-E782-4C4C-A43C-3976617B0916}" type="slidenum">
              <a:rPr lang="en-CA" smtClean="0">
                <a:latin typeface="Arial" charset="0"/>
              </a:rPr>
              <a:pPr eaLnBrk="1" hangingPunct="1"/>
              <a:t>12</a:t>
            </a:fld>
            <a:endParaRPr lang="en-CA"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p:spPr>
        <p:txBody>
          <a:bodyPr/>
          <a:lstStyle/>
          <a:p>
            <a:endParaRPr lang="en-US" smtClean="0"/>
          </a:p>
        </p:txBody>
      </p:sp>
      <p:sp>
        <p:nvSpPr>
          <p:cNvPr id="240644"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90BD8CD0-8DFD-4777-8BE2-B58E9F8113F9}" type="slidenum">
              <a:rPr lang="en-CA" smtClean="0">
                <a:latin typeface="Arial" charset="0"/>
              </a:rPr>
              <a:pPr eaLnBrk="1" hangingPunct="1"/>
              <a:t>13</a:t>
            </a:fld>
            <a:endParaRPr lang="en-CA"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p:spPr>
        <p:txBody>
          <a:bodyPr/>
          <a:lstStyle/>
          <a:p>
            <a:endParaRPr lang="en-US" smtClean="0"/>
          </a:p>
        </p:txBody>
      </p:sp>
      <p:sp>
        <p:nvSpPr>
          <p:cNvPr id="241668" name="Slide Number Placeholder 3"/>
          <p:cNvSpPr>
            <a:spLocks noGrp="1"/>
          </p:cNvSpPr>
          <p:nvPr>
            <p:ph type="sldNum" sz="quarter" idx="5"/>
          </p:nvPr>
        </p:nvSpPr>
        <p:spPr>
          <a:noFill/>
        </p:spPr>
        <p:txBody>
          <a:bodyPr/>
          <a:lstStyle>
            <a:lvl1pPr defTabSz="936625" eaLnBrk="0" hangingPunct="0">
              <a:defRPr sz="1200">
                <a:solidFill>
                  <a:schemeClr val="tx1"/>
                </a:solidFill>
                <a:latin typeface="Verdana" pitchFamily="34" charset="0"/>
              </a:defRPr>
            </a:lvl1pPr>
            <a:lvl2pPr marL="742950" indent="-285750" defTabSz="936625" eaLnBrk="0" hangingPunct="0">
              <a:defRPr sz="1200">
                <a:solidFill>
                  <a:schemeClr val="tx1"/>
                </a:solidFill>
                <a:latin typeface="Verdana" pitchFamily="34" charset="0"/>
              </a:defRPr>
            </a:lvl2pPr>
            <a:lvl3pPr marL="1143000" indent="-228600" defTabSz="936625" eaLnBrk="0" hangingPunct="0">
              <a:defRPr sz="1200">
                <a:solidFill>
                  <a:schemeClr val="tx1"/>
                </a:solidFill>
                <a:latin typeface="Verdana" pitchFamily="34" charset="0"/>
              </a:defRPr>
            </a:lvl3pPr>
            <a:lvl4pPr marL="1600200" indent="-228600" defTabSz="936625" eaLnBrk="0" hangingPunct="0">
              <a:defRPr sz="1200">
                <a:solidFill>
                  <a:schemeClr val="tx1"/>
                </a:solidFill>
                <a:latin typeface="Verdana" pitchFamily="34" charset="0"/>
              </a:defRPr>
            </a:lvl4pPr>
            <a:lvl5pPr marL="2057400" indent="-228600" defTabSz="936625" eaLnBrk="0" hangingPunct="0">
              <a:defRPr sz="1200">
                <a:solidFill>
                  <a:schemeClr val="tx1"/>
                </a:solidFill>
                <a:latin typeface="Verdana" pitchFamily="34" charset="0"/>
              </a:defRPr>
            </a:lvl5pPr>
            <a:lvl6pPr marL="2514600" indent="-228600" defTabSz="936625" eaLnBrk="0" fontAlgn="base" hangingPunct="0">
              <a:spcBef>
                <a:spcPct val="0"/>
              </a:spcBef>
              <a:spcAft>
                <a:spcPct val="0"/>
              </a:spcAft>
              <a:defRPr sz="1200">
                <a:solidFill>
                  <a:schemeClr val="tx1"/>
                </a:solidFill>
                <a:latin typeface="Verdana" pitchFamily="34" charset="0"/>
              </a:defRPr>
            </a:lvl6pPr>
            <a:lvl7pPr marL="2971800" indent="-228600" defTabSz="936625" eaLnBrk="0" fontAlgn="base" hangingPunct="0">
              <a:spcBef>
                <a:spcPct val="0"/>
              </a:spcBef>
              <a:spcAft>
                <a:spcPct val="0"/>
              </a:spcAft>
              <a:defRPr sz="1200">
                <a:solidFill>
                  <a:schemeClr val="tx1"/>
                </a:solidFill>
                <a:latin typeface="Verdana" pitchFamily="34" charset="0"/>
              </a:defRPr>
            </a:lvl7pPr>
            <a:lvl8pPr marL="3429000" indent="-228600" defTabSz="936625" eaLnBrk="0" fontAlgn="base" hangingPunct="0">
              <a:spcBef>
                <a:spcPct val="0"/>
              </a:spcBef>
              <a:spcAft>
                <a:spcPct val="0"/>
              </a:spcAft>
              <a:defRPr sz="1200">
                <a:solidFill>
                  <a:schemeClr val="tx1"/>
                </a:solidFill>
                <a:latin typeface="Verdana" pitchFamily="34" charset="0"/>
              </a:defRPr>
            </a:lvl8pPr>
            <a:lvl9pPr marL="3886200" indent="-228600" defTabSz="936625" eaLnBrk="0" fontAlgn="base" hangingPunct="0">
              <a:spcBef>
                <a:spcPct val="0"/>
              </a:spcBef>
              <a:spcAft>
                <a:spcPct val="0"/>
              </a:spcAft>
              <a:defRPr sz="1200">
                <a:solidFill>
                  <a:schemeClr val="tx1"/>
                </a:solidFill>
                <a:latin typeface="Verdana" pitchFamily="34" charset="0"/>
              </a:defRPr>
            </a:lvl9pPr>
          </a:lstStyle>
          <a:p>
            <a:pPr eaLnBrk="1" hangingPunct="1"/>
            <a:fld id="{A45DE099-987B-4106-9F84-6BDE6D102DDA}" type="slidenum">
              <a:rPr lang="en-CA" smtClean="0">
                <a:latin typeface="Arial" charset="0"/>
              </a:rPr>
              <a:pPr eaLnBrk="1" hangingPunct="1"/>
              <a:t>14</a:t>
            </a:fld>
            <a:endParaRPr lang="en-CA"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1.xml"/><Relationship Id="rId5" Type="http://schemas.openxmlformats.org/officeDocument/2006/relationships/tags" Target="../tags/tag61.xml"/><Relationship Id="rId4" Type="http://schemas.openxmlformats.org/officeDocument/2006/relationships/tags" Target="../tags/tag6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1.xml"/><Relationship Id="rId5" Type="http://schemas.openxmlformats.org/officeDocument/2006/relationships/tags" Target="../tags/tag66.xml"/><Relationship Id="rId4" Type="http://schemas.openxmlformats.org/officeDocument/2006/relationships/tags" Target="../tags/tag65.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2.xml"/><Relationship Id="rId5" Type="http://schemas.openxmlformats.org/officeDocument/2006/relationships/tags" Target="../tags/tag78.xml"/><Relationship Id="rId4" Type="http://schemas.openxmlformats.org/officeDocument/2006/relationships/tags" Target="../tags/tag77.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1.xml"/><Relationship Id="rId7" Type="http://schemas.openxmlformats.org/officeDocument/2006/relationships/slideMaster" Target="../slideMasters/slideMaster2.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slideMaster" Target="../slideMasters/slideMaster2.xml"/><Relationship Id="rId5" Type="http://schemas.openxmlformats.org/officeDocument/2006/relationships/tags" Target="../tags/tag89.xml"/><Relationship Id="rId4" Type="http://schemas.openxmlformats.org/officeDocument/2006/relationships/tags" Target="../tags/tag88.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2.xml"/><Relationship Id="rId7" Type="http://schemas.openxmlformats.org/officeDocument/2006/relationships/slideMaster" Target="../slideMasters/slideMaster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slideMaster" Target="../slideMasters/slideMaster2.xml"/><Relationship Id="rId4" Type="http://schemas.openxmlformats.org/officeDocument/2006/relationships/tags" Target="../tags/tag10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slideMaster" Target="../slideMasters/slideMaster2.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5.xml"/><Relationship Id="rId7"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19.xml"/><Relationship Id="rId7" Type="http://schemas.openxmlformats.org/officeDocument/2006/relationships/slideMaster" Target="../slideMasters/slideMaster2.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slideMaster" Target="../slideMasters/slideMaster2.xml"/><Relationship Id="rId5" Type="http://schemas.openxmlformats.org/officeDocument/2006/relationships/tags" Target="../tags/tag127.xml"/><Relationship Id="rId4" Type="http://schemas.openxmlformats.org/officeDocument/2006/relationships/tags" Target="../tags/tag12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Master" Target="../slideMasters/slideMaster2.xml"/><Relationship Id="rId5" Type="http://schemas.openxmlformats.org/officeDocument/2006/relationships/tags" Target="../tags/tag132.xml"/><Relationship Id="rId4" Type="http://schemas.openxmlformats.org/officeDocument/2006/relationships/tags" Target="../tags/tag13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slideMaster" Target="../slideMasters/slideMaster3.xml"/><Relationship Id="rId5" Type="http://schemas.openxmlformats.org/officeDocument/2006/relationships/tags" Target="../tags/tag144.xml"/><Relationship Id="rId4" Type="http://schemas.openxmlformats.org/officeDocument/2006/relationships/tags" Target="../tags/tag14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47.xml"/><Relationship Id="rId7" Type="http://schemas.openxmlformats.org/officeDocument/2006/relationships/slideMaster" Target="../slideMasters/slideMaster3.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slideMaster" Target="../slideMasters/slideMaster3.xml"/><Relationship Id="rId5" Type="http://schemas.openxmlformats.org/officeDocument/2006/relationships/tags" Target="../tags/tag155.xml"/><Relationship Id="rId4" Type="http://schemas.openxmlformats.org/officeDocument/2006/relationships/tags" Target="../tags/tag15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58.xml"/><Relationship Id="rId7" Type="http://schemas.openxmlformats.org/officeDocument/2006/relationships/slideMaster" Target="../slideMasters/slideMaster3.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69.xml"/><Relationship Id="rId3" Type="http://schemas.openxmlformats.org/officeDocument/2006/relationships/tags" Target="../tags/tag164.xml"/><Relationship Id="rId7" Type="http://schemas.openxmlformats.org/officeDocument/2006/relationships/tags" Target="../tags/tag168.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9"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slideMaster" Target="../slideMasters/slideMaster3.xml"/><Relationship Id="rId4" Type="http://schemas.openxmlformats.org/officeDocument/2006/relationships/tags" Target="../tags/tag17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1.xml"/><Relationship Id="rId5" Type="http://schemas.openxmlformats.org/officeDocument/2006/relationships/tags" Target="../tags/tag23.xml"/><Relationship Id="rId4" Type="http://schemas.openxmlformats.org/officeDocument/2006/relationships/tags" Target="../tags/tag22.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79.xml"/><Relationship Id="rId7" Type="http://schemas.openxmlformats.org/officeDocument/2006/relationships/slideMaster" Target="../slideMasters/slideMaster3.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85.xml"/><Relationship Id="rId7" Type="http://schemas.openxmlformats.org/officeDocument/2006/relationships/slideMaster" Target="../slideMasters/slideMaster3.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slideMaster" Target="../slideMasters/slideMaster3.xml"/><Relationship Id="rId5" Type="http://schemas.openxmlformats.org/officeDocument/2006/relationships/tags" Target="../tags/tag193.xml"/><Relationship Id="rId4" Type="http://schemas.openxmlformats.org/officeDocument/2006/relationships/tags" Target="../tags/tag19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slideMaster" Target="../slideMasters/slideMaster3.xml"/><Relationship Id="rId5" Type="http://schemas.openxmlformats.org/officeDocument/2006/relationships/tags" Target="../tags/tag198.xml"/><Relationship Id="rId4" Type="http://schemas.openxmlformats.org/officeDocument/2006/relationships/tags" Target="../tags/tag19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slideMaster" Target="../slideMasters/slideMaster4.xml"/><Relationship Id="rId5" Type="http://schemas.openxmlformats.org/officeDocument/2006/relationships/tags" Target="../tags/tag210.xml"/><Relationship Id="rId4" Type="http://schemas.openxmlformats.org/officeDocument/2006/relationships/tags" Target="../tags/tag209.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13.xml"/><Relationship Id="rId7" Type="http://schemas.openxmlformats.org/officeDocument/2006/relationships/slideMaster" Target="../slideMasters/slideMaster4.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slideMaster" Target="../slideMasters/slideMaster4.xml"/><Relationship Id="rId5" Type="http://schemas.openxmlformats.org/officeDocument/2006/relationships/tags" Target="../tags/tag221.xml"/><Relationship Id="rId4" Type="http://schemas.openxmlformats.org/officeDocument/2006/relationships/tags" Target="../tags/tag220.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24.xml"/><Relationship Id="rId7" Type="http://schemas.openxmlformats.org/officeDocument/2006/relationships/slideMaster" Target="../slideMasters/slideMaster4.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235.xml"/><Relationship Id="rId3" Type="http://schemas.openxmlformats.org/officeDocument/2006/relationships/tags" Target="../tags/tag230.xml"/><Relationship Id="rId7" Type="http://schemas.openxmlformats.org/officeDocument/2006/relationships/tags" Target="../tags/tag234.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9"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 Id="rId5" Type="http://schemas.openxmlformats.org/officeDocument/2006/relationships/slideMaster" Target="../slideMasters/slideMaster4.xml"/><Relationship Id="rId4" Type="http://schemas.openxmlformats.org/officeDocument/2006/relationships/tags" Target="../tags/tag23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 Id="rId4"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45.xml"/><Relationship Id="rId7" Type="http://schemas.openxmlformats.org/officeDocument/2006/relationships/slideMaster" Target="../slideMasters/slideMaster4.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51.xml"/><Relationship Id="rId7" Type="http://schemas.openxmlformats.org/officeDocument/2006/relationships/slideMaster" Target="../slideMasters/slideMaster4.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slideMaster" Target="../slideMasters/slideMaster4.xml"/><Relationship Id="rId5" Type="http://schemas.openxmlformats.org/officeDocument/2006/relationships/tags" Target="../tags/tag259.xml"/><Relationship Id="rId4" Type="http://schemas.openxmlformats.org/officeDocument/2006/relationships/tags" Target="../tags/tag258.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slideMaster" Target="../slideMasters/slideMaster4.xml"/><Relationship Id="rId5" Type="http://schemas.openxmlformats.org/officeDocument/2006/relationships/tags" Target="../tags/tag264.xml"/><Relationship Id="rId4" Type="http://schemas.openxmlformats.org/officeDocument/2006/relationships/tags" Target="../tags/tag26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7.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1.xml"/><Relationship Id="rId4" Type="http://schemas.openxmlformats.org/officeDocument/2006/relationships/tags" Target="../tags/tag4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685800" y="2130437"/>
            <a:ext cx="7772400" cy="1470025"/>
          </a:xfrm>
        </p:spPr>
        <p:txBody>
          <a:bodyPr/>
          <a:lstStyle/>
          <a:p>
            <a:r>
              <a:rPr lang="en-US" smtClean="0"/>
              <a:t>Click to edit Master title style</a:t>
            </a:r>
            <a:endParaRPr lang="fr-FR"/>
          </a:p>
        </p:txBody>
      </p:sp>
      <p:sp>
        <p:nvSpPr>
          <p:cNvPr id="3" name="Sous-titr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E01C2D38-48D1-45B4-853A-D6CE845B9E8C}"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3E126D3F-0C60-421D-A716-3BCE1CA5A7C6}"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943069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676CD06A-A654-481C-A024-7FD8F90734E9}"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534E0244-A885-4CF9-96CC-78E80E31E519}"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810063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custDataLst>
              <p:tags r:id="rId1"/>
            </p:custDataLst>
          </p:nvPr>
        </p:nvSpPr>
        <p:spPr>
          <a:xfrm>
            <a:off x="6629400" y="274650"/>
            <a:ext cx="2057400" cy="585152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custDataLst>
              <p:tags r:id="rId2"/>
            </p:custDataLst>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4F42DEF0-5A02-4F2A-978D-BE99BFFEFB02}"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615A1DF2-910A-46A0-A9B6-29EB5DE7CE8F}"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461803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685800" y="2130441"/>
            <a:ext cx="7772400" cy="1470025"/>
          </a:xfrm>
        </p:spPr>
        <p:txBody>
          <a:bodyPr/>
          <a:lstStyle/>
          <a:p>
            <a:r>
              <a:rPr lang="en-US" smtClean="0"/>
              <a:t>Click to edit Master title style</a:t>
            </a:r>
            <a:endParaRPr lang="fr-FR"/>
          </a:p>
        </p:txBody>
      </p:sp>
      <p:sp>
        <p:nvSpPr>
          <p:cNvPr id="3" name="Sous-titr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E01C2D38-48D1-45B4-853A-D6CE845B9E8C}"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3E126D3F-0C60-421D-A716-3BCE1CA5A7C6}"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10725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lvl1pPr algn="l">
              <a:defRPr b="1">
                <a:solidFill>
                  <a:schemeClr val="tx2"/>
                </a:solidFill>
                <a:effectLst>
                  <a:glow rad="101600">
                    <a:schemeClr val="bg1">
                      <a:alpha val="60000"/>
                    </a:schemeClr>
                  </a:glow>
                </a:effectLst>
              </a:defRPr>
            </a:lvl1pPr>
          </a:lstStyle>
          <a:p>
            <a:r>
              <a:rPr lang="en-US" smtClean="0"/>
              <a:t>Click to edit Master title style</a:t>
            </a:r>
            <a:endParaRPr lang="fr-FR"/>
          </a:p>
        </p:txBody>
      </p:sp>
      <p:sp>
        <p:nvSpPr>
          <p:cNvPr id="3" name="Espace réservé du contenu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BCDA9A4C-196C-4C76-8155-A914BD1DEBFE}"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8DBFA3F2-552A-456C-BD6D-A25F5C9C1797}" type="slidenum">
              <a:rPr lang="fr-FR">
                <a:solidFill>
                  <a:prstClr val="black">
                    <a:tint val="75000"/>
                  </a:prstClr>
                </a:solidFill>
              </a:rPr>
              <a:pPr>
                <a:defRPr/>
              </a:pPr>
              <a:t>‹#›</a:t>
            </a:fld>
            <a:endParaRPr lang="fr-FR">
              <a:solidFill>
                <a:prstClr val="black">
                  <a:tint val="75000"/>
                </a:prstClr>
              </a:solidFill>
            </a:endParaRPr>
          </a:p>
        </p:txBody>
      </p:sp>
      <p:pic>
        <p:nvPicPr>
          <p:cNvPr id="7" name="Picture 2" descr="C:\Users\rstark\Desktop\_mihealth_TM.png"/>
          <p:cNvPicPr>
            <a:picLocks noChangeAspect="1" noChangeArrowheads="1"/>
          </p:cNvPicPr>
          <p:nvPr userDrawn="1">
            <p:custDataLst>
              <p:tags r:id="rId6"/>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588224" y="6165320"/>
            <a:ext cx="2460709" cy="57428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951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722313" y="4406916"/>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AB66E3AB-3D85-4665-B139-3FE30E78722B}"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259A21D7-2214-4AF4-B498-FFA6B07927AB}"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4088232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en-US" smtClean="0"/>
              <a:t>Click to edit Master title style</a:t>
            </a:r>
            <a:endParaRPr lang="fr-FR"/>
          </a:p>
        </p:txBody>
      </p:sp>
      <p:sp>
        <p:nvSpPr>
          <p:cNvPr id="3" name="Espace réservé du contenu 2"/>
          <p:cNvSpPr>
            <a:spLocks noGrp="1"/>
          </p:cNvSpPr>
          <p:nvPr>
            <p:ph sz="half" idx="1"/>
            <p:custDataLst>
              <p:tags r:id="rId2"/>
            </p:custDataLst>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custDataLst>
              <p:tags r:id="rId3"/>
            </p:custDataLst>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e la date 3"/>
          <p:cNvSpPr>
            <a:spLocks noGrp="1"/>
          </p:cNvSpPr>
          <p:nvPr>
            <p:ph type="dt" sz="half" idx="10"/>
            <p:custDataLst>
              <p:tags r:id="rId4"/>
            </p:custDataLst>
          </p:nvPr>
        </p:nvSpPr>
        <p:spPr/>
        <p:txBody>
          <a:bodyPr/>
          <a:lstStyle>
            <a:lvl1pPr>
              <a:defRPr/>
            </a:lvl1pPr>
          </a:lstStyle>
          <a:p>
            <a:pPr>
              <a:defRPr/>
            </a:pPr>
            <a:fld id="{B0EB055A-A9B6-475B-9A39-826599E083F6}" type="datetimeFigureOut">
              <a:rPr lang="fr-FR">
                <a:solidFill>
                  <a:prstClr val="black">
                    <a:tint val="75000"/>
                  </a:prstClr>
                </a:solidFill>
              </a:rPr>
              <a:pPr>
                <a:defRPr/>
              </a:pPr>
              <a:t>22/01/2013</a:t>
            </a:fld>
            <a:endParaRPr lang="fr-FR">
              <a:solidFill>
                <a:prstClr val="black">
                  <a:tint val="75000"/>
                </a:prstClr>
              </a:solidFill>
            </a:endParaRPr>
          </a:p>
        </p:txBody>
      </p:sp>
      <p:sp>
        <p:nvSpPr>
          <p:cNvPr id="6" name="Espace réservé du pied de page 4"/>
          <p:cNvSpPr>
            <a:spLocks noGrp="1"/>
          </p:cNvSpPr>
          <p:nvPr>
            <p:ph type="ftr" sz="quarter" idx="11"/>
            <p:custDataLst>
              <p:tags r:id="rId5"/>
            </p:custDataLst>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custDataLst>
              <p:tags r:id="rId6"/>
            </p:custDataLst>
          </p:nvPr>
        </p:nvSpPr>
        <p:spPr/>
        <p:txBody>
          <a:bodyPr/>
          <a:lstStyle>
            <a:lvl1pPr>
              <a:defRPr/>
            </a:lvl1pPr>
          </a:lstStyle>
          <a:p>
            <a:pPr>
              <a:defRPr/>
            </a:pPr>
            <a:fld id="{A3B9E167-6AA9-4F3E-B6F1-2BBD0F44E85E}"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801120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custDataLst>
              <p:tags r:id="rId4"/>
            </p:custDataLst>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custDataLst>
              <p:tags r:id="rId5"/>
            </p:custDataLst>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Espace réservé de la date 3"/>
          <p:cNvSpPr>
            <a:spLocks noGrp="1"/>
          </p:cNvSpPr>
          <p:nvPr>
            <p:ph type="dt" sz="half" idx="10"/>
            <p:custDataLst>
              <p:tags r:id="rId6"/>
            </p:custDataLst>
          </p:nvPr>
        </p:nvSpPr>
        <p:spPr/>
        <p:txBody>
          <a:bodyPr/>
          <a:lstStyle>
            <a:lvl1pPr>
              <a:defRPr/>
            </a:lvl1pPr>
          </a:lstStyle>
          <a:p>
            <a:pPr>
              <a:defRPr/>
            </a:pPr>
            <a:fld id="{D9A2C701-3487-4154-AAA9-90E60CF62E79}" type="datetimeFigureOut">
              <a:rPr lang="fr-FR">
                <a:solidFill>
                  <a:prstClr val="black">
                    <a:tint val="75000"/>
                  </a:prstClr>
                </a:solidFill>
              </a:rPr>
              <a:pPr>
                <a:defRPr/>
              </a:pPr>
              <a:t>22/01/2013</a:t>
            </a:fld>
            <a:endParaRPr lang="fr-FR">
              <a:solidFill>
                <a:prstClr val="black">
                  <a:tint val="75000"/>
                </a:prstClr>
              </a:solidFill>
            </a:endParaRPr>
          </a:p>
        </p:txBody>
      </p:sp>
      <p:sp>
        <p:nvSpPr>
          <p:cNvPr id="8" name="Espace réservé du pied de page 4"/>
          <p:cNvSpPr>
            <a:spLocks noGrp="1"/>
          </p:cNvSpPr>
          <p:nvPr>
            <p:ph type="ftr" sz="quarter" idx="11"/>
            <p:custDataLst>
              <p:tags r:id="rId7"/>
            </p:custDataLst>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custDataLst>
              <p:tags r:id="rId8"/>
            </p:custDataLst>
          </p:nvPr>
        </p:nvSpPr>
        <p:spPr/>
        <p:txBody>
          <a:bodyPr/>
          <a:lstStyle>
            <a:lvl1pPr>
              <a:defRPr/>
            </a:lvl1pPr>
          </a:lstStyle>
          <a:p>
            <a:pPr>
              <a:defRPr/>
            </a:pPr>
            <a:fld id="{BD6F6807-1BB5-4DE3-AEE4-CCE63909F8A6}"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95858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en-US" smtClean="0"/>
              <a:t>Click to edit Master title style</a:t>
            </a:r>
            <a:endParaRPr lang="fr-FR"/>
          </a:p>
        </p:txBody>
      </p:sp>
      <p:sp>
        <p:nvSpPr>
          <p:cNvPr id="3" name="Espace réservé de la date 3"/>
          <p:cNvSpPr>
            <a:spLocks noGrp="1"/>
          </p:cNvSpPr>
          <p:nvPr>
            <p:ph type="dt" sz="half" idx="10"/>
            <p:custDataLst>
              <p:tags r:id="rId2"/>
            </p:custDataLst>
          </p:nvPr>
        </p:nvSpPr>
        <p:spPr/>
        <p:txBody>
          <a:bodyPr/>
          <a:lstStyle>
            <a:lvl1pPr>
              <a:defRPr/>
            </a:lvl1pPr>
          </a:lstStyle>
          <a:p>
            <a:pPr>
              <a:defRPr/>
            </a:pPr>
            <a:fld id="{F269B408-BD04-4C6C-B83D-E113B9E92993}" type="datetimeFigureOut">
              <a:rPr lang="fr-FR">
                <a:solidFill>
                  <a:prstClr val="black">
                    <a:tint val="75000"/>
                  </a:prstClr>
                </a:solidFill>
              </a:rPr>
              <a:pPr>
                <a:defRPr/>
              </a:pPr>
              <a:t>22/01/2013</a:t>
            </a:fld>
            <a:endParaRPr lang="fr-FR">
              <a:solidFill>
                <a:prstClr val="black">
                  <a:tint val="75000"/>
                </a:prstClr>
              </a:solidFill>
            </a:endParaRPr>
          </a:p>
        </p:txBody>
      </p:sp>
      <p:sp>
        <p:nvSpPr>
          <p:cNvPr id="4" name="Espace réservé du pied de page 4"/>
          <p:cNvSpPr>
            <a:spLocks noGrp="1"/>
          </p:cNvSpPr>
          <p:nvPr>
            <p:ph type="ftr" sz="quarter" idx="11"/>
            <p:custDataLst>
              <p:tags r:id="rId3"/>
            </p:custDataLst>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custDataLst>
              <p:tags r:id="rId4"/>
            </p:custDataLst>
          </p:nvPr>
        </p:nvSpPr>
        <p:spPr/>
        <p:txBody>
          <a:bodyPr/>
          <a:lstStyle>
            <a:lvl1pPr>
              <a:defRPr/>
            </a:lvl1pPr>
          </a:lstStyle>
          <a:p>
            <a:pPr>
              <a:defRPr/>
            </a:pPr>
            <a:fld id="{8AC787EC-8D4E-4B68-84A4-801C68EA526A}"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849661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custDataLst>
              <p:tags r:id="rId1"/>
            </p:custDataLst>
          </p:nvPr>
        </p:nvSpPr>
        <p:spPr/>
        <p:txBody>
          <a:bodyPr/>
          <a:lstStyle>
            <a:lvl1pPr>
              <a:defRPr/>
            </a:lvl1pPr>
          </a:lstStyle>
          <a:p>
            <a:pPr>
              <a:defRPr/>
            </a:pPr>
            <a:fld id="{6A2A43DA-83D6-436C-A9DC-A1F9C957CDA3}" type="datetimeFigureOut">
              <a:rPr lang="fr-FR">
                <a:solidFill>
                  <a:prstClr val="black">
                    <a:tint val="75000"/>
                  </a:prstClr>
                </a:solidFill>
              </a:rPr>
              <a:pPr>
                <a:defRPr/>
              </a:pPr>
              <a:t>22/01/2013</a:t>
            </a:fld>
            <a:endParaRPr lang="fr-FR">
              <a:solidFill>
                <a:prstClr val="black">
                  <a:tint val="75000"/>
                </a:prstClr>
              </a:solidFill>
            </a:endParaRPr>
          </a:p>
        </p:txBody>
      </p:sp>
      <p:sp>
        <p:nvSpPr>
          <p:cNvPr id="3" name="Espace réservé du pied de page 4"/>
          <p:cNvSpPr>
            <a:spLocks noGrp="1"/>
          </p:cNvSpPr>
          <p:nvPr>
            <p:ph type="ftr" sz="quarter" idx="11"/>
            <p:custDataLst>
              <p:tags r:id="rId2"/>
            </p:custDataLst>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custDataLst>
              <p:tags r:id="rId3"/>
            </p:custDataLst>
          </p:nvPr>
        </p:nvSpPr>
        <p:spPr/>
        <p:txBody>
          <a:bodyPr/>
          <a:lstStyle>
            <a:lvl1pPr>
              <a:defRPr/>
            </a:lvl1pPr>
          </a:lstStyle>
          <a:p>
            <a:pPr>
              <a:defRPr/>
            </a:pPr>
            <a:fld id="{40FA3BAD-7DB3-4125-8E8D-AF15A37955B6}"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276902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4"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custDataLst>
              <p:tags r:id="rId2"/>
            </p:custDataLst>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custDataLst>
              <p:tags r:id="rId3"/>
            </p:custDataLst>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custDataLst>
              <p:tags r:id="rId4"/>
            </p:custDataLst>
          </p:nvPr>
        </p:nvSpPr>
        <p:spPr/>
        <p:txBody>
          <a:bodyPr/>
          <a:lstStyle>
            <a:lvl1pPr>
              <a:defRPr/>
            </a:lvl1pPr>
          </a:lstStyle>
          <a:p>
            <a:pPr>
              <a:defRPr/>
            </a:pPr>
            <a:fld id="{EB3A43EE-DFA7-4037-A3C1-261FEE4B3F84}" type="datetimeFigureOut">
              <a:rPr lang="fr-FR">
                <a:solidFill>
                  <a:prstClr val="black">
                    <a:tint val="75000"/>
                  </a:prstClr>
                </a:solidFill>
              </a:rPr>
              <a:pPr>
                <a:defRPr/>
              </a:pPr>
              <a:t>22/01/2013</a:t>
            </a:fld>
            <a:endParaRPr lang="fr-FR">
              <a:solidFill>
                <a:prstClr val="black">
                  <a:tint val="75000"/>
                </a:prstClr>
              </a:solidFill>
            </a:endParaRPr>
          </a:p>
        </p:txBody>
      </p:sp>
      <p:sp>
        <p:nvSpPr>
          <p:cNvPr id="6" name="Espace réservé du pied de page 4"/>
          <p:cNvSpPr>
            <a:spLocks noGrp="1"/>
          </p:cNvSpPr>
          <p:nvPr>
            <p:ph type="ftr" sz="quarter" idx="11"/>
            <p:custDataLst>
              <p:tags r:id="rId5"/>
            </p:custDataLst>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custDataLst>
              <p:tags r:id="rId6"/>
            </p:custDataLst>
          </p:nvPr>
        </p:nvSpPr>
        <p:spPr/>
        <p:txBody>
          <a:bodyPr/>
          <a:lstStyle>
            <a:lvl1pPr>
              <a:defRPr/>
            </a:lvl1pPr>
          </a:lstStyle>
          <a:p>
            <a:pPr>
              <a:defRPr/>
            </a:pPr>
            <a:fld id="{8620B9A3-A8DB-4EC2-B52D-312BB851D471}"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77773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lvl1pPr algn="l">
              <a:defRPr b="1">
                <a:solidFill>
                  <a:schemeClr val="tx2"/>
                </a:solidFill>
                <a:effectLst>
                  <a:glow rad="101600">
                    <a:schemeClr val="bg1">
                      <a:alpha val="60000"/>
                    </a:schemeClr>
                  </a:glow>
                </a:effectLst>
              </a:defRPr>
            </a:lvl1pPr>
          </a:lstStyle>
          <a:p>
            <a:r>
              <a:rPr lang="en-US" smtClean="0"/>
              <a:t>Click to edit Master title style</a:t>
            </a:r>
            <a:endParaRPr lang="fr-FR"/>
          </a:p>
        </p:txBody>
      </p:sp>
      <p:sp>
        <p:nvSpPr>
          <p:cNvPr id="3" name="Espace réservé du contenu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BCDA9A4C-196C-4C76-8155-A914BD1DEBFE}"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8DBFA3F2-552A-456C-BD6D-A25F5C9C1797}" type="slidenum">
              <a:rPr lang="fr-FR">
                <a:solidFill>
                  <a:prstClr val="black">
                    <a:tint val="75000"/>
                  </a:prstClr>
                </a:solidFill>
              </a:rPr>
              <a:pPr>
                <a:defRPr/>
              </a:pPr>
              <a:t>‹#›</a:t>
            </a:fld>
            <a:endParaRPr lang="fr-FR">
              <a:solidFill>
                <a:prstClr val="black">
                  <a:tint val="75000"/>
                </a:prstClr>
              </a:solidFill>
            </a:endParaRPr>
          </a:p>
        </p:txBody>
      </p:sp>
      <p:pic>
        <p:nvPicPr>
          <p:cNvPr id="7" name="Picture 2" descr="C:\Users\rstark\Desktop\_mihealth_TM.png"/>
          <p:cNvPicPr>
            <a:picLocks noChangeAspect="1" noChangeArrowheads="1"/>
          </p:cNvPicPr>
          <p:nvPr userDrawn="1">
            <p:custDataLst>
              <p:tags r:id="rId6"/>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588224" y="6165316"/>
            <a:ext cx="2460709" cy="57428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183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smtClean="0"/>
          </a:p>
        </p:txBody>
      </p:sp>
      <p:sp>
        <p:nvSpPr>
          <p:cNvPr id="4" name="Espace réservé du texte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custDataLst>
              <p:tags r:id="rId4"/>
            </p:custDataLst>
          </p:nvPr>
        </p:nvSpPr>
        <p:spPr/>
        <p:txBody>
          <a:bodyPr/>
          <a:lstStyle>
            <a:lvl1pPr>
              <a:defRPr/>
            </a:lvl1pPr>
          </a:lstStyle>
          <a:p>
            <a:pPr>
              <a:defRPr/>
            </a:pPr>
            <a:fld id="{886EF662-CEA5-471B-90DC-454C82D5A8A9}" type="datetimeFigureOut">
              <a:rPr lang="fr-FR">
                <a:solidFill>
                  <a:prstClr val="black">
                    <a:tint val="75000"/>
                  </a:prstClr>
                </a:solidFill>
              </a:rPr>
              <a:pPr>
                <a:defRPr/>
              </a:pPr>
              <a:t>22/01/2013</a:t>
            </a:fld>
            <a:endParaRPr lang="fr-FR">
              <a:solidFill>
                <a:prstClr val="black">
                  <a:tint val="75000"/>
                </a:prstClr>
              </a:solidFill>
            </a:endParaRPr>
          </a:p>
        </p:txBody>
      </p:sp>
      <p:sp>
        <p:nvSpPr>
          <p:cNvPr id="6" name="Espace réservé du pied de page 4"/>
          <p:cNvSpPr>
            <a:spLocks noGrp="1"/>
          </p:cNvSpPr>
          <p:nvPr>
            <p:ph type="ftr" sz="quarter" idx="11"/>
            <p:custDataLst>
              <p:tags r:id="rId5"/>
            </p:custDataLst>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custDataLst>
              <p:tags r:id="rId6"/>
            </p:custDataLst>
          </p:nvPr>
        </p:nvSpPr>
        <p:spPr/>
        <p:txBody>
          <a:bodyPr/>
          <a:lstStyle>
            <a:lvl1pPr>
              <a:defRPr/>
            </a:lvl1pPr>
          </a:lstStyle>
          <a:p>
            <a:pPr>
              <a:defRPr/>
            </a:pPr>
            <a:fld id="{D12CA4D7-7465-4F99-88B9-9FB263ABA51C}"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230089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676CD06A-A654-481C-A024-7FD8F90734E9}"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534E0244-A885-4CF9-96CC-78E80E31E519}"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791504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custDataLst>
              <p:tags r:id="rId1"/>
            </p:custDataLst>
          </p:nvPr>
        </p:nvSpPr>
        <p:spPr>
          <a:xfrm>
            <a:off x="6629400" y="274654"/>
            <a:ext cx="2057400" cy="585152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custDataLst>
              <p:tags r:id="rId2"/>
            </p:custDataLst>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4F42DEF0-5A02-4F2A-978D-BE99BFFEFB02}"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615A1DF2-910A-46A0-A9B6-29EB5DE7CE8F}"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4239243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685800" y="2130429"/>
            <a:ext cx="7772400" cy="1470025"/>
          </a:xfrm>
        </p:spPr>
        <p:txBody>
          <a:bodyPr/>
          <a:lstStyle/>
          <a:p>
            <a:r>
              <a:rPr lang="en-US" smtClean="0"/>
              <a:t>Click to edit Master title style</a:t>
            </a:r>
            <a:endParaRPr lang="fr-FR"/>
          </a:p>
        </p:txBody>
      </p:sp>
      <p:sp>
        <p:nvSpPr>
          <p:cNvPr id="3" name="Sous-titr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E01C2D38-48D1-45B4-853A-D6CE845B9E8C}"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3E126D3F-0C60-421D-A716-3BCE1CA5A7C6}"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674125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lvl1pPr algn="l">
              <a:defRPr b="1">
                <a:solidFill>
                  <a:schemeClr val="tx2"/>
                </a:solidFill>
                <a:effectLst>
                  <a:glow rad="101600">
                    <a:schemeClr val="bg1">
                      <a:alpha val="60000"/>
                    </a:schemeClr>
                  </a:glow>
                </a:effectLst>
              </a:defRPr>
            </a:lvl1pPr>
          </a:lstStyle>
          <a:p>
            <a:r>
              <a:rPr lang="en-US" smtClean="0"/>
              <a:t>Click to edit Master title style</a:t>
            </a:r>
            <a:endParaRPr lang="fr-FR"/>
          </a:p>
        </p:txBody>
      </p:sp>
      <p:sp>
        <p:nvSpPr>
          <p:cNvPr id="3" name="Espace réservé du contenu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BCDA9A4C-196C-4C76-8155-A914BD1DEBFE}"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8DBFA3F2-552A-456C-BD6D-A25F5C9C1797}" type="slidenum">
              <a:rPr lang="fr-FR">
                <a:solidFill>
                  <a:prstClr val="black">
                    <a:tint val="75000"/>
                  </a:prstClr>
                </a:solidFill>
              </a:rPr>
              <a:pPr>
                <a:defRPr/>
              </a:pPr>
              <a:t>‹#›</a:t>
            </a:fld>
            <a:endParaRPr lang="fr-FR">
              <a:solidFill>
                <a:prstClr val="black">
                  <a:tint val="75000"/>
                </a:prstClr>
              </a:solidFill>
            </a:endParaRPr>
          </a:p>
        </p:txBody>
      </p:sp>
      <p:pic>
        <p:nvPicPr>
          <p:cNvPr id="7" name="Picture 2" descr="C:\Users\rstark\Desktop\_mihealth_TM.png"/>
          <p:cNvPicPr>
            <a:picLocks noChangeAspect="1" noChangeArrowheads="1"/>
          </p:cNvPicPr>
          <p:nvPr userDrawn="1">
            <p:custDataLst>
              <p:tags r:id="rId6"/>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588224" y="6165308"/>
            <a:ext cx="2460709" cy="57428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114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722313" y="4406904"/>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AB66E3AB-3D85-4665-B139-3FE30E78722B}"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259A21D7-2214-4AF4-B498-FFA6B07927AB}"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78657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en-US" smtClean="0"/>
              <a:t>Click to edit Master title style</a:t>
            </a:r>
            <a:endParaRPr lang="fr-FR"/>
          </a:p>
        </p:txBody>
      </p:sp>
      <p:sp>
        <p:nvSpPr>
          <p:cNvPr id="3" name="Espace réservé du contenu 2"/>
          <p:cNvSpPr>
            <a:spLocks noGrp="1"/>
          </p:cNvSpPr>
          <p:nvPr>
            <p:ph sz="half" idx="1"/>
            <p:custDataLst>
              <p:tags r:id="rId2"/>
            </p:custDataLst>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custDataLst>
              <p:tags r:id="rId3"/>
            </p:custDataLst>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e la date 3"/>
          <p:cNvSpPr>
            <a:spLocks noGrp="1"/>
          </p:cNvSpPr>
          <p:nvPr>
            <p:ph type="dt" sz="half" idx="10"/>
            <p:custDataLst>
              <p:tags r:id="rId4"/>
            </p:custDataLst>
          </p:nvPr>
        </p:nvSpPr>
        <p:spPr/>
        <p:txBody>
          <a:bodyPr/>
          <a:lstStyle>
            <a:lvl1pPr>
              <a:defRPr/>
            </a:lvl1pPr>
          </a:lstStyle>
          <a:p>
            <a:pPr>
              <a:defRPr/>
            </a:pPr>
            <a:fld id="{B0EB055A-A9B6-475B-9A39-826599E083F6}" type="datetimeFigureOut">
              <a:rPr lang="fr-FR">
                <a:solidFill>
                  <a:prstClr val="black">
                    <a:tint val="75000"/>
                  </a:prstClr>
                </a:solidFill>
              </a:rPr>
              <a:pPr>
                <a:defRPr/>
              </a:pPr>
              <a:t>22/01/2013</a:t>
            </a:fld>
            <a:endParaRPr lang="fr-FR">
              <a:solidFill>
                <a:prstClr val="black">
                  <a:tint val="75000"/>
                </a:prstClr>
              </a:solidFill>
            </a:endParaRPr>
          </a:p>
        </p:txBody>
      </p:sp>
      <p:sp>
        <p:nvSpPr>
          <p:cNvPr id="6" name="Espace réservé du pied de page 4"/>
          <p:cNvSpPr>
            <a:spLocks noGrp="1"/>
          </p:cNvSpPr>
          <p:nvPr>
            <p:ph type="ftr" sz="quarter" idx="11"/>
            <p:custDataLst>
              <p:tags r:id="rId5"/>
            </p:custDataLst>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custDataLst>
              <p:tags r:id="rId6"/>
            </p:custDataLst>
          </p:nvPr>
        </p:nvSpPr>
        <p:spPr/>
        <p:txBody>
          <a:bodyPr/>
          <a:lstStyle>
            <a:lvl1pPr>
              <a:defRPr/>
            </a:lvl1pPr>
          </a:lstStyle>
          <a:p>
            <a:pPr>
              <a:defRPr/>
            </a:pPr>
            <a:fld id="{A3B9E167-6AA9-4F3E-B6F1-2BBD0F44E85E}"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368520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custDataLst>
              <p:tags r:id="rId4"/>
            </p:custDataLst>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custDataLst>
              <p:tags r:id="rId5"/>
            </p:custDataLst>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Espace réservé de la date 3"/>
          <p:cNvSpPr>
            <a:spLocks noGrp="1"/>
          </p:cNvSpPr>
          <p:nvPr>
            <p:ph type="dt" sz="half" idx="10"/>
            <p:custDataLst>
              <p:tags r:id="rId6"/>
            </p:custDataLst>
          </p:nvPr>
        </p:nvSpPr>
        <p:spPr/>
        <p:txBody>
          <a:bodyPr/>
          <a:lstStyle>
            <a:lvl1pPr>
              <a:defRPr/>
            </a:lvl1pPr>
          </a:lstStyle>
          <a:p>
            <a:pPr>
              <a:defRPr/>
            </a:pPr>
            <a:fld id="{D9A2C701-3487-4154-AAA9-90E60CF62E79}" type="datetimeFigureOut">
              <a:rPr lang="fr-FR">
                <a:solidFill>
                  <a:prstClr val="black">
                    <a:tint val="75000"/>
                  </a:prstClr>
                </a:solidFill>
              </a:rPr>
              <a:pPr>
                <a:defRPr/>
              </a:pPr>
              <a:t>22/01/2013</a:t>
            </a:fld>
            <a:endParaRPr lang="fr-FR">
              <a:solidFill>
                <a:prstClr val="black">
                  <a:tint val="75000"/>
                </a:prstClr>
              </a:solidFill>
            </a:endParaRPr>
          </a:p>
        </p:txBody>
      </p:sp>
      <p:sp>
        <p:nvSpPr>
          <p:cNvPr id="8" name="Espace réservé du pied de page 4"/>
          <p:cNvSpPr>
            <a:spLocks noGrp="1"/>
          </p:cNvSpPr>
          <p:nvPr>
            <p:ph type="ftr" sz="quarter" idx="11"/>
            <p:custDataLst>
              <p:tags r:id="rId7"/>
            </p:custDataLst>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custDataLst>
              <p:tags r:id="rId8"/>
            </p:custDataLst>
          </p:nvPr>
        </p:nvSpPr>
        <p:spPr/>
        <p:txBody>
          <a:bodyPr/>
          <a:lstStyle>
            <a:lvl1pPr>
              <a:defRPr/>
            </a:lvl1pPr>
          </a:lstStyle>
          <a:p>
            <a:pPr>
              <a:defRPr/>
            </a:pPr>
            <a:fld id="{BD6F6807-1BB5-4DE3-AEE4-CCE63909F8A6}"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284178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en-US" smtClean="0"/>
              <a:t>Click to edit Master title style</a:t>
            </a:r>
            <a:endParaRPr lang="fr-FR"/>
          </a:p>
        </p:txBody>
      </p:sp>
      <p:sp>
        <p:nvSpPr>
          <p:cNvPr id="3" name="Espace réservé de la date 3"/>
          <p:cNvSpPr>
            <a:spLocks noGrp="1"/>
          </p:cNvSpPr>
          <p:nvPr>
            <p:ph type="dt" sz="half" idx="10"/>
            <p:custDataLst>
              <p:tags r:id="rId2"/>
            </p:custDataLst>
          </p:nvPr>
        </p:nvSpPr>
        <p:spPr/>
        <p:txBody>
          <a:bodyPr/>
          <a:lstStyle>
            <a:lvl1pPr>
              <a:defRPr/>
            </a:lvl1pPr>
          </a:lstStyle>
          <a:p>
            <a:pPr>
              <a:defRPr/>
            </a:pPr>
            <a:fld id="{F269B408-BD04-4C6C-B83D-E113B9E92993}" type="datetimeFigureOut">
              <a:rPr lang="fr-FR">
                <a:solidFill>
                  <a:prstClr val="black">
                    <a:tint val="75000"/>
                  </a:prstClr>
                </a:solidFill>
              </a:rPr>
              <a:pPr>
                <a:defRPr/>
              </a:pPr>
              <a:t>22/01/2013</a:t>
            </a:fld>
            <a:endParaRPr lang="fr-FR">
              <a:solidFill>
                <a:prstClr val="black">
                  <a:tint val="75000"/>
                </a:prstClr>
              </a:solidFill>
            </a:endParaRPr>
          </a:p>
        </p:txBody>
      </p:sp>
      <p:sp>
        <p:nvSpPr>
          <p:cNvPr id="4" name="Espace réservé du pied de page 4"/>
          <p:cNvSpPr>
            <a:spLocks noGrp="1"/>
          </p:cNvSpPr>
          <p:nvPr>
            <p:ph type="ftr" sz="quarter" idx="11"/>
            <p:custDataLst>
              <p:tags r:id="rId3"/>
            </p:custDataLst>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custDataLst>
              <p:tags r:id="rId4"/>
            </p:custDataLst>
          </p:nvPr>
        </p:nvSpPr>
        <p:spPr/>
        <p:txBody>
          <a:bodyPr/>
          <a:lstStyle>
            <a:lvl1pPr>
              <a:defRPr/>
            </a:lvl1pPr>
          </a:lstStyle>
          <a:p>
            <a:pPr>
              <a:defRPr/>
            </a:pPr>
            <a:fld id="{8AC787EC-8D4E-4B68-84A4-801C68EA526A}"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506156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custDataLst>
              <p:tags r:id="rId1"/>
            </p:custDataLst>
          </p:nvPr>
        </p:nvSpPr>
        <p:spPr/>
        <p:txBody>
          <a:bodyPr/>
          <a:lstStyle>
            <a:lvl1pPr>
              <a:defRPr/>
            </a:lvl1pPr>
          </a:lstStyle>
          <a:p>
            <a:pPr>
              <a:defRPr/>
            </a:pPr>
            <a:fld id="{6A2A43DA-83D6-436C-A9DC-A1F9C957CDA3}" type="datetimeFigureOut">
              <a:rPr lang="fr-FR">
                <a:solidFill>
                  <a:prstClr val="black">
                    <a:tint val="75000"/>
                  </a:prstClr>
                </a:solidFill>
              </a:rPr>
              <a:pPr>
                <a:defRPr/>
              </a:pPr>
              <a:t>22/01/2013</a:t>
            </a:fld>
            <a:endParaRPr lang="fr-FR">
              <a:solidFill>
                <a:prstClr val="black">
                  <a:tint val="75000"/>
                </a:prstClr>
              </a:solidFill>
            </a:endParaRPr>
          </a:p>
        </p:txBody>
      </p:sp>
      <p:sp>
        <p:nvSpPr>
          <p:cNvPr id="3" name="Espace réservé du pied de page 4"/>
          <p:cNvSpPr>
            <a:spLocks noGrp="1"/>
          </p:cNvSpPr>
          <p:nvPr>
            <p:ph type="ftr" sz="quarter" idx="11"/>
            <p:custDataLst>
              <p:tags r:id="rId2"/>
            </p:custDataLst>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custDataLst>
              <p:tags r:id="rId3"/>
            </p:custDataLst>
          </p:nvPr>
        </p:nvSpPr>
        <p:spPr/>
        <p:txBody>
          <a:bodyPr/>
          <a:lstStyle>
            <a:lvl1pPr>
              <a:defRPr/>
            </a:lvl1pPr>
          </a:lstStyle>
          <a:p>
            <a:pPr>
              <a:defRPr/>
            </a:pPr>
            <a:fld id="{40FA3BAD-7DB3-4125-8E8D-AF15A37955B6}"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17216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722313" y="4406912"/>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AB66E3AB-3D85-4665-B139-3FE30E78722B}"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259A21D7-2214-4AF4-B498-FFA6B07927AB}"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108898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2"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custDataLst>
              <p:tags r:id="rId2"/>
            </p:custDataLst>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custDataLst>
              <p:tags r:id="rId3"/>
            </p:custDataLst>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custDataLst>
              <p:tags r:id="rId4"/>
            </p:custDataLst>
          </p:nvPr>
        </p:nvSpPr>
        <p:spPr/>
        <p:txBody>
          <a:bodyPr/>
          <a:lstStyle>
            <a:lvl1pPr>
              <a:defRPr/>
            </a:lvl1pPr>
          </a:lstStyle>
          <a:p>
            <a:pPr>
              <a:defRPr/>
            </a:pPr>
            <a:fld id="{EB3A43EE-DFA7-4037-A3C1-261FEE4B3F84}" type="datetimeFigureOut">
              <a:rPr lang="fr-FR">
                <a:solidFill>
                  <a:prstClr val="black">
                    <a:tint val="75000"/>
                  </a:prstClr>
                </a:solidFill>
              </a:rPr>
              <a:pPr>
                <a:defRPr/>
              </a:pPr>
              <a:t>22/01/2013</a:t>
            </a:fld>
            <a:endParaRPr lang="fr-FR">
              <a:solidFill>
                <a:prstClr val="black">
                  <a:tint val="75000"/>
                </a:prstClr>
              </a:solidFill>
            </a:endParaRPr>
          </a:p>
        </p:txBody>
      </p:sp>
      <p:sp>
        <p:nvSpPr>
          <p:cNvPr id="6" name="Espace réservé du pied de page 4"/>
          <p:cNvSpPr>
            <a:spLocks noGrp="1"/>
          </p:cNvSpPr>
          <p:nvPr>
            <p:ph type="ftr" sz="quarter" idx="11"/>
            <p:custDataLst>
              <p:tags r:id="rId5"/>
            </p:custDataLst>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custDataLst>
              <p:tags r:id="rId6"/>
            </p:custDataLst>
          </p:nvPr>
        </p:nvSpPr>
        <p:spPr/>
        <p:txBody>
          <a:bodyPr/>
          <a:lstStyle>
            <a:lvl1pPr>
              <a:defRPr/>
            </a:lvl1pPr>
          </a:lstStyle>
          <a:p>
            <a:pPr>
              <a:defRPr/>
            </a:pPr>
            <a:fld id="{8620B9A3-A8DB-4EC2-B52D-312BB851D471}"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351670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smtClean="0"/>
          </a:p>
        </p:txBody>
      </p:sp>
      <p:sp>
        <p:nvSpPr>
          <p:cNvPr id="4" name="Espace réservé du texte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custDataLst>
              <p:tags r:id="rId4"/>
            </p:custDataLst>
          </p:nvPr>
        </p:nvSpPr>
        <p:spPr/>
        <p:txBody>
          <a:bodyPr/>
          <a:lstStyle>
            <a:lvl1pPr>
              <a:defRPr/>
            </a:lvl1pPr>
          </a:lstStyle>
          <a:p>
            <a:pPr>
              <a:defRPr/>
            </a:pPr>
            <a:fld id="{886EF662-CEA5-471B-90DC-454C82D5A8A9}" type="datetimeFigureOut">
              <a:rPr lang="fr-FR">
                <a:solidFill>
                  <a:prstClr val="black">
                    <a:tint val="75000"/>
                  </a:prstClr>
                </a:solidFill>
              </a:rPr>
              <a:pPr>
                <a:defRPr/>
              </a:pPr>
              <a:t>22/01/2013</a:t>
            </a:fld>
            <a:endParaRPr lang="fr-FR">
              <a:solidFill>
                <a:prstClr val="black">
                  <a:tint val="75000"/>
                </a:prstClr>
              </a:solidFill>
            </a:endParaRPr>
          </a:p>
        </p:txBody>
      </p:sp>
      <p:sp>
        <p:nvSpPr>
          <p:cNvPr id="6" name="Espace réservé du pied de page 4"/>
          <p:cNvSpPr>
            <a:spLocks noGrp="1"/>
          </p:cNvSpPr>
          <p:nvPr>
            <p:ph type="ftr" sz="quarter" idx="11"/>
            <p:custDataLst>
              <p:tags r:id="rId5"/>
            </p:custDataLst>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custDataLst>
              <p:tags r:id="rId6"/>
            </p:custDataLst>
          </p:nvPr>
        </p:nvSpPr>
        <p:spPr/>
        <p:txBody>
          <a:bodyPr/>
          <a:lstStyle>
            <a:lvl1pPr>
              <a:defRPr/>
            </a:lvl1pPr>
          </a:lstStyle>
          <a:p>
            <a:pPr>
              <a:defRPr/>
            </a:pPr>
            <a:fld id="{D12CA4D7-7465-4F99-88B9-9FB263ABA51C}"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583280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676CD06A-A654-481C-A024-7FD8F90734E9}"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534E0244-A885-4CF9-96CC-78E80E31E519}"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4024191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custDataLst>
              <p:tags r:id="rId1"/>
            </p:custDataLst>
          </p:nvPr>
        </p:nvSpPr>
        <p:spPr>
          <a:xfrm>
            <a:off x="6629400" y="274642"/>
            <a:ext cx="2057400" cy="585152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custDataLst>
              <p:tags r:id="rId2"/>
            </p:custDataLst>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4F42DEF0-5A02-4F2A-978D-BE99BFFEFB02}"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615A1DF2-910A-46A0-A9B6-29EB5DE7CE8F}"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81256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nfoway Graphic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6" name="Picture Placeholder 5"/>
          <p:cNvSpPr>
            <a:spLocks noGrp="1"/>
          </p:cNvSpPr>
          <p:nvPr>
            <p:ph type="pic" sz="quarter" idx="12"/>
          </p:nvPr>
        </p:nvSpPr>
        <p:spPr>
          <a:xfrm>
            <a:off x="3311525" y="2960688"/>
            <a:ext cx="2447925" cy="2160587"/>
          </a:xfrm>
        </p:spPr>
        <p:txBody>
          <a:bodyPr rtlCol="0">
            <a:normAutofit/>
          </a:bodyPr>
          <a:lstStyle>
            <a:lvl1pPr marL="0" indent="0">
              <a:buNone/>
              <a:defRPr/>
            </a:lvl1pPr>
          </a:lstStyle>
          <a:p>
            <a:pPr lvl="0"/>
            <a:r>
              <a:rPr lang="en-US" noProof="0" dirty="0" smtClean="0"/>
              <a:t>Click icon to add picture</a:t>
            </a:r>
            <a:endParaRPr lang="en-CA" noProof="0" dirty="0"/>
          </a:p>
        </p:txBody>
      </p:sp>
      <p:sp>
        <p:nvSpPr>
          <p:cNvPr id="4" name="Slide Number Placeholder 3"/>
          <p:cNvSpPr>
            <a:spLocks noGrp="1"/>
          </p:cNvSpPr>
          <p:nvPr>
            <p:ph type="sldNum" sz="quarter" idx="13"/>
          </p:nvPr>
        </p:nvSpPr>
        <p:spPr/>
        <p:txBody>
          <a:bodyPr/>
          <a:lstStyle>
            <a:lvl1pPr fontAlgn="base">
              <a:spcBef>
                <a:spcPct val="0"/>
              </a:spcBef>
              <a:spcAft>
                <a:spcPct val="0"/>
              </a:spcAft>
              <a:defRPr>
                <a:latin typeface="Verdana" pitchFamily="34" charset="0"/>
              </a:defRPr>
            </a:lvl1pPr>
          </a:lstStyle>
          <a:p>
            <a:pPr>
              <a:defRPr/>
            </a:pPr>
            <a:fld id="{D95E40E7-F485-4A9C-BC73-D0C493CAADAB}" type="slidenum">
              <a:rPr lang="en-CA"/>
              <a:pPr>
                <a:defRPr/>
              </a:pPr>
              <a:t>‹#›</a:t>
            </a:fld>
            <a:endParaRPr lang="en-CA" dirty="0"/>
          </a:p>
        </p:txBody>
      </p:sp>
    </p:spTree>
    <p:extLst>
      <p:ext uri="{BB962C8B-B14F-4D97-AF65-F5344CB8AC3E}">
        <p14:creationId xmlns:p14="http://schemas.microsoft.com/office/powerpoint/2010/main" val="428423585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fr-FR"/>
          </a:p>
        </p:txBody>
      </p:sp>
      <p:sp>
        <p:nvSpPr>
          <p:cNvPr id="3" name="Sous-titr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E01C2D38-48D1-45B4-853A-D6CE845B9E8C}"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3E126D3F-0C60-421D-A716-3BCE1CA5A7C6}"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860916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lvl1pPr algn="l">
              <a:defRPr b="1">
                <a:solidFill>
                  <a:schemeClr val="tx2"/>
                </a:solidFill>
                <a:effectLst>
                  <a:glow rad="101600">
                    <a:schemeClr val="bg1">
                      <a:alpha val="60000"/>
                    </a:schemeClr>
                  </a:glow>
                </a:effectLst>
              </a:defRPr>
            </a:lvl1pPr>
          </a:lstStyle>
          <a:p>
            <a:r>
              <a:rPr lang="en-US" smtClean="0"/>
              <a:t>Click to edit Master title style</a:t>
            </a:r>
            <a:endParaRPr lang="fr-FR"/>
          </a:p>
        </p:txBody>
      </p:sp>
      <p:sp>
        <p:nvSpPr>
          <p:cNvPr id="3" name="Espace réservé du contenu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BCDA9A4C-196C-4C76-8155-A914BD1DEBFE}"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8DBFA3F2-552A-456C-BD6D-A25F5C9C1797}" type="slidenum">
              <a:rPr lang="fr-FR">
                <a:solidFill>
                  <a:prstClr val="black">
                    <a:tint val="75000"/>
                  </a:prstClr>
                </a:solidFill>
              </a:rPr>
              <a:pPr>
                <a:defRPr/>
              </a:pPr>
              <a:t>‹#›</a:t>
            </a:fld>
            <a:endParaRPr lang="fr-FR">
              <a:solidFill>
                <a:prstClr val="black">
                  <a:tint val="75000"/>
                </a:prstClr>
              </a:solidFill>
            </a:endParaRPr>
          </a:p>
        </p:txBody>
      </p:sp>
      <p:pic>
        <p:nvPicPr>
          <p:cNvPr id="7" name="Picture 2" descr="C:\Users\rstark\Desktop\_mihealth_TM.png"/>
          <p:cNvPicPr>
            <a:picLocks noChangeAspect="1" noChangeArrowheads="1"/>
          </p:cNvPicPr>
          <p:nvPr userDrawn="1">
            <p:custDataLst>
              <p:tags r:id="rId6"/>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588224" y="6165304"/>
            <a:ext cx="2460709" cy="57428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479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AB66E3AB-3D85-4665-B139-3FE30E78722B}"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259A21D7-2214-4AF4-B498-FFA6B07927AB}"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929004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en-US" smtClean="0"/>
              <a:t>Click to edit Master title style</a:t>
            </a:r>
            <a:endParaRPr lang="fr-FR"/>
          </a:p>
        </p:txBody>
      </p:sp>
      <p:sp>
        <p:nvSpPr>
          <p:cNvPr id="3" name="Espace réservé du contenu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e la date 3"/>
          <p:cNvSpPr>
            <a:spLocks noGrp="1"/>
          </p:cNvSpPr>
          <p:nvPr>
            <p:ph type="dt" sz="half" idx="10"/>
            <p:custDataLst>
              <p:tags r:id="rId4"/>
            </p:custDataLst>
          </p:nvPr>
        </p:nvSpPr>
        <p:spPr/>
        <p:txBody>
          <a:bodyPr/>
          <a:lstStyle>
            <a:lvl1pPr>
              <a:defRPr/>
            </a:lvl1pPr>
          </a:lstStyle>
          <a:p>
            <a:pPr>
              <a:defRPr/>
            </a:pPr>
            <a:fld id="{B0EB055A-A9B6-475B-9A39-826599E083F6}" type="datetimeFigureOut">
              <a:rPr lang="fr-FR">
                <a:solidFill>
                  <a:prstClr val="black">
                    <a:tint val="75000"/>
                  </a:prstClr>
                </a:solidFill>
              </a:rPr>
              <a:pPr>
                <a:defRPr/>
              </a:pPr>
              <a:t>22/01/2013</a:t>
            </a:fld>
            <a:endParaRPr lang="fr-FR">
              <a:solidFill>
                <a:prstClr val="black">
                  <a:tint val="75000"/>
                </a:prstClr>
              </a:solidFill>
            </a:endParaRPr>
          </a:p>
        </p:txBody>
      </p:sp>
      <p:sp>
        <p:nvSpPr>
          <p:cNvPr id="6" name="Espace réservé du pied de page 4"/>
          <p:cNvSpPr>
            <a:spLocks noGrp="1"/>
          </p:cNvSpPr>
          <p:nvPr>
            <p:ph type="ftr" sz="quarter" idx="11"/>
            <p:custDataLst>
              <p:tags r:id="rId5"/>
            </p:custDataLst>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custDataLst>
              <p:tags r:id="rId6"/>
            </p:custDataLst>
          </p:nvPr>
        </p:nvSpPr>
        <p:spPr/>
        <p:txBody>
          <a:bodyPr/>
          <a:lstStyle>
            <a:lvl1pPr>
              <a:defRPr/>
            </a:lvl1pPr>
          </a:lstStyle>
          <a:p>
            <a:pPr>
              <a:defRPr/>
            </a:pPr>
            <a:fld id="{A3B9E167-6AA9-4F3E-B6F1-2BBD0F44E85E}"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975987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Espace réservé de la date 3"/>
          <p:cNvSpPr>
            <a:spLocks noGrp="1"/>
          </p:cNvSpPr>
          <p:nvPr>
            <p:ph type="dt" sz="half" idx="10"/>
            <p:custDataLst>
              <p:tags r:id="rId6"/>
            </p:custDataLst>
          </p:nvPr>
        </p:nvSpPr>
        <p:spPr/>
        <p:txBody>
          <a:bodyPr/>
          <a:lstStyle>
            <a:lvl1pPr>
              <a:defRPr/>
            </a:lvl1pPr>
          </a:lstStyle>
          <a:p>
            <a:pPr>
              <a:defRPr/>
            </a:pPr>
            <a:fld id="{D9A2C701-3487-4154-AAA9-90E60CF62E79}" type="datetimeFigureOut">
              <a:rPr lang="fr-FR">
                <a:solidFill>
                  <a:prstClr val="black">
                    <a:tint val="75000"/>
                  </a:prstClr>
                </a:solidFill>
              </a:rPr>
              <a:pPr>
                <a:defRPr/>
              </a:pPr>
              <a:t>22/01/2013</a:t>
            </a:fld>
            <a:endParaRPr lang="fr-FR">
              <a:solidFill>
                <a:prstClr val="black">
                  <a:tint val="75000"/>
                </a:prstClr>
              </a:solidFill>
            </a:endParaRPr>
          </a:p>
        </p:txBody>
      </p:sp>
      <p:sp>
        <p:nvSpPr>
          <p:cNvPr id="8" name="Espace réservé du pied de page 4"/>
          <p:cNvSpPr>
            <a:spLocks noGrp="1"/>
          </p:cNvSpPr>
          <p:nvPr>
            <p:ph type="ftr" sz="quarter" idx="11"/>
            <p:custDataLst>
              <p:tags r:id="rId7"/>
            </p:custDataLst>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custDataLst>
              <p:tags r:id="rId8"/>
            </p:custDataLst>
          </p:nvPr>
        </p:nvSpPr>
        <p:spPr/>
        <p:txBody>
          <a:bodyPr/>
          <a:lstStyle>
            <a:lvl1pPr>
              <a:defRPr/>
            </a:lvl1pPr>
          </a:lstStyle>
          <a:p>
            <a:pPr>
              <a:defRPr/>
            </a:pPr>
            <a:fld id="{BD6F6807-1BB5-4DE3-AEE4-CCE63909F8A6}"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080490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en-US" smtClean="0"/>
              <a:t>Click to edit Master title style</a:t>
            </a:r>
            <a:endParaRPr lang="fr-FR"/>
          </a:p>
        </p:txBody>
      </p:sp>
      <p:sp>
        <p:nvSpPr>
          <p:cNvPr id="3" name="Espace réservé du contenu 2"/>
          <p:cNvSpPr>
            <a:spLocks noGrp="1"/>
          </p:cNvSpPr>
          <p:nvPr>
            <p:ph sz="half" idx="1"/>
            <p:custDataLst>
              <p:tags r:id="rId2"/>
            </p:custDataLst>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custDataLst>
              <p:tags r:id="rId3"/>
            </p:custDataLst>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e la date 3"/>
          <p:cNvSpPr>
            <a:spLocks noGrp="1"/>
          </p:cNvSpPr>
          <p:nvPr>
            <p:ph type="dt" sz="half" idx="10"/>
            <p:custDataLst>
              <p:tags r:id="rId4"/>
            </p:custDataLst>
          </p:nvPr>
        </p:nvSpPr>
        <p:spPr/>
        <p:txBody>
          <a:bodyPr/>
          <a:lstStyle>
            <a:lvl1pPr>
              <a:defRPr/>
            </a:lvl1pPr>
          </a:lstStyle>
          <a:p>
            <a:pPr>
              <a:defRPr/>
            </a:pPr>
            <a:fld id="{B0EB055A-A9B6-475B-9A39-826599E083F6}" type="datetimeFigureOut">
              <a:rPr lang="fr-FR">
                <a:solidFill>
                  <a:prstClr val="black">
                    <a:tint val="75000"/>
                  </a:prstClr>
                </a:solidFill>
              </a:rPr>
              <a:pPr>
                <a:defRPr/>
              </a:pPr>
              <a:t>22/01/2013</a:t>
            </a:fld>
            <a:endParaRPr lang="fr-FR">
              <a:solidFill>
                <a:prstClr val="black">
                  <a:tint val="75000"/>
                </a:prstClr>
              </a:solidFill>
            </a:endParaRPr>
          </a:p>
        </p:txBody>
      </p:sp>
      <p:sp>
        <p:nvSpPr>
          <p:cNvPr id="6" name="Espace réservé du pied de page 4"/>
          <p:cNvSpPr>
            <a:spLocks noGrp="1"/>
          </p:cNvSpPr>
          <p:nvPr>
            <p:ph type="ftr" sz="quarter" idx="11"/>
            <p:custDataLst>
              <p:tags r:id="rId5"/>
            </p:custDataLst>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custDataLst>
              <p:tags r:id="rId6"/>
            </p:custDataLst>
          </p:nvPr>
        </p:nvSpPr>
        <p:spPr/>
        <p:txBody>
          <a:bodyPr/>
          <a:lstStyle>
            <a:lvl1pPr>
              <a:defRPr/>
            </a:lvl1pPr>
          </a:lstStyle>
          <a:p>
            <a:pPr>
              <a:defRPr/>
            </a:pPr>
            <a:fld id="{A3B9E167-6AA9-4F3E-B6F1-2BBD0F44E85E}"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402123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en-US" smtClean="0"/>
              <a:t>Click to edit Master title style</a:t>
            </a:r>
            <a:endParaRPr lang="fr-FR"/>
          </a:p>
        </p:txBody>
      </p:sp>
      <p:sp>
        <p:nvSpPr>
          <p:cNvPr id="3" name="Espace réservé de la date 3"/>
          <p:cNvSpPr>
            <a:spLocks noGrp="1"/>
          </p:cNvSpPr>
          <p:nvPr>
            <p:ph type="dt" sz="half" idx="10"/>
            <p:custDataLst>
              <p:tags r:id="rId2"/>
            </p:custDataLst>
          </p:nvPr>
        </p:nvSpPr>
        <p:spPr/>
        <p:txBody>
          <a:bodyPr/>
          <a:lstStyle>
            <a:lvl1pPr>
              <a:defRPr/>
            </a:lvl1pPr>
          </a:lstStyle>
          <a:p>
            <a:pPr>
              <a:defRPr/>
            </a:pPr>
            <a:fld id="{F269B408-BD04-4C6C-B83D-E113B9E92993}" type="datetimeFigureOut">
              <a:rPr lang="fr-FR">
                <a:solidFill>
                  <a:prstClr val="black">
                    <a:tint val="75000"/>
                  </a:prstClr>
                </a:solidFill>
              </a:rPr>
              <a:pPr>
                <a:defRPr/>
              </a:pPr>
              <a:t>22/01/2013</a:t>
            </a:fld>
            <a:endParaRPr lang="fr-FR">
              <a:solidFill>
                <a:prstClr val="black">
                  <a:tint val="75000"/>
                </a:prstClr>
              </a:solidFill>
            </a:endParaRPr>
          </a:p>
        </p:txBody>
      </p:sp>
      <p:sp>
        <p:nvSpPr>
          <p:cNvPr id="4" name="Espace réservé du pied de page 4"/>
          <p:cNvSpPr>
            <a:spLocks noGrp="1"/>
          </p:cNvSpPr>
          <p:nvPr>
            <p:ph type="ftr" sz="quarter" idx="11"/>
            <p:custDataLst>
              <p:tags r:id="rId3"/>
            </p:custDataLst>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custDataLst>
              <p:tags r:id="rId4"/>
            </p:custDataLst>
          </p:nvPr>
        </p:nvSpPr>
        <p:spPr/>
        <p:txBody>
          <a:bodyPr/>
          <a:lstStyle>
            <a:lvl1pPr>
              <a:defRPr/>
            </a:lvl1pPr>
          </a:lstStyle>
          <a:p>
            <a:pPr>
              <a:defRPr/>
            </a:pPr>
            <a:fld id="{8AC787EC-8D4E-4B68-84A4-801C68EA526A}"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016822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custDataLst>
              <p:tags r:id="rId1"/>
            </p:custDataLst>
          </p:nvPr>
        </p:nvSpPr>
        <p:spPr/>
        <p:txBody>
          <a:bodyPr/>
          <a:lstStyle>
            <a:lvl1pPr>
              <a:defRPr/>
            </a:lvl1pPr>
          </a:lstStyle>
          <a:p>
            <a:pPr>
              <a:defRPr/>
            </a:pPr>
            <a:fld id="{6A2A43DA-83D6-436C-A9DC-A1F9C957CDA3}" type="datetimeFigureOut">
              <a:rPr lang="fr-FR">
                <a:solidFill>
                  <a:prstClr val="black">
                    <a:tint val="75000"/>
                  </a:prstClr>
                </a:solidFill>
              </a:rPr>
              <a:pPr>
                <a:defRPr/>
              </a:pPr>
              <a:t>22/01/2013</a:t>
            </a:fld>
            <a:endParaRPr lang="fr-FR">
              <a:solidFill>
                <a:prstClr val="black">
                  <a:tint val="75000"/>
                </a:prstClr>
              </a:solidFill>
            </a:endParaRPr>
          </a:p>
        </p:txBody>
      </p:sp>
      <p:sp>
        <p:nvSpPr>
          <p:cNvPr id="3" name="Espace réservé du pied de page 4"/>
          <p:cNvSpPr>
            <a:spLocks noGrp="1"/>
          </p:cNvSpPr>
          <p:nvPr>
            <p:ph type="ftr" sz="quarter" idx="11"/>
            <p:custDataLst>
              <p:tags r:id="rId2"/>
            </p:custDataLst>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custDataLst>
              <p:tags r:id="rId3"/>
            </p:custDataLst>
          </p:nvPr>
        </p:nvSpPr>
        <p:spPr/>
        <p:txBody>
          <a:bodyPr/>
          <a:lstStyle>
            <a:lvl1pPr>
              <a:defRPr/>
            </a:lvl1pPr>
          </a:lstStyle>
          <a:p>
            <a:pPr>
              <a:defRPr/>
            </a:pPr>
            <a:fld id="{40FA3BAD-7DB3-4125-8E8D-AF15A37955B6}"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651353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custDataLst>
              <p:tags r:id="rId4"/>
            </p:custDataLst>
          </p:nvPr>
        </p:nvSpPr>
        <p:spPr/>
        <p:txBody>
          <a:bodyPr/>
          <a:lstStyle>
            <a:lvl1pPr>
              <a:defRPr/>
            </a:lvl1pPr>
          </a:lstStyle>
          <a:p>
            <a:pPr>
              <a:defRPr/>
            </a:pPr>
            <a:fld id="{EB3A43EE-DFA7-4037-A3C1-261FEE4B3F84}" type="datetimeFigureOut">
              <a:rPr lang="fr-FR">
                <a:solidFill>
                  <a:prstClr val="black">
                    <a:tint val="75000"/>
                  </a:prstClr>
                </a:solidFill>
              </a:rPr>
              <a:pPr>
                <a:defRPr/>
              </a:pPr>
              <a:t>22/01/2013</a:t>
            </a:fld>
            <a:endParaRPr lang="fr-FR">
              <a:solidFill>
                <a:prstClr val="black">
                  <a:tint val="75000"/>
                </a:prstClr>
              </a:solidFill>
            </a:endParaRPr>
          </a:p>
        </p:txBody>
      </p:sp>
      <p:sp>
        <p:nvSpPr>
          <p:cNvPr id="6" name="Espace réservé du pied de page 4"/>
          <p:cNvSpPr>
            <a:spLocks noGrp="1"/>
          </p:cNvSpPr>
          <p:nvPr>
            <p:ph type="ftr" sz="quarter" idx="11"/>
            <p:custDataLst>
              <p:tags r:id="rId5"/>
            </p:custDataLst>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custDataLst>
              <p:tags r:id="rId6"/>
            </p:custDataLst>
          </p:nvPr>
        </p:nvSpPr>
        <p:spPr/>
        <p:txBody>
          <a:bodyPr/>
          <a:lstStyle>
            <a:lvl1pPr>
              <a:defRPr/>
            </a:lvl1pPr>
          </a:lstStyle>
          <a:p>
            <a:pPr>
              <a:defRPr/>
            </a:pPr>
            <a:fld id="{8620B9A3-A8DB-4EC2-B52D-312BB851D471}"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4284569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smtClean="0"/>
          </a:p>
        </p:txBody>
      </p:sp>
      <p:sp>
        <p:nvSpPr>
          <p:cNvPr id="4" name="Espace réservé du texte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custDataLst>
              <p:tags r:id="rId4"/>
            </p:custDataLst>
          </p:nvPr>
        </p:nvSpPr>
        <p:spPr/>
        <p:txBody>
          <a:bodyPr/>
          <a:lstStyle>
            <a:lvl1pPr>
              <a:defRPr/>
            </a:lvl1pPr>
          </a:lstStyle>
          <a:p>
            <a:pPr>
              <a:defRPr/>
            </a:pPr>
            <a:fld id="{886EF662-CEA5-471B-90DC-454C82D5A8A9}" type="datetimeFigureOut">
              <a:rPr lang="fr-FR">
                <a:solidFill>
                  <a:prstClr val="black">
                    <a:tint val="75000"/>
                  </a:prstClr>
                </a:solidFill>
              </a:rPr>
              <a:pPr>
                <a:defRPr/>
              </a:pPr>
              <a:t>22/01/2013</a:t>
            </a:fld>
            <a:endParaRPr lang="fr-FR">
              <a:solidFill>
                <a:prstClr val="black">
                  <a:tint val="75000"/>
                </a:prstClr>
              </a:solidFill>
            </a:endParaRPr>
          </a:p>
        </p:txBody>
      </p:sp>
      <p:sp>
        <p:nvSpPr>
          <p:cNvPr id="6" name="Espace réservé du pied de page 4"/>
          <p:cNvSpPr>
            <a:spLocks noGrp="1"/>
          </p:cNvSpPr>
          <p:nvPr>
            <p:ph type="ftr" sz="quarter" idx="11"/>
            <p:custDataLst>
              <p:tags r:id="rId5"/>
            </p:custDataLst>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custDataLst>
              <p:tags r:id="rId6"/>
            </p:custDataLst>
          </p:nvPr>
        </p:nvSpPr>
        <p:spPr/>
        <p:txBody>
          <a:bodyPr/>
          <a:lstStyle>
            <a:lvl1pPr>
              <a:defRPr/>
            </a:lvl1pPr>
          </a:lstStyle>
          <a:p>
            <a:pPr>
              <a:defRPr/>
            </a:pPr>
            <a:fld id="{D12CA4D7-7465-4F99-88B9-9FB263ABA51C}"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968745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676CD06A-A654-481C-A024-7FD8F90734E9}"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534E0244-A885-4CF9-96CC-78E80E31E519}"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953143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custDataLst>
              <p:tags r:id="rId1"/>
            </p:custDataLst>
          </p:nvPr>
        </p:nvSpPr>
        <p:spPr>
          <a:xfrm>
            <a:off x="6629400" y="274638"/>
            <a:ext cx="2057400" cy="585152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custDataLst>
              <p:tags r:id="rId2"/>
            </p:custDataLst>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pPr>
              <a:defRPr/>
            </a:pPr>
            <a:fld id="{4F42DEF0-5A02-4F2A-978D-BE99BFFEFB02}"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pPr>
              <a:defRPr/>
            </a:pPr>
            <a:fld id="{615A1DF2-910A-46A0-A9B6-29EB5DE7CE8F}"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211969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custDataLst>
              <p:tags r:id="rId4"/>
            </p:custDataLst>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custDataLst>
              <p:tags r:id="rId5"/>
            </p:custDataLst>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Espace réservé de la date 3"/>
          <p:cNvSpPr>
            <a:spLocks noGrp="1"/>
          </p:cNvSpPr>
          <p:nvPr>
            <p:ph type="dt" sz="half" idx="10"/>
            <p:custDataLst>
              <p:tags r:id="rId6"/>
            </p:custDataLst>
          </p:nvPr>
        </p:nvSpPr>
        <p:spPr/>
        <p:txBody>
          <a:bodyPr/>
          <a:lstStyle>
            <a:lvl1pPr>
              <a:defRPr/>
            </a:lvl1pPr>
          </a:lstStyle>
          <a:p>
            <a:pPr>
              <a:defRPr/>
            </a:pPr>
            <a:fld id="{D9A2C701-3487-4154-AAA9-90E60CF62E79}" type="datetimeFigureOut">
              <a:rPr lang="fr-FR">
                <a:solidFill>
                  <a:prstClr val="black">
                    <a:tint val="75000"/>
                  </a:prstClr>
                </a:solidFill>
              </a:rPr>
              <a:pPr>
                <a:defRPr/>
              </a:pPr>
              <a:t>22/01/2013</a:t>
            </a:fld>
            <a:endParaRPr lang="fr-FR">
              <a:solidFill>
                <a:prstClr val="black">
                  <a:tint val="75000"/>
                </a:prstClr>
              </a:solidFill>
            </a:endParaRPr>
          </a:p>
        </p:txBody>
      </p:sp>
      <p:sp>
        <p:nvSpPr>
          <p:cNvPr id="8" name="Espace réservé du pied de page 4"/>
          <p:cNvSpPr>
            <a:spLocks noGrp="1"/>
          </p:cNvSpPr>
          <p:nvPr>
            <p:ph type="ftr" sz="quarter" idx="11"/>
            <p:custDataLst>
              <p:tags r:id="rId7"/>
            </p:custDataLst>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custDataLst>
              <p:tags r:id="rId8"/>
            </p:custDataLst>
          </p:nvPr>
        </p:nvSpPr>
        <p:spPr/>
        <p:txBody>
          <a:bodyPr/>
          <a:lstStyle>
            <a:lvl1pPr>
              <a:defRPr/>
            </a:lvl1pPr>
          </a:lstStyle>
          <a:p>
            <a:pPr>
              <a:defRPr/>
            </a:pPr>
            <a:fld id="{BD6F6807-1BB5-4DE3-AEE4-CCE63909F8A6}"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049556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en-US" smtClean="0"/>
              <a:t>Click to edit Master title style</a:t>
            </a:r>
            <a:endParaRPr lang="fr-FR"/>
          </a:p>
        </p:txBody>
      </p:sp>
      <p:sp>
        <p:nvSpPr>
          <p:cNvPr id="3" name="Espace réservé de la date 3"/>
          <p:cNvSpPr>
            <a:spLocks noGrp="1"/>
          </p:cNvSpPr>
          <p:nvPr>
            <p:ph type="dt" sz="half" idx="10"/>
            <p:custDataLst>
              <p:tags r:id="rId2"/>
            </p:custDataLst>
          </p:nvPr>
        </p:nvSpPr>
        <p:spPr/>
        <p:txBody>
          <a:bodyPr/>
          <a:lstStyle>
            <a:lvl1pPr>
              <a:defRPr/>
            </a:lvl1pPr>
          </a:lstStyle>
          <a:p>
            <a:pPr>
              <a:defRPr/>
            </a:pPr>
            <a:fld id="{F269B408-BD04-4C6C-B83D-E113B9E92993}" type="datetimeFigureOut">
              <a:rPr lang="fr-FR">
                <a:solidFill>
                  <a:prstClr val="black">
                    <a:tint val="75000"/>
                  </a:prstClr>
                </a:solidFill>
              </a:rPr>
              <a:pPr>
                <a:defRPr/>
              </a:pPr>
              <a:t>22/01/2013</a:t>
            </a:fld>
            <a:endParaRPr lang="fr-FR">
              <a:solidFill>
                <a:prstClr val="black">
                  <a:tint val="75000"/>
                </a:prstClr>
              </a:solidFill>
            </a:endParaRPr>
          </a:p>
        </p:txBody>
      </p:sp>
      <p:sp>
        <p:nvSpPr>
          <p:cNvPr id="4" name="Espace réservé du pied de page 4"/>
          <p:cNvSpPr>
            <a:spLocks noGrp="1"/>
          </p:cNvSpPr>
          <p:nvPr>
            <p:ph type="ftr" sz="quarter" idx="11"/>
            <p:custDataLst>
              <p:tags r:id="rId3"/>
            </p:custDataLst>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custDataLst>
              <p:tags r:id="rId4"/>
            </p:custDataLst>
          </p:nvPr>
        </p:nvSpPr>
        <p:spPr/>
        <p:txBody>
          <a:bodyPr/>
          <a:lstStyle>
            <a:lvl1pPr>
              <a:defRPr/>
            </a:lvl1pPr>
          </a:lstStyle>
          <a:p>
            <a:pPr>
              <a:defRPr/>
            </a:pPr>
            <a:fld id="{8AC787EC-8D4E-4B68-84A4-801C68EA526A}"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646312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custDataLst>
              <p:tags r:id="rId1"/>
            </p:custDataLst>
          </p:nvPr>
        </p:nvSpPr>
        <p:spPr/>
        <p:txBody>
          <a:bodyPr/>
          <a:lstStyle>
            <a:lvl1pPr>
              <a:defRPr/>
            </a:lvl1pPr>
          </a:lstStyle>
          <a:p>
            <a:pPr>
              <a:defRPr/>
            </a:pPr>
            <a:fld id="{6A2A43DA-83D6-436C-A9DC-A1F9C957CDA3}" type="datetimeFigureOut">
              <a:rPr lang="fr-FR">
                <a:solidFill>
                  <a:prstClr val="black">
                    <a:tint val="75000"/>
                  </a:prstClr>
                </a:solidFill>
              </a:rPr>
              <a:pPr>
                <a:defRPr/>
              </a:pPr>
              <a:t>22/01/2013</a:t>
            </a:fld>
            <a:endParaRPr lang="fr-FR">
              <a:solidFill>
                <a:prstClr val="black">
                  <a:tint val="75000"/>
                </a:prstClr>
              </a:solidFill>
            </a:endParaRPr>
          </a:p>
        </p:txBody>
      </p:sp>
      <p:sp>
        <p:nvSpPr>
          <p:cNvPr id="3" name="Espace réservé du pied de page 4"/>
          <p:cNvSpPr>
            <a:spLocks noGrp="1"/>
          </p:cNvSpPr>
          <p:nvPr>
            <p:ph type="ftr" sz="quarter" idx="11"/>
            <p:custDataLst>
              <p:tags r:id="rId2"/>
            </p:custDataLst>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custDataLst>
              <p:tags r:id="rId3"/>
            </p:custDataLst>
          </p:nvPr>
        </p:nvSpPr>
        <p:spPr/>
        <p:txBody>
          <a:bodyPr/>
          <a:lstStyle>
            <a:lvl1pPr>
              <a:defRPr/>
            </a:lvl1pPr>
          </a:lstStyle>
          <a:p>
            <a:pPr>
              <a:defRPr/>
            </a:pPr>
            <a:fld id="{40FA3BAD-7DB3-4125-8E8D-AF15A37955B6}"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94238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4"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custDataLst>
              <p:tags r:id="rId2"/>
            </p:custDataLst>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custDataLst>
              <p:tags r:id="rId3"/>
            </p:custDataLst>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custDataLst>
              <p:tags r:id="rId4"/>
            </p:custDataLst>
          </p:nvPr>
        </p:nvSpPr>
        <p:spPr/>
        <p:txBody>
          <a:bodyPr/>
          <a:lstStyle>
            <a:lvl1pPr>
              <a:defRPr/>
            </a:lvl1pPr>
          </a:lstStyle>
          <a:p>
            <a:pPr>
              <a:defRPr/>
            </a:pPr>
            <a:fld id="{EB3A43EE-DFA7-4037-A3C1-261FEE4B3F84}" type="datetimeFigureOut">
              <a:rPr lang="fr-FR">
                <a:solidFill>
                  <a:prstClr val="black">
                    <a:tint val="75000"/>
                  </a:prstClr>
                </a:solidFill>
              </a:rPr>
              <a:pPr>
                <a:defRPr/>
              </a:pPr>
              <a:t>22/01/2013</a:t>
            </a:fld>
            <a:endParaRPr lang="fr-FR">
              <a:solidFill>
                <a:prstClr val="black">
                  <a:tint val="75000"/>
                </a:prstClr>
              </a:solidFill>
            </a:endParaRPr>
          </a:p>
        </p:txBody>
      </p:sp>
      <p:sp>
        <p:nvSpPr>
          <p:cNvPr id="6" name="Espace réservé du pied de page 4"/>
          <p:cNvSpPr>
            <a:spLocks noGrp="1"/>
          </p:cNvSpPr>
          <p:nvPr>
            <p:ph type="ftr" sz="quarter" idx="11"/>
            <p:custDataLst>
              <p:tags r:id="rId5"/>
            </p:custDataLst>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custDataLst>
              <p:tags r:id="rId6"/>
            </p:custDataLst>
          </p:nvPr>
        </p:nvSpPr>
        <p:spPr/>
        <p:txBody>
          <a:bodyPr/>
          <a:lstStyle>
            <a:lvl1pPr>
              <a:defRPr/>
            </a:lvl1pPr>
          </a:lstStyle>
          <a:p>
            <a:pPr>
              <a:defRPr/>
            </a:pPr>
            <a:fld id="{8620B9A3-A8DB-4EC2-B52D-312BB851D471}"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388044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smtClean="0"/>
          </a:p>
        </p:txBody>
      </p:sp>
      <p:sp>
        <p:nvSpPr>
          <p:cNvPr id="4" name="Espace réservé du texte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custDataLst>
              <p:tags r:id="rId4"/>
            </p:custDataLst>
          </p:nvPr>
        </p:nvSpPr>
        <p:spPr/>
        <p:txBody>
          <a:bodyPr/>
          <a:lstStyle>
            <a:lvl1pPr>
              <a:defRPr/>
            </a:lvl1pPr>
          </a:lstStyle>
          <a:p>
            <a:pPr>
              <a:defRPr/>
            </a:pPr>
            <a:fld id="{886EF662-CEA5-471B-90DC-454C82D5A8A9}" type="datetimeFigureOut">
              <a:rPr lang="fr-FR">
                <a:solidFill>
                  <a:prstClr val="black">
                    <a:tint val="75000"/>
                  </a:prstClr>
                </a:solidFill>
              </a:rPr>
              <a:pPr>
                <a:defRPr/>
              </a:pPr>
              <a:t>22/01/2013</a:t>
            </a:fld>
            <a:endParaRPr lang="fr-FR">
              <a:solidFill>
                <a:prstClr val="black">
                  <a:tint val="75000"/>
                </a:prstClr>
              </a:solidFill>
            </a:endParaRPr>
          </a:p>
        </p:txBody>
      </p:sp>
      <p:sp>
        <p:nvSpPr>
          <p:cNvPr id="6" name="Espace réservé du pied de page 4"/>
          <p:cNvSpPr>
            <a:spLocks noGrp="1"/>
          </p:cNvSpPr>
          <p:nvPr>
            <p:ph type="ftr" sz="quarter" idx="11"/>
            <p:custDataLst>
              <p:tags r:id="rId5"/>
            </p:custDataLst>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custDataLst>
              <p:tags r:id="rId6"/>
            </p:custDataLst>
          </p:nvPr>
        </p:nvSpPr>
        <p:spPr/>
        <p:txBody>
          <a:bodyPr/>
          <a:lstStyle>
            <a:lvl1pPr>
              <a:defRPr/>
            </a:lvl1pPr>
          </a:lstStyle>
          <a:p>
            <a:pPr>
              <a:defRPr/>
            </a:pPr>
            <a:fld id="{D12CA4D7-7465-4F99-88B9-9FB263ABA51C}"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267202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7.xml"/><Relationship Id="rId18" Type="http://schemas.openxmlformats.org/officeDocument/2006/relationships/tags" Target="../tags/tag7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71.xml"/><Relationship Id="rId2" Type="http://schemas.openxmlformats.org/officeDocument/2006/relationships/slideLayout" Target="../slideLayouts/slideLayout13.xml"/><Relationship Id="rId16" Type="http://schemas.openxmlformats.org/officeDocument/2006/relationships/tags" Target="../tags/tag70.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69.xml"/><Relationship Id="rId10" Type="http://schemas.openxmlformats.org/officeDocument/2006/relationships/slideLayout" Target="../slideLayouts/slideLayout21.xml"/><Relationship Id="rId19" Type="http://schemas.openxmlformats.org/officeDocument/2006/relationships/tags" Target="../tags/tag7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18" Type="http://schemas.openxmlformats.org/officeDocument/2006/relationships/tags" Target="../tags/tag137.xml"/><Relationship Id="rId3" Type="http://schemas.openxmlformats.org/officeDocument/2006/relationships/slideLayout" Target="../slideLayouts/slideLayout25.xml"/><Relationship Id="rId21" Type="http://schemas.openxmlformats.org/officeDocument/2006/relationships/image" Target="../media/image1.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136.xml"/><Relationship Id="rId2" Type="http://schemas.openxmlformats.org/officeDocument/2006/relationships/slideLayout" Target="../slideLayouts/slideLayout24.xml"/><Relationship Id="rId16" Type="http://schemas.openxmlformats.org/officeDocument/2006/relationships/tags" Target="../tags/tag135.xml"/><Relationship Id="rId20" Type="http://schemas.openxmlformats.org/officeDocument/2006/relationships/tags" Target="../tags/tag139.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34.xml"/><Relationship Id="rId10" Type="http://schemas.openxmlformats.org/officeDocument/2006/relationships/slideLayout" Target="../slideLayouts/slideLayout32.xml"/><Relationship Id="rId19" Type="http://schemas.openxmlformats.org/officeDocument/2006/relationships/tags" Target="../tags/tag138.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1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199.xml"/><Relationship Id="rId18" Type="http://schemas.openxmlformats.org/officeDocument/2006/relationships/tags" Target="../tags/tag20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tags" Target="../tags/tag203.xml"/><Relationship Id="rId2" Type="http://schemas.openxmlformats.org/officeDocument/2006/relationships/slideLayout" Target="../slideLayouts/slideLayout36.xml"/><Relationship Id="rId16" Type="http://schemas.openxmlformats.org/officeDocument/2006/relationships/tags" Target="../tags/tag202.xml"/><Relationship Id="rId20"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ags" Target="../tags/tag201.xml"/><Relationship Id="rId10" Type="http://schemas.openxmlformats.org/officeDocument/2006/relationships/slideLayout" Target="../slideLayouts/slideLayout44.xml"/><Relationship Id="rId19" Type="http://schemas.openxmlformats.org/officeDocument/2006/relationships/tags" Target="../tags/tag20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ags" Target="../tags/tag2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p:cNvPicPr>
            <a:picLocks noChangeAspect="1" noChangeArrowheads="1"/>
          </p:cNvPicPr>
          <p:nvPr userDrawn="1">
            <p:custDataLst>
              <p:tags r:id="rId13"/>
            </p:custDataLst>
          </p:nvPr>
        </p:nvPicPr>
        <p:blipFill rotWithShape="1">
          <a:blip r:embed="rId20">
            <a:extLst>
              <a:ext uri="{28A0092B-C50C-407E-A947-70E740481C1C}">
                <a14:useLocalDpi xmlns:a14="http://schemas.microsoft.com/office/drawing/2010/main" val="0"/>
              </a:ext>
            </a:extLst>
          </a:blip>
          <a:srcRect l="19500" t="15881" r="6231" b="51326"/>
          <a:stretch/>
        </p:blipFill>
        <p:spPr bwMode="auto">
          <a:xfrm>
            <a:off x="7" y="0"/>
            <a:ext cx="9143999"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userDrawn="1">
            <p:custDataLst>
              <p:tags r:id="rId14"/>
            </p:custDataLst>
          </p:nvPr>
        </p:nvPicPr>
        <p:blipFill rotWithShape="1">
          <a:blip r:embed="rId20">
            <a:extLst>
              <a:ext uri="{28A0092B-C50C-407E-A947-70E740481C1C}">
                <a14:useLocalDpi xmlns:a14="http://schemas.microsoft.com/office/drawing/2010/main" val="0"/>
              </a:ext>
            </a:extLst>
          </a:blip>
          <a:srcRect l="19500" t="15881" r="6231" b="51326"/>
          <a:stretch/>
        </p:blipFill>
        <p:spPr bwMode="auto">
          <a:xfrm rot="10800000">
            <a:off x="4" y="5638534"/>
            <a:ext cx="9143999" cy="122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Espace réservé du titre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custDataLst>
              <p:tags r:id="rId16"/>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custDataLst>
              <p:tags r:id="rId17"/>
            </p:custDataLst>
          </p:nvPr>
        </p:nvSpPr>
        <p:spPr>
          <a:xfrm>
            <a:off x="457200" y="635636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4FEB077A-9989-422E-AB58-80970D26D794}"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3"/>
            <p:custDataLst>
              <p:tags r:id="rId18"/>
            </p:custDataLst>
          </p:nvPr>
        </p:nvSpPr>
        <p:spPr>
          <a:xfrm>
            <a:off x="3124200" y="6356362"/>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custDataLst>
              <p:tags r:id="rId19"/>
            </p:custDataLst>
          </p:nvPr>
        </p:nvSpPr>
        <p:spPr>
          <a:xfrm>
            <a:off x="6553200" y="635636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0862CEC-0E23-4018-AE9C-C2863B83281D}"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125129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p:cNvPicPr>
            <a:picLocks noChangeAspect="1" noChangeArrowheads="1"/>
          </p:cNvPicPr>
          <p:nvPr userDrawn="1">
            <p:custDataLst>
              <p:tags r:id="rId13"/>
            </p:custDataLst>
          </p:nvPr>
        </p:nvPicPr>
        <p:blipFill rotWithShape="1">
          <a:blip r:embed="rId20">
            <a:extLst>
              <a:ext uri="{28A0092B-C50C-407E-A947-70E740481C1C}">
                <a14:useLocalDpi xmlns:a14="http://schemas.microsoft.com/office/drawing/2010/main" val="0"/>
              </a:ext>
            </a:extLst>
          </a:blip>
          <a:srcRect l="19500" t="15881" r="6231" b="51326"/>
          <a:stretch/>
        </p:blipFill>
        <p:spPr bwMode="auto">
          <a:xfrm>
            <a:off x="9" y="0"/>
            <a:ext cx="9143999"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userDrawn="1">
            <p:custDataLst>
              <p:tags r:id="rId14"/>
            </p:custDataLst>
          </p:nvPr>
        </p:nvPicPr>
        <p:blipFill rotWithShape="1">
          <a:blip r:embed="rId20">
            <a:extLst>
              <a:ext uri="{28A0092B-C50C-407E-A947-70E740481C1C}">
                <a14:useLocalDpi xmlns:a14="http://schemas.microsoft.com/office/drawing/2010/main" val="0"/>
              </a:ext>
            </a:extLst>
          </a:blip>
          <a:srcRect l="19500" t="15881" r="6231" b="51326"/>
          <a:stretch/>
        </p:blipFill>
        <p:spPr bwMode="auto">
          <a:xfrm rot="10800000">
            <a:off x="6" y="5638534"/>
            <a:ext cx="9143999" cy="122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Espace réservé du titre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custDataLst>
              <p:tags r:id="rId16"/>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custDataLst>
              <p:tags r:id="rId17"/>
            </p:custDataLst>
          </p:nvPr>
        </p:nvSpPr>
        <p:spPr>
          <a:xfrm>
            <a:off x="457200" y="635636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4FEB077A-9989-422E-AB58-80970D26D794}"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3"/>
            <p:custDataLst>
              <p:tags r:id="rId18"/>
            </p:custDataLst>
          </p:nvPr>
        </p:nvSpPr>
        <p:spPr>
          <a:xfrm>
            <a:off x="3124200" y="6356366"/>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custDataLst>
              <p:tags r:id="rId19"/>
            </p:custDataLst>
          </p:nvPr>
        </p:nvSpPr>
        <p:spPr>
          <a:xfrm>
            <a:off x="6553200" y="635636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0862CEC-0E23-4018-AE9C-C2863B83281D}"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6542271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p:cNvPicPr>
            <a:picLocks noChangeAspect="1" noChangeArrowheads="1"/>
          </p:cNvPicPr>
          <p:nvPr userDrawn="1">
            <p:custDataLst>
              <p:tags r:id="rId14"/>
            </p:custDataLst>
          </p:nvPr>
        </p:nvPicPr>
        <p:blipFill rotWithShape="1">
          <a:blip r:embed="rId21">
            <a:extLst>
              <a:ext uri="{28A0092B-C50C-407E-A947-70E740481C1C}">
                <a14:useLocalDpi xmlns:a14="http://schemas.microsoft.com/office/drawing/2010/main" val="0"/>
              </a:ext>
            </a:extLst>
          </a:blip>
          <a:srcRect l="19500" t="15881" r="6231" b="51326"/>
          <a:stretch/>
        </p:blipFill>
        <p:spPr bwMode="auto">
          <a:xfrm>
            <a:off x="3" y="0"/>
            <a:ext cx="9143999"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userDrawn="1">
            <p:custDataLst>
              <p:tags r:id="rId15"/>
            </p:custDataLst>
          </p:nvPr>
        </p:nvPicPr>
        <p:blipFill rotWithShape="1">
          <a:blip r:embed="rId21">
            <a:extLst>
              <a:ext uri="{28A0092B-C50C-407E-A947-70E740481C1C}">
                <a14:useLocalDpi xmlns:a14="http://schemas.microsoft.com/office/drawing/2010/main" val="0"/>
              </a:ext>
            </a:extLst>
          </a:blip>
          <a:srcRect l="19500" t="15881" r="6231" b="51326"/>
          <a:stretch/>
        </p:blipFill>
        <p:spPr bwMode="auto">
          <a:xfrm rot="10800000">
            <a:off x="0" y="5638534"/>
            <a:ext cx="9143999" cy="122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Espace réservé du titre 1"/>
          <p:cNvSpPr>
            <a:spLocks noGrp="1"/>
          </p:cNvSpPr>
          <p:nvPr>
            <p:ph type="title"/>
            <p:custDataLst>
              <p:tags r:id="rId16"/>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custDataLst>
              <p:tags r:id="rId17"/>
            </p:custDataLst>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custDataLst>
              <p:tags r:id="rId18"/>
            </p:custDataLst>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4FEB077A-9989-422E-AB58-80970D26D794}"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3"/>
            <p:custDataLst>
              <p:tags r:id="rId19"/>
            </p:custDataLst>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custDataLst>
              <p:tags r:id="rId20"/>
            </p:custDataLst>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0862CEC-0E23-4018-AE9C-C2863B83281D}"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8312730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69"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p:cNvPicPr>
            <a:picLocks noChangeAspect="1" noChangeArrowheads="1"/>
          </p:cNvPicPr>
          <p:nvPr userDrawn="1">
            <p:custDataLst>
              <p:tags r:id="rId13"/>
            </p:custDataLst>
          </p:nvPr>
        </p:nvPicPr>
        <p:blipFill rotWithShape="1">
          <a:blip r:embed="rId20">
            <a:extLst>
              <a:ext uri="{28A0092B-C50C-407E-A947-70E740481C1C}">
                <a14:useLocalDpi xmlns:a14="http://schemas.microsoft.com/office/drawing/2010/main" val="0"/>
              </a:ext>
            </a:extLst>
          </a:blip>
          <a:srcRect l="19500" t="15881" r="6231" b="51326"/>
          <a:stretch/>
        </p:blipFill>
        <p:spPr bwMode="auto">
          <a:xfrm>
            <a:off x="1" y="0"/>
            <a:ext cx="9143999"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userDrawn="1">
            <p:custDataLst>
              <p:tags r:id="rId14"/>
            </p:custDataLst>
          </p:nvPr>
        </p:nvPicPr>
        <p:blipFill rotWithShape="1">
          <a:blip r:embed="rId20">
            <a:extLst>
              <a:ext uri="{28A0092B-C50C-407E-A947-70E740481C1C}">
                <a14:useLocalDpi xmlns:a14="http://schemas.microsoft.com/office/drawing/2010/main" val="0"/>
              </a:ext>
            </a:extLst>
          </a:blip>
          <a:srcRect l="19500" t="15881" r="6231" b="51326"/>
          <a:stretch/>
        </p:blipFill>
        <p:spPr bwMode="auto">
          <a:xfrm rot="10800000">
            <a:off x="-2" y="5638534"/>
            <a:ext cx="9143999" cy="122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Espace réservé du titre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custDataLst>
              <p:tags r:id="rId17"/>
            </p:custDataLst>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4FEB077A-9989-422E-AB58-80970D26D794}" type="datetimeFigureOut">
              <a:rPr lang="fr-FR">
                <a:solidFill>
                  <a:prstClr val="black">
                    <a:tint val="75000"/>
                  </a:prstClr>
                </a:solidFill>
              </a:rPr>
              <a:pPr>
                <a:defRPr/>
              </a:pPr>
              <a:t>22/01/2013</a:t>
            </a:fld>
            <a:endParaRPr lang="fr-FR">
              <a:solidFill>
                <a:prstClr val="black">
                  <a:tint val="75000"/>
                </a:prstClr>
              </a:solidFill>
            </a:endParaRPr>
          </a:p>
        </p:txBody>
      </p:sp>
      <p:sp>
        <p:nvSpPr>
          <p:cNvPr id="5" name="Espace réservé du pied de page 4"/>
          <p:cNvSpPr>
            <a:spLocks noGrp="1"/>
          </p:cNvSpPr>
          <p:nvPr>
            <p:ph type="ftr" sz="quarter" idx="3"/>
            <p:custDataLst>
              <p:tags r:id="rId18"/>
            </p:custDataLst>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custDataLst>
              <p:tags r:id="rId19"/>
            </p:custDataLst>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0862CEC-0E23-4018-AE9C-C2863B83281D}"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416696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67.xml"/><Relationship Id="rId7" Type="http://schemas.openxmlformats.org/officeDocument/2006/relationships/notesSlide" Target="../notesSlides/notesSlide1.xml"/><Relationship Id="rId12" Type="http://schemas.openxmlformats.org/officeDocument/2006/relationships/image" Target="../media/image7.png"/><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slideLayout" Target="../slideLayouts/slideLayout36.xml"/><Relationship Id="rId11" Type="http://schemas.openxmlformats.org/officeDocument/2006/relationships/image" Target="../media/image6.jpeg"/><Relationship Id="rId5" Type="http://schemas.openxmlformats.org/officeDocument/2006/relationships/tags" Target="../tags/tag269.xml"/><Relationship Id="rId10" Type="http://schemas.openxmlformats.org/officeDocument/2006/relationships/image" Target="../media/image5.jpeg"/><Relationship Id="rId4" Type="http://schemas.openxmlformats.org/officeDocument/2006/relationships/tags" Target="../tags/tag268.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tags" Target="../tags/tag27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70.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slideLayout" Target="../slideLayouts/slideLayout6.xml"/><Relationship Id="rId1" Type="http://schemas.openxmlformats.org/officeDocument/2006/relationships/tags" Target="../tags/tag27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7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7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5.png"/><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6.xml"/><Relationship Id="rId1" Type="http://schemas.openxmlformats.org/officeDocument/2006/relationships/tags" Target="../tags/tag27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78.xml"/></Relationships>
</file>

<file path=ppt/slides/_rels/slide45.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6.xml"/><Relationship Id="rId1" Type="http://schemas.openxmlformats.org/officeDocument/2006/relationships/tags" Target="../tags/tag279.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6.xml"/><Relationship Id="rId1" Type="http://schemas.openxmlformats.org/officeDocument/2006/relationships/tags" Target="../tags/tag280.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www.mihealth.com/" TargetMode="External"/><Relationship Id="rId2" Type="http://schemas.openxmlformats.org/officeDocument/2006/relationships/image" Target="../media/image86.png"/><Relationship Id="rId1" Type="http://schemas.openxmlformats.org/officeDocument/2006/relationships/slideLayout" Target="../slideLayouts/slideLayout6.xml"/><Relationship Id="rId4" Type="http://schemas.openxmlformats.org/officeDocument/2006/relationships/hyperlink" Target="mailto:drwendy.graham@Mihealth.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29.xml"/><Relationship Id="rId1" Type="http://schemas.openxmlformats.org/officeDocument/2006/relationships/themeOverride" Target="../theme/themeOverride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vmlDrawing" Target="../drawings/vmlDrawing3.vml"/><Relationship Id="rId6" Type="http://schemas.openxmlformats.org/officeDocument/2006/relationships/image" Target="../media/image18.emf"/><Relationship Id="rId5" Type="http://schemas.openxmlformats.org/officeDocument/2006/relationships/oleObject" Target="../embeddings/Microsoft_Excel_97-2003_Worksheet3.xls"/><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xda-wallpapers.com/var/albums/Textures/2560x1600/Blue%20background,%20lines,%20goodfon%20wallpaper,%20background%20,414..jpg?m=1298786400"/>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p:spPr>
      </p:pic>
      <p:pic>
        <p:nvPicPr>
          <p:cNvPr id="6" name="Picture 5"/>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46591" y="2497188"/>
            <a:ext cx="3101273" cy="3592404"/>
          </a:xfrm>
          <a:prstGeom prst="rect">
            <a:avLst/>
          </a:prstGeom>
          <a:noFill/>
          <a:ln>
            <a:noFill/>
          </a:ln>
          <a:effectLst>
            <a:outerShdw blurRad="63500" sx="102000" sy="102000" algn="ctr" rotWithShape="0">
              <a:prstClr val="black">
                <a:alpha val="40000"/>
              </a:prstClr>
            </a:outerShdw>
            <a:reflection blurRad="6350" stA="50000" endA="300" endPos="20000" dist="76200" dir="5400000" sy="-100000" algn="bl" rotWithShape="0"/>
          </a:effectLst>
          <a:extLst/>
        </p:spPr>
      </p:pic>
      <p:grpSp>
        <p:nvGrpSpPr>
          <p:cNvPr id="7" name="Group 6"/>
          <p:cNvGrpSpPr/>
          <p:nvPr>
            <p:custDataLst>
              <p:tags r:id="rId4"/>
            </p:custDataLst>
          </p:nvPr>
        </p:nvGrpSpPr>
        <p:grpSpPr>
          <a:xfrm>
            <a:off x="5724128" y="2457186"/>
            <a:ext cx="3096344" cy="3672408"/>
            <a:chOff x="5319480" y="0"/>
            <a:chExt cx="3529013" cy="4415115"/>
          </a:xfrm>
          <a:effectLst>
            <a:outerShdw blurRad="63500" sx="102000" sy="102000" algn="ctr" rotWithShape="0">
              <a:prstClr val="black">
                <a:alpha val="40000"/>
              </a:prstClr>
            </a:outerShdw>
            <a:reflection blurRad="6350" stA="50000" endA="275" endPos="20000" dist="101600" dir="5400000" sy="-100000" algn="bl" rotWithShape="0"/>
          </a:effectLst>
        </p:grpSpPr>
        <p:pic>
          <p:nvPicPr>
            <p:cNvPr id="9" name="Picture 8" descr="http://www.ipadincanada.ca/wp-content/uploads/2010/05/iphone-ipad.jpg"/>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8381" t="2889" r="8691" b="4775"/>
            <a:stretch/>
          </p:blipFill>
          <p:spPr bwMode="auto">
            <a:xfrm>
              <a:off x="5319480" y="0"/>
              <a:ext cx="3529013" cy="441511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0" name="Picture 9" descr="http://a3.mzstatic.com/us/r1000/042/Purple/de/b4/92/mzl.hvjrwjgz.480x480-75.jpg"/>
            <p:cNvPicPr>
              <a:picLocks noChangeAspect="1" noChangeArrowheads="1"/>
            </p:cNvPicPr>
            <p:nvPr/>
          </p:nvPicPr>
          <p:blipFill rotWithShape="1">
            <a:blip r:embed="rId11">
              <a:extLst>
                <a:ext uri="{28A0092B-C50C-407E-A947-70E740481C1C}">
                  <a14:useLocalDpi xmlns:a14="http://schemas.microsoft.com/office/drawing/2010/main" val="0"/>
                </a:ext>
              </a:extLst>
            </a:blip>
            <a:srcRect/>
            <a:stretch/>
          </p:blipFill>
          <p:spPr bwMode="auto">
            <a:xfrm>
              <a:off x="5752348" y="443762"/>
              <a:ext cx="2652243" cy="3532498"/>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grpSp>
      <p:pic>
        <p:nvPicPr>
          <p:cNvPr id="8" name="Picture 7" descr="https://mihealth.com/Content/themes/base/images/forPatientsBannerImage.png"/>
          <p:cNvPicPr>
            <a:picLocks noChangeAspect="1"/>
          </p:cNvPicPr>
          <p:nvPr>
            <p:custDataLst>
              <p:tags r:id="rId5"/>
            </p:custDataLst>
          </p:nvPr>
        </p:nvPicPr>
        <p:blipFill rotWithShape="1">
          <a:blip r:embed="rId12">
            <a:extLst>
              <a:ext uri="{28A0092B-C50C-407E-A947-70E740481C1C}">
                <a14:useLocalDpi xmlns:a14="http://schemas.microsoft.com/office/drawing/2010/main" val="0"/>
              </a:ext>
            </a:extLst>
          </a:blip>
          <a:srcRect t="1" b="2369"/>
          <a:stretch/>
        </p:blipFill>
        <p:spPr bwMode="auto">
          <a:xfrm>
            <a:off x="1043608" y="2881772"/>
            <a:ext cx="5099649" cy="3672486"/>
          </a:xfrm>
          <a:prstGeom prst="rect">
            <a:avLst/>
          </a:prstGeom>
          <a:noFill/>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2" name="Rectangle 1"/>
          <p:cNvSpPr/>
          <p:nvPr/>
        </p:nvSpPr>
        <p:spPr>
          <a:xfrm>
            <a:off x="-28574" y="228600"/>
            <a:ext cx="9143998" cy="2062103"/>
          </a:xfrm>
          <a:prstGeom prst="rect">
            <a:avLst/>
          </a:prstGeom>
        </p:spPr>
        <p:txBody>
          <a:bodyPr wrap="square">
            <a:spAutoFit/>
          </a:bodyPr>
          <a:lstStyle/>
          <a:p>
            <a:pPr algn="ctr"/>
            <a:r>
              <a:rPr lang="en-US" sz="32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Can We Motivate Ourselves to Better Health?</a:t>
            </a:r>
          </a:p>
          <a:p>
            <a:pPr algn="ctr"/>
            <a:endParaRPr lang="en-US" sz="3200" b="1" dirty="0" smtClean="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r>
              <a:rPr lang="en-US" sz="32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Breakfast with the Chiefs</a:t>
            </a:r>
          </a:p>
          <a:p>
            <a:pPr algn="ctr"/>
            <a:r>
              <a:rPr lang="en-US" sz="32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January 22</a:t>
            </a:r>
            <a:r>
              <a:rPr lang="en-US" sz="3200" b="1" baseline="300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nd</a:t>
            </a:r>
            <a:r>
              <a:rPr lang="en-US" sz="32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2013</a:t>
            </a:r>
            <a:endParaRPr lang="en-US" sz="32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TextBox 14"/>
          <p:cNvSpPr txBox="1"/>
          <p:nvPr/>
        </p:nvSpPr>
        <p:spPr>
          <a:xfrm>
            <a:off x="0" y="6544028"/>
            <a:ext cx="1656184" cy="261610"/>
          </a:xfrm>
          <a:prstGeom prst="rect">
            <a:avLst/>
          </a:prstGeom>
          <a:noFill/>
        </p:spPr>
        <p:txBody>
          <a:bodyPr wrap="square" rtlCol="0">
            <a:spAutoFit/>
          </a:bodyPr>
          <a:lstStyle/>
          <a:p>
            <a:r>
              <a:rPr lang="en-CA" sz="1050" dirty="0" smtClean="0">
                <a:solidFill>
                  <a:schemeClr val="bg1"/>
                </a:solidFill>
                <a:latin typeface="Arial Black" pitchFamily="34" charset="0"/>
              </a:rPr>
              <a:t>Slide </a:t>
            </a:r>
            <a:fld id="{D9F1FD74-F18F-4BA3-9926-DC51E79F8138}" type="slidenum">
              <a:rPr lang="en-CA" sz="1050" smtClean="0">
                <a:solidFill>
                  <a:schemeClr val="bg1"/>
                </a:solidFill>
                <a:latin typeface="Arial Black" pitchFamily="34" charset="0"/>
              </a:rPr>
              <a:pPr/>
              <a:t>1</a:t>
            </a:fld>
            <a:endParaRPr lang="en-CA" sz="1050" dirty="0">
              <a:solidFill>
                <a:schemeClr val="bg1"/>
              </a:solidFill>
              <a:latin typeface="Arial Black" pitchFamily="34" charset="0"/>
            </a:endParaRPr>
          </a:p>
        </p:txBody>
      </p:sp>
      <p:sp>
        <p:nvSpPr>
          <p:cNvPr id="16"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bg1"/>
              </a:solidFill>
              <a:latin typeface="Arial Black" pitchFamily="34" charset="0"/>
            </a:endParaRPr>
          </a:p>
          <a:p>
            <a:pPr>
              <a:defRPr/>
            </a:pPr>
            <a:r>
              <a:rPr lang="en-CA" dirty="0">
                <a:solidFill>
                  <a:schemeClr val="bg1"/>
                </a:solidFill>
                <a:latin typeface="Arial Black" pitchFamily="34" charset="0"/>
              </a:rPr>
              <a:t>© </a:t>
            </a:r>
            <a:r>
              <a:rPr lang="en-CA" dirty="0" smtClean="0">
                <a:solidFill>
                  <a:schemeClr val="bg1"/>
                </a:solidFill>
                <a:latin typeface="Arial Black" pitchFamily="34" charset="0"/>
              </a:rPr>
              <a:t>Dr. Wendy Graham 2013</a:t>
            </a:r>
            <a:endParaRPr lang="en-CA" dirty="0">
              <a:solidFill>
                <a:schemeClr val="bg1"/>
              </a:solidFill>
              <a:latin typeface="Arial Black" pitchFamily="34" charset="0"/>
            </a:endParaRPr>
          </a:p>
          <a:p>
            <a:pPr>
              <a:defRPr/>
            </a:pPr>
            <a:endParaRPr lang="fr-FR" dirty="0">
              <a:solidFill>
                <a:schemeClr val="bg1"/>
              </a:solidFill>
              <a:latin typeface="Arial Black" pitchFamily="34" charset="0"/>
            </a:endParaRPr>
          </a:p>
        </p:txBody>
      </p:sp>
    </p:spTree>
    <p:custDataLst>
      <p:tags r:id="rId1"/>
    </p:custDataLst>
    <p:extLst>
      <p:ext uri="{BB962C8B-B14F-4D97-AF65-F5344CB8AC3E}">
        <p14:creationId xmlns:p14="http://schemas.microsoft.com/office/powerpoint/2010/main" val="982363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10</a:t>
            </a:fld>
            <a:endParaRPr lang="en-CA" sz="1050" dirty="0">
              <a:solidFill>
                <a:prstClr val="black"/>
              </a:solidFill>
              <a:latin typeface="Arial Black" pitchFamily="34" charset="0"/>
            </a:endParaRPr>
          </a:p>
        </p:txBody>
      </p:sp>
      <p:sp>
        <p:nvSpPr>
          <p:cNvPr id="3" name="Title 1"/>
          <p:cNvSpPr txBox="1">
            <a:spLocks/>
          </p:cNvSpPr>
          <p:nvPr/>
        </p:nvSpPr>
        <p:spPr bwMode="auto">
          <a:xfrm>
            <a:off x="28575" y="242888"/>
            <a:ext cx="911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fontAlgn="base">
              <a:spcBef>
                <a:spcPct val="0"/>
              </a:spcBef>
              <a:spcAft>
                <a:spcPct val="0"/>
              </a:spcAft>
              <a:defRPr sz="2800" b="1">
                <a:solidFill>
                  <a:schemeClr val="tx2"/>
                </a:solidFill>
                <a:effectLst>
                  <a:glow rad="101600">
                    <a:schemeClr val="bg1">
                      <a:alpha val="60000"/>
                    </a:schemeClr>
                  </a:glow>
                </a:effectLst>
                <a:latin typeface="Arial" pitchFamily="34" charset="0"/>
                <a:ea typeface="+mj-ea"/>
                <a:cs typeface="Arial" pitchFamily="34" charset="0"/>
              </a:defRPr>
            </a:lvl1pPr>
          </a:lstStyle>
          <a:p>
            <a:r>
              <a:rPr lang="en-CA" dirty="0"/>
              <a:t>Availability of information for authorized users</a:t>
            </a:r>
          </a:p>
        </p:txBody>
      </p:sp>
      <p:sp>
        <p:nvSpPr>
          <p:cNvPr id="5" name="TextBox 1"/>
          <p:cNvSpPr txBox="1">
            <a:spLocks noChangeArrowheads="1"/>
          </p:cNvSpPr>
          <p:nvPr/>
        </p:nvSpPr>
        <p:spPr bwMode="auto">
          <a:xfrm>
            <a:off x="611188" y="2039938"/>
            <a:ext cx="2351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algn="r" eaLnBrk="1" hangingPunct="1"/>
            <a:r>
              <a:rPr lang="en-CA" b="1">
                <a:solidFill>
                  <a:srgbClr val="2F3034"/>
                </a:solidFill>
              </a:rPr>
              <a:t>Client Demographics</a:t>
            </a:r>
          </a:p>
          <a:p>
            <a:pPr algn="r" eaLnBrk="1" hangingPunct="1"/>
            <a:r>
              <a:rPr lang="en-CA" b="1">
                <a:solidFill>
                  <a:srgbClr val="CE6180"/>
                </a:solidFill>
              </a:rPr>
              <a:t>99.8%</a:t>
            </a:r>
          </a:p>
        </p:txBody>
      </p:sp>
      <p:sp>
        <p:nvSpPr>
          <p:cNvPr id="6" name="TextBox 3"/>
          <p:cNvSpPr txBox="1">
            <a:spLocks noChangeArrowheads="1"/>
          </p:cNvSpPr>
          <p:nvPr/>
        </p:nvSpPr>
        <p:spPr bwMode="auto">
          <a:xfrm>
            <a:off x="468313" y="3292475"/>
            <a:ext cx="2493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algn="r" eaLnBrk="1" hangingPunct="1"/>
            <a:r>
              <a:rPr lang="en-CA" b="1">
                <a:solidFill>
                  <a:srgbClr val="2F3034"/>
                </a:solidFill>
              </a:rPr>
              <a:t>Provider Demographics</a:t>
            </a:r>
          </a:p>
          <a:p>
            <a:pPr algn="r" eaLnBrk="1" hangingPunct="1"/>
            <a:r>
              <a:rPr lang="en-CA" b="1">
                <a:solidFill>
                  <a:srgbClr val="B19100"/>
                </a:solidFill>
              </a:rPr>
              <a:t>99.9%</a:t>
            </a:r>
          </a:p>
        </p:txBody>
      </p:sp>
      <p:sp>
        <p:nvSpPr>
          <p:cNvPr id="7" name="TextBox 4"/>
          <p:cNvSpPr txBox="1">
            <a:spLocks noChangeArrowheads="1"/>
          </p:cNvSpPr>
          <p:nvPr/>
        </p:nvSpPr>
        <p:spPr bwMode="auto">
          <a:xfrm>
            <a:off x="728663" y="4681538"/>
            <a:ext cx="2233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algn="r" eaLnBrk="1" hangingPunct="1"/>
            <a:r>
              <a:rPr lang="en-CA" b="1">
                <a:solidFill>
                  <a:srgbClr val="2F3034"/>
                </a:solidFill>
              </a:rPr>
              <a:t>Diagnostic Images</a:t>
            </a:r>
          </a:p>
          <a:p>
            <a:pPr algn="r" eaLnBrk="1" hangingPunct="1"/>
            <a:r>
              <a:rPr lang="en-CA" b="1">
                <a:solidFill>
                  <a:srgbClr val="537F23"/>
                </a:solidFill>
              </a:rPr>
              <a:t>99%</a:t>
            </a:r>
          </a:p>
        </p:txBody>
      </p:sp>
      <p:sp>
        <p:nvSpPr>
          <p:cNvPr id="8" name="Rounded Rectangle 7"/>
          <p:cNvSpPr/>
          <p:nvPr/>
        </p:nvSpPr>
        <p:spPr>
          <a:xfrm>
            <a:off x="3541713" y="1628775"/>
            <a:ext cx="2122487" cy="4176713"/>
          </a:xfrm>
          <a:prstGeom prst="round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srgbClr val="5E6167"/>
              </a:solidFill>
            </a:endParaRPr>
          </a:p>
        </p:txBody>
      </p:sp>
      <p:sp>
        <p:nvSpPr>
          <p:cNvPr id="9" name="TextBox 5"/>
          <p:cNvSpPr txBox="1">
            <a:spLocks noChangeArrowheads="1"/>
          </p:cNvSpPr>
          <p:nvPr/>
        </p:nvSpPr>
        <p:spPr bwMode="auto">
          <a:xfrm>
            <a:off x="6196013" y="1973263"/>
            <a:ext cx="2095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eaLnBrk="1" hangingPunct="1"/>
            <a:r>
              <a:rPr lang="en-CA" b="1">
                <a:solidFill>
                  <a:srgbClr val="2F3034"/>
                </a:solidFill>
              </a:rPr>
              <a:t>Dispensed Drugs</a:t>
            </a:r>
          </a:p>
          <a:p>
            <a:pPr eaLnBrk="1" hangingPunct="1"/>
            <a:r>
              <a:rPr lang="en-CA" b="1">
                <a:solidFill>
                  <a:srgbClr val="7030A0"/>
                </a:solidFill>
              </a:rPr>
              <a:t>54%</a:t>
            </a:r>
          </a:p>
        </p:txBody>
      </p:sp>
      <p:grpSp>
        <p:nvGrpSpPr>
          <p:cNvPr id="10" name="Group 37"/>
          <p:cNvGrpSpPr>
            <a:grpSpLocks/>
          </p:cNvGrpSpPr>
          <p:nvPr/>
        </p:nvGrpSpPr>
        <p:grpSpPr bwMode="auto">
          <a:xfrm>
            <a:off x="5238750" y="1916113"/>
            <a:ext cx="841375" cy="768350"/>
            <a:chOff x="241995" y="3777656"/>
            <a:chExt cx="585589" cy="515440"/>
          </a:xfrm>
        </p:grpSpPr>
        <p:sp>
          <p:nvSpPr>
            <p:cNvPr id="11" name="Hexagon 10"/>
            <p:cNvSpPr/>
            <p:nvPr/>
          </p:nvSpPr>
          <p:spPr>
            <a:xfrm>
              <a:off x="241995" y="3777656"/>
              <a:ext cx="585589" cy="515440"/>
            </a:xfrm>
            <a:prstGeom prst="hexagon">
              <a:avLst/>
            </a:prstGeom>
            <a:solidFill>
              <a:srgbClr val="FFFFFF"/>
            </a:solidFill>
            <a:ln w="38100">
              <a:solidFill>
                <a:srgbClr val="7030A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srgbClr val="5E6167"/>
                </a:solidFill>
              </a:endParaRPr>
            </a:p>
          </p:txBody>
        </p:sp>
        <p:pic>
          <p:nvPicPr>
            <p:cNvPr id="12" name="Picture 8"/>
            <p:cNvPicPr>
              <a:picLocks noChangeAspect="1" noChangeArrowheads="1"/>
            </p:cNvPicPr>
            <p:nvPr/>
          </p:nvPicPr>
          <p:blipFill>
            <a:blip r:embed="rId2">
              <a:extLst>
                <a:ext uri="{28A0092B-C50C-407E-A947-70E740481C1C}">
                  <a14:useLocalDpi xmlns:a14="http://schemas.microsoft.com/office/drawing/2010/main" val="0"/>
                </a:ext>
              </a:extLst>
            </a:blip>
            <a:srcRect l="51093" t="31812" r="32022" b="41550"/>
            <a:stretch>
              <a:fillRect/>
            </a:stretch>
          </p:blipFill>
          <p:spPr bwMode="auto">
            <a:xfrm>
              <a:off x="370682" y="3861048"/>
              <a:ext cx="34472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6"/>
          <p:cNvSpPr txBox="1">
            <a:spLocks noChangeArrowheads="1"/>
          </p:cNvSpPr>
          <p:nvPr/>
        </p:nvSpPr>
        <p:spPr bwMode="auto">
          <a:xfrm>
            <a:off x="6196013" y="3275013"/>
            <a:ext cx="177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eaLnBrk="1" hangingPunct="1"/>
            <a:r>
              <a:rPr lang="en-CA" b="1">
                <a:solidFill>
                  <a:srgbClr val="2F3034"/>
                </a:solidFill>
              </a:rPr>
              <a:t>Lab Test Results</a:t>
            </a:r>
          </a:p>
          <a:p>
            <a:pPr eaLnBrk="1" hangingPunct="1"/>
            <a:r>
              <a:rPr lang="en-CA" b="1">
                <a:solidFill>
                  <a:srgbClr val="0076CA"/>
                </a:solidFill>
              </a:rPr>
              <a:t>71%</a:t>
            </a:r>
          </a:p>
        </p:txBody>
      </p:sp>
      <p:grpSp>
        <p:nvGrpSpPr>
          <p:cNvPr id="14" name="Group 40"/>
          <p:cNvGrpSpPr>
            <a:grpSpLocks/>
          </p:cNvGrpSpPr>
          <p:nvPr/>
        </p:nvGrpSpPr>
        <p:grpSpPr bwMode="auto">
          <a:xfrm>
            <a:off x="5238750" y="3222625"/>
            <a:ext cx="841375" cy="768350"/>
            <a:chOff x="242852" y="4674754"/>
            <a:chExt cx="585589" cy="515440"/>
          </a:xfrm>
        </p:grpSpPr>
        <p:sp>
          <p:nvSpPr>
            <p:cNvPr id="15" name="Hexagon 14"/>
            <p:cNvSpPr/>
            <p:nvPr/>
          </p:nvSpPr>
          <p:spPr>
            <a:xfrm>
              <a:off x="242852" y="4674754"/>
              <a:ext cx="585589" cy="515440"/>
            </a:xfrm>
            <a:prstGeom prst="hexagon">
              <a:avLst/>
            </a:prstGeom>
            <a:solidFill>
              <a:srgbClr val="FFFFFF"/>
            </a:solidFill>
            <a:ln w="38100">
              <a:solidFill>
                <a:schemeClr val="tx2">
                  <a:lumMod val="75000"/>
                  <a:lumOff val="25000"/>
                </a:schemeClr>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srgbClr val="5E6167"/>
                </a:solidFill>
              </a:endParaRPr>
            </a:p>
          </p:txBody>
        </p:sp>
        <p:pic>
          <p:nvPicPr>
            <p:cNvPr id="16" name="Picture 6"/>
            <p:cNvPicPr>
              <a:picLocks noChangeAspect="1" noChangeArrowheads="1"/>
            </p:cNvPicPr>
            <p:nvPr/>
          </p:nvPicPr>
          <p:blipFill>
            <a:blip r:embed="rId3">
              <a:extLst>
                <a:ext uri="{28A0092B-C50C-407E-A947-70E740481C1C}">
                  <a14:useLocalDpi xmlns:a14="http://schemas.microsoft.com/office/drawing/2010/main" val="0"/>
                </a:ext>
              </a:extLst>
            </a:blip>
            <a:srcRect l="53123" t="29637" r="30719" b="41296"/>
            <a:stretch>
              <a:fillRect/>
            </a:stretch>
          </p:blipFill>
          <p:spPr bwMode="auto">
            <a:xfrm>
              <a:off x="383682" y="4738146"/>
              <a:ext cx="316631" cy="38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7"/>
          <p:cNvSpPr txBox="1">
            <a:spLocks noChangeArrowheads="1"/>
          </p:cNvSpPr>
          <p:nvPr/>
        </p:nvSpPr>
        <p:spPr bwMode="auto">
          <a:xfrm>
            <a:off x="6196013" y="4562475"/>
            <a:ext cx="224313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eaLnBrk="1" hangingPunct="1">
              <a:lnSpc>
                <a:spcPct val="92000"/>
              </a:lnSpc>
            </a:pPr>
            <a:r>
              <a:rPr lang="en-CA" b="1">
                <a:solidFill>
                  <a:srgbClr val="2F3034"/>
                </a:solidFill>
              </a:rPr>
              <a:t>Clinical Reports</a:t>
            </a:r>
            <a:br>
              <a:rPr lang="en-CA" b="1">
                <a:solidFill>
                  <a:srgbClr val="2F3034"/>
                </a:solidFill>
              </a:rPr>
            </a:br>
            <a:r>
              <a:rPr lang="en-CA" b="1">
                <a:solidFill>
                  <a:srgbClr val="2F3034"/>
                </a:solidFill>
              </a:rPr>
              <a:t>or Immunizations</a:t>
            </a:r>
          </a:p>
          <a:p>
            <a:pPr eaLnBrk="1" hangingPunct="1"/>
            <a:r>
              <a:rPr lang="en-CA" b="1">
                <a:solidFill>
                  <a:srgbClr val="DC5A23"/>
                </a:solidFill>
              </a:rPr>
              <a:t>83%</a:t>
            </a:r>
          </a:p>
        </p:txBody>
      </p:sp>
      <p:grpSp>
        <p:nvGrpSpPr>
          <p:cNvPr id="18" name="Group 42"/>
          <p:cNvGrpSpPr>
            <a:grpSpLocks/>
          </p:cNvGrpSpPr>
          <p:nvPr/>
        </p:nvGrpSpPr>
        <p:grpSpPr bwMode="auto">
          <a:xfrm>
            <a:off x="5238750" y="4595813"/>
            <a:ext cx="841375" cy="766762"/>
            <a:chOff x="240231" y="5721872"/>
            <a:chExt cx="585589" cy="515440"/>
          </a:xfrm>
        </p:grpSpPr>
        <p:sp>
          <p:nvSpPr>
            <p:cNvPr id="19" name="Hexagon 18"/>
            <p:cNvSpPr/>
            <p:nvPr/>
          </p:nvSpPr>
          <p:spPr>
            <a:xfrm>
              <a:off x="240231" y="5721872"/>
              <a:ext cx="585589" cy="515440"/>
            </a:xfrm>
            <a:prstGeom prst="hexagon">
              <a:avLst/>
            </a:prstGeom>
            <a:solidFill>
              <a:srgbClr val="FFFFFF"/>
            </a:solidFill>
            <a:ln w="3810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srgbClr val="5E6167"/>
                </a:solidFill>
              </a:endParaRPr>
            </a:p>
          </p:txBody>
        </p:sp>
        <p:pic>
          <p:nvPicPr>
            <p:cNvPr id="20" name="Picture 9"/>
            <p:cNvPicPr>
              <a:picLocks noChangeAspect="1" noChangeArrowheads="1"/>
            </p:cNvPicPr>
            <p:nvPr/>
          </p:nvPicPr>
          <p:blipFill>
            <a:blip r:embed="rId4">
              <a:extLst>
                <a:ext uri="{28A0092B-C50C-407E-A947-70E740481C1C}">
                  <a14:useLocalDpi xmlns:a14="http://schemas.microsoft.com/office/drawing/2010/main" val="0"/>
                </a:ext>
              </a:extLst>
            </a:blip>
            <a:srcRect l="51469" t="27467" r="28400" b="40744"/>
            <a:stretch>
              <a:fillRect/>
            </a:stretch>
          </p:blipFill>
          <p:spPr bwMode="auto">
            <a:xfrm>
              <a:off x="370682" y="5791713"/>
              <a:ext cx="338747" cy="39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32"/>
          <p:cNvGrpSpPr>
            <a:grpSpLocks/>
          </p:cNvGrpSpPr>
          <p:nvPr/>
        </p:nvGrpSpPr>
        <p:grpSpPr bwMode="auto">
          <a:xfrm>
            <a:off x="3127375" y="1916113"/>
            <a:ext cx="839788" cy="768350"/>
            <a:chOff x="251520" y="1628800"/>
            <a:chExt cx="585589" cy="515440"/>
          </a:xfrm>
        </p:grpSpPr>
        <p:sp>
          <p:nvSpPr>
            <p:cNvPr id="22" name="Hexagon 21"/>
            <p:cNvSpPr/>
            <p:nvPr/>
          </p:nvSpPr>
          <p:spPr>
            <a:xfrm>
              <a:off x="251520" y="1628800"/>
              <a:ext cx="585589" cy="515440"/>
            </a:xfrm>
            <a:prstGeom prst="hexagon">
              <a:avLst/>
            </a:prstGeom>
            <a:solidFill>
              <a:srgbClr val="FFFFFF"/>
            </a:solidFill>
            <a:ln w="38100">
              <a:solidFill>
                <a:schemeClr val="bg2">
                  <a:lumMod val="60000"/>
                  <a:lumOff val="40000"/>
                </a:schemeClr>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srgbClr val="5E6167"/>
                </a:solidFill>
              </a:endParaRPr>
            </a:p>
          </p:txBody>
        </p:sp>
        <p:pic>
          <p:nvPicPr>
            <p:cNvPr id="23" name="Picture 4"/>
            <p:cNvPicPr>
              <a:picLocks noChangeAspect="1" noChangeArrowheads="1"/>
            </p:cNvPicPr>
            <p:nvPr/>
          </p:nvPicPr>
          <p:blipFill>
            <a:blip r:embed="rId5">
              <a:extLst>
                <a:ext uri="{28A0092B-C50C-407E-A947-70E740481C1C}">
                  <a14:useLocalDpi xmlns:a14="http://schemas.microsoft.com/office/drawing/2010/main" val="0"/>
                </a:ext>
              </a:extLst>
            </a:blip>
            <a:srcRect l="59348" t="27386" r="29333" b="40404"/>
            <a:stretch>
              <a:fillRect/>
            </a:stretch>
          </p:blipFill>
          <p:spPr bwMode="auto">
            <a:xfrm>
              <a:off x="398723" y="1663027"/>
              <a:ext cx="272132" cy="46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33"/>
          <p:cNvGrpSpPr>
            <a:grpSpLocks/>
          </p:cNvGrpSpPr>
          <p:nvPr/>
        </p:nvGrpSpPr>
        <p:grpSpPr bwMode="auto">
          <a:xfrm>
            <a:off x="3127375" y="3222625"/>
            <a:ext cx="839788" cy="768350"/>
            <a:chOff x="251520" y="2265488"/>
            <a:chExt cx="585589" cy="515440"/>
          </a:xfrm>
        </p:grpSpPr>
        <p:sp>
          <p:nvSpPr>
            <p:cNvPr id="25" name="Hexagon 24"/>
            <p:cNvSpPr/>
            <p:nvPr/>
          </p:nvSpPr>
          <p:spPr>
            <a:xfrm>
              <a:off x="251520" y="2265488"/>
              <a:ext cx="585589" cy="515440"/>
            </a:xfrm>
            <a:prstGeom prst="hexagon">
              <a:avLst/>
            </a:prstGeom>
            <a:solidFill>
              <a:srgbClr val="FFFFFF"/>
            </a:solidFill>
            <a:ln w="38100">
              <a:solidFill>
                <a:schemeClr val="accent5">
                  <a:lumMod val="75000"/>
                </a:schemeClr>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srgbClr val="5E6167"/>
                </a:solidFill>
              </a:endParaRPr>
            </a:p>
          </p:txBody>
        </p:sp>
        <p:pic>
          <p:nvPicPr>
            <p:cNvPr id="26" name="Picture 5"/>
            <p:cNvPicPr>
              <a:picLocks noChangeAspect="1" noChangeArrowheads="1"/>
            </p:cNvPicPr>
            <p:nvPr/>
          </p:nvPicPr>
          <p:blipFill>
            <a:blip r:embed="rId6">
              <a:extLst>
                <a:ext uri="{28A0092B-C50C-407E-A947-70E740481C1C}">
                  <a14:useLocalDpi xmlns:a14="http://schemas.microsoft.com/office/drawing/2010/main" val="0"/>
                </a:ext>
              </a:extLst>
            </a:blip>
            <a:srcRect l="45184" t="30080" r="46075" b="42734"/>
            <a:stretch>
              <a:fillRect/>
            </a:stretch>
          </p:blipFill>
          <p:spPr bwMode="auto">
            <a:xfrm>
              <a:off x="395536" y="2301168"/>
              <a:ext cx="273446" cy="45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7" name="Group 34"/>
          <p:cNvGrpSpPr>
            <a:grpSpLocks/>
          </p:cNvGrpSpPr>
          <p:nvPr/>
        </p:nvGrpSpPr>
        <p:grpSpPr bwMode="auto">
          <a:xfrm>
            <a:off x="3140075" y="4613275"/>
            <a:ext cx="839788" cy="766763"/>
            <a:chOff x="241995" y="2929136"/>
            <a:chExt cx="585589" cy="515440"/>
          </a:xfrm>
        </p:grpSpPr>
        <p:sp>
          <p:nvSpPr>
            <p:cNvPr id="28" name="Hexagon 27"/>
            <p:cNvSpPr/>
            <p:nvPr/>
          </p:nvSpPr>
          <p:spPr>
            <a:xfrm>
              <a:off x="241995" y="2929136"/>
              <a:ext cx="585589" cy="515440"/>
            </a:xfrm>
            <a:prstGeom prst="hexagon">
              <a:avLst/>
            </a:prstGeom>
            <a:solidFill>
              <a:srgbClr val="FFFFFF"/>
            </a:solidFill>
            <a:ln w="38100">
              <a:solidFill>
                <a:schemeClr val="accent3">
                  <a:lumMod val="75000"/>
                </a:schemeClr>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srgbClr val="5E6167"/>
                </a:solidFill>
              </a:endParaRPr>
            </a:p>
          </p:txBody>
        </p:sp>
        <p:pic>
          <p:nvPicPr>
            <p:cNvPr id="29" name="Picture 7"/>
            <p:cNvPicPr>
              <a:picLocks noChangeAspect="1" noChangeArrowheads="1"/>
            </p:cNvPicPr>
            <p:nvPr/>
          </p:nvPicPr>
          <p:blipFill>
            <a:blip r:embed="rId7">
              <a:extLst>
                <a:ext uri="{28A0092B-C50C-407E-A947-70E740481C1C}">
                  <a14:useLocalDpi xmlns:a14="http://schemas.microsoft.com/office/drawing/2010/main" val="0"/>
                </a:ext>
              </a:extLst>
            </a:blip>
            <a:srcRect l="54849" t="33194" r="33417" b="43793"/>
            <a:stretch>
              <a:fillRect/>
            </a:stretch>
          </p:blipFill>
          <p:spPr bwMode="auto">
            <a:xfrm>
              <a:off x="370683" y="2993368"/>
              <a:ext cx="323779" cy="40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Rectangle 24"/>
          <p:cNvSpPr>
            <a:spLocks noChangeArrowheads="1"/>
          </p:cNvSpPr>
          <p:nvPr/>
        </p:nvSpPr>
        <p:spPr bwMode="auto">
          <a:xfrm>
            <a:off x="906462" y="6277680"/>
            <a:ext cx="8321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8900" indent="-88900">
              <a:lnSpc>
                <a:spcPct val="80000"/>
              </a:lnSpc>
            </a:pPr>
            <a:r>
              <a:rPr lang="en-CA" sz="1000" dirty="0"/>
              <a:t>Note: Availability does not measure the extent of use by providers, but rather the information and systems that are in place.</a:t>
            </a:r>
          </a:p>
        </p:txBody>
      </p:sp>
      <p:sp>
        <p:nvSpPr>
          <p:cNvPr id="31" name="TextBox 30"/>
          <p:cNvSpPr txBox="1"/>
          <p:nvPr/>
        </p:nvSpPr>
        <p:spPr>
          <a:xfrm>
            <a:off x="4073525" y="3384550"/>
            <a:ext cx="1060450" cy="461963"/>
          </a:xfrm>
          <a:prstGeom prst="rect">
            <a:avLst/>
          </a:prstGeom>
          <a:noFill/>
        </p:spPr>
        <p:txBody>
          <a:bodyPr>
            <a:spAutoFit/>
          </a:bodyPr>
          <a:lstStyle/>
          <a:p>
            <a:pPr algn="ctr">
              <a:defRPr/>
            </a:pPr>
            <a:r>
              <a:rPr lang="en-CA" sz="2400" b="1" kern="0" dirty="0">
                <a:solidFill>
                  <a:srgbClr val="5E6167">
                    <a:lumMod val="50000"/>
                  </a:srgbClr>
                </a:solidFill>
              </a:rPr>
              <a:t>2012</a:t>
            </a:r>
          </a:p>
        </p:txBody>
      </p:sp>
      <p:sp>
        <p:nvSpPr>
          <p:cNvPr id="32" name="TextBox 30"/>
          <p:cNvSpPr txBox="1">
            <a:spLocks noChangeArrowheads="1"/>
          </p:cNvSpPr>
          <p:nvPr/>
        </p:nvSpPr>
        <p:spPr bwMode="auto">
          <a:xfrm>
            <a:off x="2245454" y="6109053"/>
            <a:ext cx="52562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eaLnBrk="1" hangingPunct="1">
              <a:lnSpc>
                <a:spcPct val="92000"/>
              </a:lnSpc>
            </a:pPr>
            <a:r>
              <a:rPr lang="en-CA" b="1" dirty="0" err="1">
                <a:solidFill>
                  <a:srgbClr val="2F3034"/>
                </a:solidFill>
              </a:rPr>
              <a:t>Telehealth</a:t>
            </a:r>
            <a:r>
              <a:rPr lang="en-CA" b="1" dirty="0">
                <a:solidFill>
                  <a:srgbClr val="2F3034"/>
                </a:solidFill>
              </a:rPr>
              <a:t> Videoconferencing in </a:t>
            </a:r>
            <a:r>
              <a:rPr lang="en-CA" b="1" dirty="0">
                <a:solidFill>
                  <a:srgbClr val="3366FF"/>
                </a:solidFill>
              </a:rPr>
              <a:t>90%</a:t>
            </a:r>
            <a:r>
              <a:rPr lang="en-CA" b="1" dirty="0">
                <a:solidFill>
                  <a:srgbClr val="2F3034"/>
                </a:solidFill>
              </a:rPr>
              <a:t> of Hospitals</a:t>
            </a:r>
          </a:p>
        </p:txBody>
      </p:sp>
      <p:grpSp>
        <p:nvGrpSpPr>
          <p:cNvPr id="33" name="Group 8"/>
          <p:cNvGrpSpPr>
            <a:grpSpLocks/>
          </p:cNvGrpSpPr>
          <p:nvPr/>
        </p:nvGrpSpPr>
        <p:grpSpPr bwMode="auto">
          <a:xfrm>
            <a:off x="4227513" y="5403850"/>
            <a:ext cx="839787" cy="768350"/>
            <a:chOff x="4227359" y="5463411"/>
            <a:chExt cx="840360" cy="767823"/>
          </a:xfrm>
        </p:grpSpPr>
        <p:sp>
          <p:nvSpPr>
            <p:cNvPr id="34" name="Hexagon 33"/>
            <p:cNvSpPr/>
            <p:nvPr/>
          </p:nvSpPr>
          <p:spPr>
            <a:xfrm>
              <a:off x="4227359" y="5463411"/>
              <a:ext cx="840360" cy="767823"/>
            </a:xfrm>
            <a:prstGeom prst="hexagon">
              <a:avLst/>
            </a:prstGeom>
            <a:solidFill>
              <a:srgbClr val="FFFFFF"/>
            </a:solidFill>
            <a:ln w="38100">
              <a:solidFill>
                <a:srgbClr val="3366FF"/>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srgbClr val="5E6167"/>
                </a:solidFill>
              </a:endParaRPr>
            </a:p>
          </p:txBody>
        </p:sp>
        <p:pic>
          <p:nvPicPr>
            <p:cNvPr id="35" name="Picture 3"/>
            <p:cNvPicPr>
              <a:picLocks noChangeAspect="1" noChangeArrowheads="1"/>
            </p:cNvPicPr>
            <p:nvPr/>
          </p:nvPicPr>
          <p:blipFill>
            <a:blip r:embed="rId8">
              <a:extLst>
                <a:ext uri="{28A0092B-C50C-407E-A947-70E740481C1C}">
                  <a14:useLocalDpi xmlns:a14="http://schemas.microsoft.com/office/drawing/2010/main" val="0"/>
                </a:ext>
              </a:extLst>
            </a:blip>
            <a:srcRect l="61871" t="35828" r="35509" b="58690"/>
            <a:stretch>
              <a:fillRect/>
            </a:stretch>
          </p:blipFill>
          <p:spPr bwMode="auto">
            <a:xfrm>
              <a:off x="4415627" y="5541946"/>
              <a:ext cx="458219" cy="59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7" name="Slide Number Placeholder 1"/>
          <p:cNvSpPr txBox="1">
            <a:spLocks/>
          </p:cNvSpPr>
          <p:nvPr/>
        </p:nvSpPr>
        <p:spPr bwMode="auto">
          <a:xfrm>
            <a:off x="8532813" y="106363"/>
            <a:ext cx="4857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algn="r" eaLnBrk="1" hangingPunct="1"/>
            <a:endParaRPr lang="en-US">
              <a:solidFill>
                <a:schemeClr val="bg1"/>
              </a:solidFill>
            </a:endParaRPr>
          </a:p>
        </p:txBody>
      </p:sp>
      <p:sp>
        <p:nvSpPr>
          <p:cNvPr id="38"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
        <p:nvSpPr>
          <p:cNvPr id="2" name="TextBox 1"/>
          <p:cNvSpPr txBox="1"/>
          <p:nvPr/>
        </p:nvSpPr>
        <p:spPr>
          <a:xfrm>
            <a:off x="6682486" y="6488843"/>
            <a:ext cx="2583053" cy="276999"/>
          </a:xfrm>
          <a:prstGeom prst="rect">
            <a:avLst/>
          </a:prstGeom>
          <a:noFill/>
        </p:spPr>
        <p:txBody>
          <a:bodyPr wrap="square" rtlCol="0">
            <a:spAutoFit/>
          </a:bodyPr>
          <a:lstStyle/>
          <a:p>
            <a:r>
              <a:rPr lang="en-CA" sz="1200" b="1" dirty="0" smtClean="0">
                <a:latin typeface="Arial" pitchFamily="34" charset="0"/>
                <a:cs typeface="Arial" pitchFamily="34" charset="0"/>
              </a:rPr>
              <a:t>Source: </a:t>
            </a:r>
            <a:r>
              <a:rPr lang="en-CA" sz="1200" dirty="0" smtClean="0">
                <a:latin typeface="Arial" pitchFamily="34" charset="0"/>
                <a:cs typeface="Arial" pitchFamily="34" charset="0"/>
              </a:rPr>
              <a:t>CHI 2012</a:t>
            </a:r>
            <a:endParaRPr lang="en-CA" sz="1200" dirty="0">
              <a:latin typeface="Arial" pitchFamily="34" charset="0"/>
              <a:cs typeface="Arial" pitchFamily="34" charset="0"/>
            </a:endParaRPr>
          </a:p>
        </p:txBody>
      </p:sp>
    </p:spTree>
    <p:extLst>
      <p:ext uri="{BB962C8B-B14F-4D97-AF65-F5344CB8AC3E}">
        <p14:creationId xmlns:p14="http://schemas.microsoft.com/office/powerpoint/2010/main" val="73448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11</a:t>
            </a:fld>
            <a:endParaRPr lang="en-CA" sz="1050" dirty="0">
              <a:solidFill>
                <a:prstClr val="black"/>
              </a:solidFill>
              <a:latin typeface="Arial Black" pitchFamily="34" charset="0"/>
            </a:endParaRPr>
          </a:p>
        </p:txBody>
      </p:sp>
      <p:sp>
        <p:nvSpPr>
          <p:cNvPr id="3" name="Title 1"/>
          <p:cNvSpPr txBox="1">
            <a:spLocks/>
          </p:cNvSpPr>
          <p:nvPr/>
        </p:nvSpPr>
        <p:spPr bwMode="auto">
          <a:xfrm>
            <a:off x="1524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fontAlgn="base">
              <a:spcBef>
                <a:spcPct val="0"/>
              </a:spcBef>
              <a:spcAft>
                <a:spcPct val="0"/>
              </a:spcAft>
              <a:defRPr sz="2800" b="1">
                <a:solidFill>
                  <a:schemeClr val="tx2"/>
                </a:solidFill>
                <a:effectLst>
                  <a:glow rad="101600">
                    <a:schemeClr val="bg1">
                      <a:alpha val="60000"/>
                    </a:schemeClr>
                  </a:glow>
                </a:effectLst>
                <a:latin typeface="Arial" pitchFamily="34" charset="0"/>
                <a:ea typeface="+mj-ea"/>
                <a:cs typeface="Arial" pitchFamily="34" charset="0"/>
              </a:defRPr>
            </a:lvl1pPr>
          </a:lstStyle>
          <a:p>
            <a:r>
              <a:rPr lang="en-CA" sz="3600" dirty="0"/>
              <a:t>Electronic health record use</a:t>
            </a:r>
          </a:p>
        </p:txBody>
      </p:sp>
      <p:pic>
        <p:nvPicPr>
          <p:cNvPr id="4" name="Picture 3" descr="N:\Corporate\Annual Report\Annual Report 2011-2012\4 - Content &amp; Layout\Final design files\English JPGs\CHI_AR12_Figures_2.jpg"/>
          <p:cNvPicPr>
            <a:picLocks noChangeAspect="1" noChangeArrowheads="1"/>
          </p:cNvPicPr>
          <p:nvPr/>
        </p:nvPicPr>
        <p:blipFill>
          <a:blip r:embed="rId2">
            <a:extLst>
              <a:ext uri="{28A0092B-C50C-407E-A947-70E740481C1C}">
                <a14:useLocalDpi xmlns:a14="http://schemas.microsoft.com/office/drawing/2010/main" val="0"/>
              </a:ext>
            </a:extLst>
          </a:blip>
          <a:srcRect l="-790" t="10532" b="-346"/>
          <a:stretch>
            <a:fillRect/>
          </a:stretch>
        </p:blipFill>
        <p:spPr bwMode="auto">
          <a:xfrm>
            <a:off x="2472531" y="1171575"/>
            <a:ext cx="4103687"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txBox="1">
            <a:spLocks/>
          </p:cNvSpPr>
          <p:nvPr/>
        </p:nvSpPr>
        <p:spPr bwMode="auto">
          <a:xfrm>
            <a:off x="2543968" y="5923316"/>
            <a:ext cx="396081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eaLnBrk="1" hangingPunct="1"/>
            <a:r>
              <a:rPr lang="en-US" dirty="0">
                <a:latin typeface="Calibri" pitchFamily="34" charset="0"/>
              </a:rPr>
              <a:t>Source: Canada Health </a:t>
            </a:r>
            <a:r>
              <a:rPr lang="en-US" dirty="0" err="1">
                <a:latin typeface="Calibri" pitchFamily="34" charset="0"/>
              </a:rPr>
              <a:t>Infoway</a:t>
            </a:r>
            <a:r>
              <a:rPr lang="en-US" dirty="0">
                <a:latin typeface="Calibri" pitchFamily="34" charset="0"/>
              </a:rPr>
              <a:t> Annual Report 2011-2012</a:t>
            </a:r>
          </a:p>
        </p:txBody>
      </p:sp>
      <p:sp>
        <p:nvSpPr>
          <p:cNvPr id="6"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Tree>
    <p:extLst>
      <p:ext uri="{BB962C8B-B14F-4D97-AF65-F5344CB8AC3E}">
        <p14:creationId xmlns:p14="http://schemas.microsoft.com/office/powerpoint/2010/main" val="4027420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922" name="Group 4"/>
          <p:cNvGrpSpPr>
            <a:grpSpLocks/>
          </p:cNvGrpSpPr>
          <p:nvPr/>
        </p:nvGrpSpPr>
        <p:grpSpPr bwMode="auto">
          <a:xfrm>
            <a:off x="34925" y="366713"/>
            <a:ext cx="8207375" cy="6446837"/>
            <a:chOff x="2319" y="842"/>
            <a:chExt cx="3283" cy="2354"/>
          </a:xfrm>
        </p:grpSpPr>
        <p:sp>
          <p:nvSpPr>
            <p:cNvPr id="209960" name="Freeform 4"/>
            <p:cNvSpPr>
              <a:spLocks/>
            </p:cNvSpPr>
            <p:nvPr/>
          </p:nvSpPr>
          <p:spPr bwMode="auto">
            <a:xfrm>
              <a:off x="3754" y="2374"/>
              <a:ext cx="978" cy="822"/>
            </a:xfrm>
            <a:custGeom>
              <a:avLst/>
              <a:gdLst>
                <a:gd name="T0" fmla="*/ 1 w 1364"/>
                <a:gd name="T1" fmla="*/ 1 h 1294"/>
                <a:gd name="T2" fmla="*/ 1 w 1364"/>
                <a:gd name="T3" fmla="*/ 1 h 1294"/>
                <a:gd name="T4" fmla="*/ 1 w 1364"/>
                <a:gd name="T5" fmla="*/ 1 h 1294"/>
                <a:gd name="T6" fmla="*/ 1 w 1364"/>
                <a:gd name="T7" fmla="*/ 1 h 1294"/>
                <a:gd name="T8" fmla="*/ 1 w 1364"/>
                <a:gd name="T9" fmla="*/ 1 h 1294"/>
                <a:gd name="T10" fmla="*/ 1 w 1364"/>
                <a:gd name="T11" fmla="*/ 1 h 1294"/>
                <a:gd name="T12" fmla="*/ 1 w 1364"/>
                <a:gd name="T13" fmla="*/ 1 h 1294"/>
                <a:gd name="T14" fmla="*/ 1 w 1364"/>
                <a:gd name="T15" fmla="*/ 1 h 1294"/>
                <a:gd name="T16" fmla="*/ 1 w 1364"/>
                <a:gd name="T17" fmla="*/ 1 h 1294"/>
                <a:gd name="T18" fmla="*/ 1 w 1364"/>
                <a:gd name="T19" fmla="*/ 1 h 1294"/>
                <a:gd name="T20" fmla="*/ 1 w 1364"/>
                <a:gd name="T21" fmla="*/ 1 h 1294"/>
                <a:gd name="T22" fmla="*/ 0 w 1364"/>
                <a:gd name="T23" fmla="*/ 1 h 1294"/>
                <a:gd name="T24" fmla="*/ 1 w 1364"/>
                <a:gd name="T25" fmla="*/ 1 h 1294"/>
                <a:gd name="T26" fmla="*/ 1 w 1364"/>
                <a:gd name="T27" fmla="*/ 1 h 1294"/>
                <a:gd name="T28" fmla="*/ 1 w 1364"/>
                <a:gd name="T29" fmla="*/ 1 h 1294"/>
                <a:gd name="T30" fmla="*/ 1 w 1364"/>
                <a:gd name="T31" fmla="*/ 1 h 1294"/>
                <a:gd name="T32" fmla="*/ 1 w 1364"/>
                <a:gd name="T33" fmla="*/ 1 h 1294"/>
                <a:gd name="T34" fmla="*/ 1 w 1364"/>
                <a:gd name="T35" fmla="*/ 1 h 1294"/>
                <a:gd name="T36" fmla="*/ 1 w 1364"/>
                <a:gd name="T37" fmla="*/ 1 h 1294"/>
                <a:gd name="T38" fmla="*/ 1 w 1364"/>
                <a:gd name="T39" fmla="*/ 1 h 1294"/>
                <a:gd name="T40" fmla="*/ 1 w 1364"/>
                <a:gd name="T41" fmla="*/ 1 h 1294"/>
                <a:gd name="T42" fmla="*/ 1 w 1364"/>
                <a:gd name="T43" fmla="*/ 1 h 1294"/>
                <a:gd name="T44" fmla="*/ 1 w 1364"/>
                <a:gd name="T45" fmla="*/ 1 h 1294"/>
                <a:gd name="T46" fmla="*/ 1 w 1364"/>
                <a:gd name="T47" fmla="*/ 1 h 1294"/>
                <a:gd name="T48" fmla="*/ 1 w 1364"/>
                <a:gd name="T49" fmla="*/ 1 h 1294"/>
                <a:gd name="T50" fmla="*/ 1 w 1364"/>
                <a:gd name="T51" fmla="*/ 1 h 1294"/>
                <a:gd name="T52" fmla="*/ 1 w 1364"/>
                <a:gd name="T53" fmla="*/ 1 h 1294"/>
                <a:gd name="T54" fmla="*/ 1 w 1364"/>
                <a:gd name="T55" fmla="*/ 1 h 1294"/>
                <a:gd name="T56" fmla="*/ 1 w 1364"/>
                <a:gd name="T57" fmla="*/ 1 h 1294"/>
                <a:gd name="T58" fmla="*/ 1 w 1364"/>
                <a:gd name="T59" fmla="*/ 1 h 1294"/>
                <a:gd name="T60" fmla="*/ 1 w 1364"/>
                <a:gd name="T61" fmla="*/ 1 h 1294"/>
                <a:gd name="T62" fmla="*/ 1 w 1364"/>
                <a:gd name="T63" fmla="*/ 1 h 1294"/>
                <a:gd name="T64" fmla="*/ 1 w 1364"/>
                <a:gd name="T65" fmla="*/ 1 h 1294"/>
                <a:gd name="T66" fmla="*/ 1 w 1364"/>
                <a:gd name="T67" fmla="*/ 1 h 1294"/>
                <a:gd name="T68" fmla="*/ 1 w 1364"/>
                <a:gd name="T69" fmla="*/ 1 h 1294"/>
                <a:gd name="T70" fmla="*/ 1 w 1364"/>
                <a:gd name="T71" fmla="*/ 1 h 1294"/>
                <a:gd name="T72" fmla="*/ 1 w 1364"/>
                <a:gd name="T73" fmla="*/ 1 h 1294"/>
                <a:gd name="T74" fmla="*/ 1 w 1364"/>
                <a:gd name="T75" fmla="*/ 1 h 1294"/>
                <a:gd name="T76" fmla="*/ 1 w 1364"/>
                <a:gd name="T77" fmla="*/ 1 h 1294"/>
                <a:gd name="T78" fmla="*/ 1 w 1364"/>
                <a:gd name="T79" fmla="*/ 1 h 1294"/>
                <a:gd name="T80" fmla="*/ 1 w 1364"/>
                <a:gd name="T81" fmla="*/ 1 h 1294"/>
                <a:gd name="T82" fmla="*/ 1 w 1364"/>
                <a:gd name="T83" fmla="*/ 1 h 1294"/>
                <a:gd name="T84" fmla="*/ 1 w 1364"/>
                <a:gd name="T85" fmla="*/ 1 h 1294"/>
                <a:gd name="T86" fmla="*/ 1 w 1364"/>
                <a:gd name="T87" fmla="*/ 1 h 1294"/>
                <a:gd name="T88" fmla="*/ 1 w 1364"/>
                <a:gd name="T89" fmla="*/ 1 h 1294"/>
                <a:gd name="T90" fmla="*/ 1 w 1364"/>
                <a:gd name="T91" fmla="*/ 1 h 1294"/>
                <a:gd name="T92" fmla="*/ 1 w 1364"/>
                <a:gd name="T93" fmla="*/ 1 h 1294"/>
                <a:gd name="T94" fmla="*/ 1 w 1364"/>
                <a:gd name="T95" fmla="*/ 1 h 1294"/>
                <a:gd name="T96" fmla="*/ 1 w 1364"/>
                <a:gd name="T97" fmla="*/ 1 h 1294"/>
                <a:gd name="T98" fmla="*/ 1 w 1364"/>
                <a:gd name="T99" fmla="*/ 1 h 1294"/>
                <a:gd name="T100" fmla="*/ 1 w 1364"/>
                <a:gd name="T101" fmla="*/ 1 h 1294"/>
                <a:gd name="T102" fmla="*/ 1 w 1364"/>
                <a:gd name="T103" fmla="*/ 1 h 1294"/>
                <a:gd name="T104" fmla="*/ 1 w 1364"/>
                <a:gd name="T105" fmla="*/ 1 h 1294"/>
                <a:gd name="T106" fmla="*/ 1 w 1364"/>
                <a:gd name="T107" fmla="*/ 1 h 1294"/>
                <a:gd name="T108" fmla="*/ 1 w 1364"/>
                <a:gd name="T109" fmla="*/ 1 h 1294"/>
                <a:gd name="T110" fmla="*/ 1 w 1364"/>
                <a:gd name="T111" fmla="*/ 1 h 1294"/>
                <a:gd name="T112" fmla="*/ 1 w 1364"/>
                <a:gd name="T113" fmla="*/ 1 h 1294"/>
                <a:gd name="T114" fmla="*/ 1 w 1364"/>
                <a:gd name="T115" fmla="*/ 1 h 1294"/>
                <a:gd name="T116" fmla="*/ 1 w 1364"/>
                <a:gd name="T117" fmla="*/ 1 h 12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64"/>
                <a:gd name="T178" fmla="*/ 0 h 1294"/>
                <a:gd name="T179" fmla="*/ 1364 w 1364"/>
                <a:gd name="T180" fmla="*/ 1294 h 12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64" h="1294">
                  <a:moveTo>
                    <a:pt x="1345" y="876"/>
                  </a:moveTo>
                  <a:lnTo>
                    <a:pt x="1258" y="888"/>
                  </a:lnTo>
                  <a:lnTo>
                    <a:pt x="1172" y="876"/>
                  </a:lnTo>
                  <a:lnTo>
                    <a:pt x="1089" y="866"/>
                  </a:lnTo>
                  <a:lnTo>
                    <a:pt x="1016" y="767"/>
                  </a:lnTo>
                  <a:lnTo>
                    <a:pt x="998" y="738"/>
                  </a:lnTo>
                  <a:lnTo>
                    <a:pt x="986" y="703"/>
                  </a:lnTo>
                  <a:lnTo>
                    <a:pt x="895" y="410"/>
                  </a:lnTo>
                  <a:lnTo>
                    <a:pt x="886" y="413"/>
                  </a:lnTo>
                  <a:lnTo>
                    <a:pt x="881" y="416"/>
                  </a:lnTo>
                  <a:lnTo>
                    <a:pt x="880" y="418"/>
                  </a:lnTo>
                  <a:lnTo>
                    <a:pt x="876" y="420"/>
                  </a:lnTo>
                  <a:lnTo>
                    <a:pt x="868" y="420"/>
                  </a:lnTo>
                  <a:lnTo>
                    <a:pt x="858" y="418"/>
                  </a:lnTo>
                  <a:lnTo>
                    <a:pt x="852" y="416"/>
                  </a:lnTo>
                  <a:lnTo>
                    <a:pt x="847" y="413"/>
                  </a:lnTo>
                  <a:lnTo>
                    <a:pt x="847" y="410"/>
                  </a:lnTo>
                  <a:lnTo>
                    <a:pt x="847" y="406"/>
                  </a:lnTo>
                  <a:lnTo>
                    <a:pt x="840" y="396"/>
                  </a:lnTo>
                  <a:lnTo>
                    <a:pt x="833" y="388"/>
                  </a:lnTo>
                  <a:lnTo>
                    <a:pt x="828" y="380"/>
                  </a:lnTo>
                  <a:lnTo>
                    <a:pt x="820" y="373"/>
                  </a:lnTo>
                  <a:lnTo>
                    <a:pt x="810" y="368"/>
                  </a:lnTo>
                  <a:lnTo>
                    <a:pt x="798" y="365"/>
                  </a:lnTo>
                  <a:lnTo>
                    <a:pt x="788" y="363"/>
                  </a:lnTo>
                  <a:lnTo>
                    <a:pt x="777" y="360"/>
                  </a:lnTo>
                  <a:lnTo>
                    <a:pt x="770" y="357"/>
                  </a:lnTo>
                  <a:lnTo>
                    <a:pt x="767" y="352"/>
                  </a:lnTo>
                  <a:lnTo>
                    <a:pt x="764" y="345"/>
                  </a:lnTo>
                  <a:lnTo>
                    <a:pt x="762" y="338"/>
                  </a:lnTo>
                  <a:lnTo>
                    <a:pt x="759" y="330"/>
                  </a:lnTo>
                  <a:lnTo>
                    <a:pt x="757" y="327"/>
                  </a:lnTo>
                  <a:lnTo>
                    <a:pt x="754" y="323"/>
                  </a:lnTo>
                  <a:lnTo>
                    <a:pt x="750" y="322"/>
                  </a:lnTo>
                  <a:lnTo>
                    <a:pt x="745" y="323"/>
                  </a:lnTo>
                  <a:lnTo>
                    <a:pt x="742" y="323"/>
                  </a:lnTo>
                  <a:lnTo>
                    <a:pt x="737" y="323"/>
                  </a:lnTo>
                  <a:lnTo>
                    <a:pt x="732" y="320"/>
                  </a:lnTo>
                  <a:lnTo>
                    <a:pt x="725" y="315"/>
                  </a:lnTo>
                  <a:lnTo>
                    <a:pt x="720" y="308"/>
                  </a:lnTo>
                  <a:lnTo>
                    <a:pt x="717" y="303"/>
                  </a:lnTo>
                  <a:lnTo>
                    <a:pt x="714" y="290"/>
                  </a:lnTo>
                  <a:lnTo>
                    <a:pt x="714" y="277"/>
                  </a:lnTo>
                  <a:lnTo>
                    <a:pt x="714" y="264"/>
                  </a:lnTo>
                  <a:lnTo>
                    <a:pt x="710" y="247"/>
                  </a:lnTo>
                  <a:lnTo>
                    <a:pt x="709" y="244"/>
                  </a:lnTo>
                  <a:lnTo>
                    <a:pt x="707" y="242"/>
                  </a:lnTo>
                  <a:lnTo>
                    <a:pt x="705" y="240"/>
                  </a:lnTo>
                  <a:lnTo>
                    <a:pt x="704" y="237"/>
                  </a:lnTo>
                  <a:lnTo>
                    <a:pt x="704" y="229"/>
                  </a:lnTo>
                  <a:lnTo>
                    <a:pt x="705" y="220"/>
                  </a:lnTo>
                  <a:lnTo>
                    <a:pt x="705" y="212"/>
                  </a:lnTo>
                  <a:lnTo>
                    <a:pt x="704" y="204"/>
                  </a:lnTo>
                  <a:lnTo>
                    <a:pt x="702" y="201"/>
                  </a:lnTo>
                  <a:lnTo>
                    <a:pt x="699" y="199"/>
                  </a:lnTo>
                  <a:lnTo>
                    <a:pt x="691" y="194"/>
                  </a:lnTo>
                  <a:lnTo>
                    <a:pt x="682" y="191"/>
                  </a:lnTo>
                  <a:lnTo>
                    <a:pt x="679" y="187"/>
                  </a:lnTo>
                  <a:lnTo>
                    <a:pt x="677" y="184"/>
                  </a:lnTo>
                  <a:lnTo>
                    <a:pt x="677" y="179"/>
                  </a:lnTo>
                  <a:lnTo>
                    <a:pt x="677" y="172"/>
                  </a:lnTo>
                  <a:lnTo>
                    <a:pt x="677" y="167"/>
                  </a:lnTo>
                  <a:lnTo>
                    <a:pt x="677" y="161"/>
                  </a:lnTo>
                  <a:lnTo>
                    <a:pt x="672" y="124"/>
                  </a:lnTo>
                  <a:lnTo>
                    <a:pt x="672" y="121"/>
                  </a:lnTo>
                  <a:lnTo>
                    <a:pt x="672" y="116"/>
                  </a:lnTo>
                  <a:lnTo>
                    <a:pt x="672" y="113"/>
                  </a:lnTo>
                  <a:lnTo>
                    <a:pt x="672" y="108"/>
                  </a:lnTo>
                  <a:lnTo>
                    <a:pt x="669" y="106"/>
                  </a:lnTo>
                  <a:lnTo>
                    <a:pt x="666" y="104"/>
                  </a:lnTo>
                  <a:lnTo>
                    <a:pt x="659" y="104"/>
                  </a:lnTo>
                  <a:lnTo>
                    <a:pt x="649" y="106"/>
                  </a:lnTo>
                  <a:lnTo>
                    <a:pt x="642" y="104"/>
                  </a:lnTo>
                  <a:lnTo>
                    <a:pt x="636" y="103"/>
                  </a:lnTo>
                  <a:lnTo>
                    <a:pt x="629" y="98"/>
                  </a:lnTo>
                  <a:lnTo>
                    <a:pt x="624" y="94"/>
                  </a:lnTo>
                  <a:lnTo>
                    <a:pt x="617" y="91"/>
                  </a:lnTo>
                  <a:lnTo>
                    <a:pt x="599" y="89"/>
                  </a:lnTo>
                  <a:lnTo>
                    <a:pt x="583" y="91"/>
                  </a:lnTo>
                  <a:lnTo>
                    <a:pt x="573" y="94"/>
                  </a:lnTo>
                  <a:lnTo>
                    <a:pt x="566" y="98"/>
                  </a:lnTo>
                  <a:lnTo>
                    <a:pt x="561" y="103"/>
                  </a:lnTo>
                  <a:lnTo>
                    <a:pt x="553" y="108"/>
                  </a:lnTo>
                  <a:lnTo>
                    <a:pt x="533" y="111"/>
                  </a:lnTo>
                  <a:lnTo>
                    <a:pt x="521" y="111"/>
                  </a:lnTo>
                  <a:lnTo>
                    <a:pt x="513" y="108"/>
                  </a:lnTo>
                  <a:lnTo>
                    <a:pt x="506" y="103"/>
                  </a:lnTo>
                  <a:lnTo>
                    <a:pt x="501" y="96"/>
                  </a:lnTo>
                  <a:lnTo>
                    <a:pt x="498" y="89"/>
                  </a:lnTo>
                  <a:lnTo>
                    <a:pt x="493" y="84"/>
                  </a:lnTo>
                  <a:lnTo>
                    <a:pt x="485" y="81"/>
                  </a:lnTo>
                  <a:lnTo>
                    <a:pt x="476" y="81"/>
                  </a:lnTo>
                  <a:lnTo>
                    <a:pt x="460" y="83"/>
                  </a:lnTo>
                  <a:lnTo>
                    <a:pt x="442" y="84"/>
                  </a:lnTo>
                  <a:lnTo>
                    <a:pt x="432" y="84"/>
                  </a:lnTo>
                  <a:lnTo>
                    <a:pt x="423" y="84"/>
                  </a:lnTo>
                  <a:lnTo>
                    <a:pt x="410" y="83"/>
                  </a:lnTo>
                  <a:lnTo>
                    <a:pt x="400" y="78"/>
                  </a:lnTo>
                  <a:lnTo>
                    <a:pt x="397" y="76"/>
                  </a:lnTo>
                  <a:lnTo>
                    <a:pt x="393" y="71"/>
                  </a:lnTo>
                  <a:lnTo>
                    <a:pt x="390" y="68"/>
                  </a:lnTo>
                  <a:lnTo>
                    <a:pt x="387" y="64"/>
                  </a:lnTo>
                  <a:lnTo>
                    <a:pt x="385" y="64"/>
                  </a:lnTo>
                  <a:lnTo>
                    <a:pt x="382" y="64"/>
                  </a:lnTo>
                  <a:lnTo>
                    <a:pt x="377" y="64"/>
                  </a:lnTo>
                  <a:lnTo>
                    <a:pt x="373" y="61"/>
                  </a:lnTo>
                  <a:lnTo>
                    <a:pt x="370" y="54"/>
                  </a:lnTo>
                  <a:lnTo>
                    <a:pt x="365" y="51"/>
                  </a:lnTo>
                  <a:lnTo>
                    <a:pt x="360" y="49"/>
                  </a:lnTo>
                  <a:lnTo>
                    <a:pt x="355" y="46"/>
                  </a:lnTo>
                  <a:lnTo>
                    <a:pt x="350" y="41"/>
                  </a:lnTo>
                  <a:lnTo>
                    <a:pt x="349" y="36"/>
                  </a:lnTo>
                  <a:lnTo>
                    <a:pt x="347" y="31"/>
                  </a:lnTo>
                  <a:lnTo>
                    <a:pt x="339" y="25"/>
                  </a:lnTo>
                  <a:lnTo>
                    <a:pt x="330" y="20"/>
                  </a:lnTo>
                  <a:lnTo>
                    <a:pt x="314" y="8"/>
                  </a:lnTo>
                  <a:lnTo>
                    <a:pt x="312" y="5"/>
                  </a:lnTo>
                  <a:lnTo>
                    <a:pt x="312" y="3"/>
                  </a:lnTo>
                  <a:lnTo>
                    <a:pt x="310" y="3"/>
                  </a:lnTo>
                  <a:lnTo>
                    <a:pt x="304" y="0"/>
                  </a:lnTo>
                  <a:lnTo>
                    <a:pt x="295" y="0"/>
                  </a:lnTo>
                  <a:lnTo>
                    <a:pt x="0" y="375"/>
                  </a:lnTo>
                  <a:lnTo>
                    <a:pt x="2" y="735"/>
                  </a:lnTo>
                  <a:lnTo>
                    <a:pt x="48" y="738"/>
                  </a:lnTo>
                  <a:lnTo>
                    <a:pt x="48" y="737"/>
                  </a:lnTo>
                  <a:lnTo>
                    <a:pt x="58" y="743"/>
                  </a:lnTo>
                  <a:lnTo>
                    <a:pt x="68" y="752"/>
                  </a:lnTo>
                  <a:lnTo>
                    <a:pt x="78" y="757"/>
                  </a:lnTo>
                  <a:lnTo>
                    <a:pt x="88" y="762"/>
                  </a:lnTo>
                  <a:lnTo>
                    <a:pt x="100" y="763"/>
                  </a:lnTo>
                  <a:lnTo>
                    <a:pt x="105" y="763"/>
                  </a:lnTo>
                  <a:lnTo>
                    <a:pt x="110" y="763"/>
                  </a:lnTo>
                  <a:lnTo>
                    <a:pt x="116" y="763"/>
                  </a:lnTo>
                  <a:lnTo>
                    <a:pt x="119" y="762"/>
                  </a:lnTo>
                  <a:lnTo>
                    <a:pt x="121" y="760"/>
                  </a:lnTo>
                  <a:lnTo>
                    <a:pt x="124" y="755"/>
                  </a:lnTo>
                  <a:lnTo>
                    <a:pt x="126" y="752"/>
                  </a:lnTo>
                  <a:lnTo>
                    <a:pt x="129" y="750"/>
                  </a:lnTo>
                  <a:lnTo>
                    <a:pt x="138" y="748"/>
                  </a:lnTo>
                  <a:lnTo>
                    <a:pt x="144" y="748"/>
                  </a:lnTo>
                  <a:lnTo>
                    <a:pt x="149" y="750"/>
                  </a:lnTo>
                  <a:lnTo>
                    <a:pt x="153" y="753"/>
                  </a:lnTo>
                  <a:lnTo>
                    <a:pt x="158" y="758"/>
                  </a:lnTo>
                  <a:lnTo>
                    <a:pt x="164" y="767"/>
                  </a:lnTo>
                  <a:lnTo>
                    <a:pt x="173" y="776"/>
                  </a:lnTo>
                  <a:lnTo>
                    <a:pt x="176" y="780"/>
                  </a:lnTo>
                  <a:lnTo>
                    <a:pt x="183" y="783"/>
                  </a:lnTo>
                  <a:lnTo>
                    <a:pt x="188" y="785"/>
                  </a:lnTo>
                  <a:lnTo>
                    <a:pt x="191" y="786"/>
                  </a:lnTo>
                  <a:lnTo>
                    <a:pt x="201" y="788"/>
                  </a:lnTo>
                  <a:lnTo>
                    <a:pt x="212" y="790"/>
                  </a:lnTo>
                  <a:lnTo>
                    <a:pt x="224" y="791"/>
                  </a:lnTo>
                  <a:lnTo>
                    <a:pt x="236" y="791"/>
                  </a:lnTo>
                  <a:lnTo>
                    <a:pt x="249" y="791"/>
                  </a:lnTo>
                  <a:lnTo>
                    <a:pt x="269" y="791"/>
                  </a:lnTo>
                  <a:lnTo>
                    <a:pt x="310" y="793"/>
                  </a:lnTo>
                  <a:lnTo>
                    <a:pt x="355" y="795"/>
                  </a:lnTo>
                  <a:lnTo>
                    <a:pt x="363" y="781"/>
                  </a:lnTo>
                  <a:lnTo>
                    <a:pt x="372" y="770"/>
                  </a:lnTo>
                  <a:lnTo>
                    <a:pt x="372" y="767"/>
                  </a:lnTo>
                  <a:lnTo>
                    <a:pt x="373" y="765"/>
                  </a:lnTo>
                  <a:lnTo>
                    <a:pt x="375" y="762"/>
                  </a:lnTo>
                  <a:lnTo>
                    <a:pt x="378" y="762"/>
                  </a:lnTo>
                  <a:lnTo>
                    <a:pt x="385" y="762"/>
                  </a:lnTo>
                  <a:lnTo>
                    <a:pt x="390" y="765"/>
                  </a:lnTo>
                  <a:lnTo>
                    <a:pt x="393" y="765"/>
                  </a:lnTo>
                  <a:lnTo>
                    <a:pt x="397" y="765"/>
                  </a:lnTo>
                  <a:lnTo>
                    <a:pt x="400" y="760"/>
                  </a:lnTo>
                  <a:lnTo>
                    <a:pt x="402" y="757"/>
                  </a:lnTo>
                  <a:lnTo>
                    <a:pt x="403" y="745"/>
                  </a:lnTo>
                  <a:lnTo>
                    <a:pt x="403" y="737"/>
                  </a:lnTo>
                  <a:lnTo>
                    <a:pt x="403" y="732"/>
                  </a:lnTo>
                  <a:lnTo>
                    <a:pt x="405" y="727"/>
                  </a:lnTo>
                  <a:lnTo>
                    <a:pt x="407" y="725"/>
                  </a:lnTo>
                  <a:lnTo>
                    <a:pt x="408" y="725"/>
                  </a:lnTo>
                  <a:lnTo>
                    <a:pt x="412" y="725"/>
                  </a:lnTo>
                  <a:lnTo>
                    <a:pt x="413" y="727"/>
                  </a:lnTo>
                  <a:lnTo>
                    <a:pt x="415" y="730"/>
                  </a:lnTo>
                  <a:lnTo>
                    <a:pt x="415" y="733"/>
                  </a:lnTo>
                  <a:lnTo>
                    <a:pt x="415" y="738"/>
                  </a:lnTo>
                  <a:lnTo>
                    <a:pt x="415" y="742"/>
                  </a:lnTo>
                  <a:lnTo>
                    <a:pt x="417" y="743"/>
                  </a:lnTo>
                  <a:lnTo>
                    <a:pt x="420" y="747"/>
                  </a:lnTo>
                  <a:lnTo>
                    <a:pt x="422" y="747"/>
                  </a:lnTo>
                  <a:lnTo>
                    <a:pt x="423" y="745"/>
                  </a:lnTo>
                  <a:lnTo>
                    <a:pt x="428" y="738"/>
                  </a:lnTo>
                  <a:lnTo>
                    <a:pt x="430" y="735"/>
                  </a:lnTo>
                  <a:lnTo>
                    <a:pt x="432" y="732"/>
                  </a:lnTo>
                  <a:lnTo>
                    <a:pt x="432" y="730"/>
                  </a:lnTo>
                  <a:lnTo>
                    <a:pt x="433" y="725"/>
                  </a:lnTo>
                  <a:lnTo>
                    <a:pt x="435" y="722"/>
                  </a:lnTo>
                  <a:lnTo>
                    <a:pt x="435" y="718"/>
                  </a:lnTo>
                  <a:lnTo>
                    <a:pt x="433" y="717"/>
                  </a:lnTo>
                  <a:lnTo>
                    <a:pt x="432" y="713"/>
                  </a:lnTo>
                  <a:lnTo>
                    <a:pt x="428" y="712"/>
                  </a:lnTo>
                  <a:lnTo>
                    <a:pt x="430" y="710"/>
                  </a:lnTo>
                  <a:lnTo>
                    <a:pt x="432" y="708"/>
                  </a:lnTo>
                  <a:lnTo>
                    <a:pt x="440" y="705"/>
                  </a:lnTo>
                  <a:lnTo>
                    <a:pt x="443" y="703"/>
                  </a:lnTo>
                  <a:lnTo>
                    <a:pt x="445" y="703"/>
                  </a:lnTo>
                  <a:lnTo>
                    <a:pt x="448" y="705"/>
                  </a:lnTo>
                  <a:lnTo>
                    <a:pt x="450" y="705"/>
                  </a:lnTo>
                  <a:lnTo>
                    <a:pt x="451" y="705"/>
                  </a:lnTo>
                  <a:lnTo>
                    <a:pt x="455" y="707"/>
                  </a:lnTo>
                  <a:lnTo>
                    <a:pt x="453" y="705"/>
                  </a:lnTo>
                  <a:lnTo>
                    <a:pt x="465" y="703"/>
                  </a:lnTo>
                  <a:lnTo>
                    <a:pt x="468" y="705"/>
                  </a:lnTo>
                  <a:lnTo>
                    <a:pt x="470" y="707"/>
                  </a:lnTo>
                  <a:lnTo>
                    <a:pt x="473" y="708"/>
                  </a:lnTo>
                  <a:lnTo>
                    <a:pt x="476" y="710"/>
                  </a:lnTo>
                  <a:lnTo>
                    <a:pt x="493" y="713"/>
                  </a:lnTo>
                  <a:lnTo>
                    <a:pt x="511" y="713"/>
                  </a:lnTo>
                  <a:lnTo>
                    <a:pt x="520" y="713"/>
                  </a:lnTo>
                  <a:lnTo>
                    <a:pt x="528" y="712"/>
                  </a:lnTo>
                  <a:lnTo>
                    <a:pt x="536" y="712"/>
                  </a:lnTo>
                  <a:lnTo>
                    <a:pt x="544" y="715"/>
                  </a:lnTo>
                  <a:lnTo>
                    <a:pt x="549" y="720"/>
                  </a:lnTo>
                  <a:lnTo>
                    <a:pt x="553" y="728"/>
                  </a:lnTo>
                  <a:lnTo>
                    <a:pt x="558" y="745"/>
                  </a:lnTo>
                  <a:lnTo>
                    <a:pt x="563" y="752"/>
                  </a:lnTo>
                  <a:lnTo>
                    <a:pt x="566" y="758"/>
                  </a:lnTo>
                  <a:lnTo>
                    <a:pt x="571" y="765"/>
                  </a:lnTo>
                  <a:lnTo>
                    <a:pt x="578" y="771"/>
                  </a:lnTo>
                  <a:lnTo>
                    <a:pt x="584" y="775"/>
                  </a:lnTo>
                  <a:lnTo>
                    <a:pt x="591" y="778"/>
                  </a:lnTo>
                  <a:lnTo>
                    <a:pt x="596" y="781"/>
                  </a:lnTo>
                  <a:lnTo>
                    <a:pt x="599" y="781"/>
                  </a:lnTo>
                  <a:lnTo>
                    <a:pt x="601" y="783"/>
                  </a:lnTo>
                  <a:lnTo>
                    <a:pt x="604" y="781"/>
                  </a:lnTo>
                  <a:lnTo>
                    <a:pt x="606" y="780"/>
                  </a:lnTo>
                  <a:lnTo>
                    <a:pt x="611" y="776"/>
                  </a:lnTo>
                  <a:lnTo>
                    <a:pt x="619" y="775"/>
                  </a:lnTo>
                  <a:lnTo>
                    <a:pt x="626" y="773"/>
                  </a:lnTo>
                  <a:lnTo>
                    <a:pt x="634" y="771"/>
                  </a:lnTo>
                  <a:lnTo>
                    <a:pt x="639" y="770"/>
                  </a:lnTo>
                  <a:lnTo>
                    <a:pt x="642" y="771"/>
                  </a:lnTo>
                  <a:lnTo>
                    <a:pt x="646" y="773"/>
                  </a:lnTo>
                  <a:lnTo>
                    <a:pt x="647" y="776"/>
                  </a:lnTo>
                  <a:lnTo>
                    <a:pt x="647" y="783"/>
                  </a:lnTo>
                  <a:lnTo>
                    <a:pt x="647" y="790"/>
                  </a:lnTo>
                  <a:lnTo>
                    <a:pt x="647" y="796"/>
                  </a:lnTo>
                  <a:lnTo>
                    <a:pt x="649" y="800"/>
                  </a:lnTo>
                  <a:lnTo>
                    <a:pt x="652" y="801"/>
                  </a:lnTo>
                  <a:lnTo>
                    <a:pt x="659" y="805"/>
                  </a:lnTo>
                  <a:lnTo>
                    <a:pt x="662" y="808"/>
                  </a:lnTo>
                  <a:lnTo>
                    <a:pt x="664" y="811"/>
                  </a:lnTo>
                  <a:lnTo>
                    <a:pt x="666" y="815"/>
                  </a:lnTo>
                  <a:lnTo>
                    <a:pt x="669" y="818"/>
                  </a:lnTo>
                  <a:lnTo>
                    <a:pt x="669" y="821"/>
                  </a:lnTo>
                  <a:lnTo>
                    <a:pt x="671" y="825"/>
                  </a:lnTo>
                  <a:lnTo>
                    <a:pt x="674" y="833"/>
                  </a:lnTo>
                  <a:lnTo>
                    <a:pt x="677" y="848"/>
                  </a:lnTo>
                  <a:lnTo>
                    <a:pt x="681" y="854"/>
                  </a:lnTo>
                  <a:lnTo>
                    <a:pt x="684" y="861"/>
                  </a:lnTo>
                  <a:lnTo>
                    <a:pt x="687" y="868"/>
                  </a:lnTo>
                  <a:lnTo>
                    <a:pt x="692" y="873"/>
                  </a:lnTo>
                  <a:lnTo>
                    <a:pt x="705" y="884"/>
                  </a:lnTo>
                  <a:lnTo>
                    <a:pt x="709" y="888"/>
                  </a:lnTo>
                  <a:lnTo>
                    <a:pt x="714" y="893"/>
                  </a:lnTo>
                  <a:lnTo>
                    <a:pt x="719" y="894"/>
                  </a:lnTo>
                  <a:lnTo>
                    <a:pt x="724" y="896"/>
                  </a:lnTo>
                  <a:lnTo>
                    <a:pt x="730" y="898"/>
                  </a:lnTo>
                  <a:lnTo>
                    <a:pt x="735" y="901"/>
                  </a:lnTo>
                  <a:lnTo>
                    <a:pt x="735" y="903"/>
                  </a:lnTo>
                  <a:lnTo>
                    <a:pt x="735" y="904"/>
                  </a:lnTo>
                  <a:lnTo>
                    <a:pt x="734" y="906"/>
                  </a:lnTo>
                  <a:lnTo>
                    <a:pt x="732" y="908"/>
                  </a:lnTo>
                  <a:lnTo>
                    <a:pt x="734" y="909"/>
                  </a:lnTo>
                  <a:lnTo>
                    <a:pt x="732" y="911"/>
                  </a:lnTo>
                  <a:lnTo>
                    <a:pt x="730" y="918"/>
                  </a:lnTo>
                  <a:lnTo>
                    <a:pt x="727" y="923"/>
                  </a:lnTo>
                  <a:lnTo>
                    <a:pt x="727" y="926"/>
                  </a:lnTo>
                  <a:lnTo>
                    <a:pt x="727" y="929"/>
                  </a:lnTo>
                  <a:lnTo>
                    <a:pt x="725" y="931"/>
                  </a:lnTo>
                  <a:lnTo>
                    <a:pt x="722" y="932"/>
                  </a:lnTo>
                  <a:lnTo>
                    <a:pt x="729" y="932"/>
                  </a:lnTo>
                  <a:lnTo>
                    <a:pt x="735" y="932"/>
                  </a:lnTo>
                  <a:lnTo>
                    <a:pt x="737" y="931"/>
                  </a:lnTo>
                  <a:lnTo>
                    <a:pt x="739" y="929"/>
                  </a:lnTo>
                  <a:lnTo>
                    <a:pt x="740" y="926"/>
                  </a:lnTo>
                  <a:lnTo>
                    <a:pt x="745" y="921"/>
                  </a:lnTo>
                  <a:lnTo>
                    <a:pt x="752" y="914"/>
                  </a:lnTo>
                  <a:lnTo>
                    <a:pt x="759" y="909"/>
                  </a:lnTo>
                  <a:lnTo>
                    <a:pt x="767" y="906"/>
                  </a:lnTo>
                  <a:lnTo>
                    <a:pt x="770" y="906"/>
                  </a:lnTo>
                  <a:lnTo>
                    <a:pt x="775" y="906"/>
                  </a:lnTo>
                  <a:lnTo>
                    <a:pt x="782" y="909"/>
                  </a:lnTo>
                  <a:lnTo>
                    <a:pt x="788" y="909"/>
                  </a:lnTo>
                  <a:lnTo>
                    <a:pt x="793" y="909"/>
                  </a:lnTo>
                  <a:lnTo>
                    <a:pt x="798" y="908"/>
                  </a:lnTo>
                  <a:lnTo>
                    <a:pt x="805" y="906"/>
                  </a:lnTo>
                  <a:lnTo>
                    <a:pt x="822" y="908"/>
                  </a:lnTo>
                  <a:lnTo>
                    <a:pt x="837" y="906"/>
                  </a:lnTo>
                  <a:lnTo>
                    <a:pt x="843" y="906"/>
                  </a:lnTo>
                  <a:lnTo>
                    <a:pt x="852" y="903"/>
                  </a:lnTo>
                  <a:lnTo>
                    <a:pt x="868" y="896"/>
                  </a:lnTo>
                  <a:lnTo>
                    <a:pt x="886" y="893"/>
                  </a:lnTo>
                  <a:lnTo>
                    <a:pt x="893" y="891"/>
                  </a:lnTo>
                  <a:lnTo>
                    <a:pt x="898" y="889"/>
                  </a:lnTo>
                  <a:lnTo>
                    <a:pt x="901" y="889"/>
                  </a:lnTo>
                  <a:lnTo>
                    <a:pt x="906" y="893"/>
                  </a:lnTo>
                  <a:lnTo>
                    <a:pt x="910" y="896"/>
                  </a:lnTo>
                  <a:lnTo>
                    <a:pt x="915" y="901"/>
                  </a:lnTo>
                  <a:lnTo>
                    <a:pt x="920" y="903"/>
                  </a:lnTo>
                  <a:lnTo>
                    <a:pt x="921" y="906"/>
                  </a:lnTo>
                  <a:lnTo>
                    <a:pt x="923" y="906"/>
                  </a:lnTo>
                  <a:lnTo>
                    <a:pt x="926" y="906"/>
                  </a:lnTo>
                  <a:lnTo>
                    <a:pt x="931" y="904"/>
                  </a:lnTo>
                  <a:lnTo>
                    <a:pt x="935" y="903"/>
                  </a:lnTo>
                  <a:lnTo>
                    <a:pt x="940" y="903"/>
                  </a:lnTo>
                  <a:lnTo>
                    <a:pt x="948" y="903"/>
                  </a:lnTo>
                  <a:lnTo>
                    <a:pt x="956" y="906"/>
                  </a:lnTo>
                  <a:lnTo>
                    <a:pt x="959" y="908"/>
                  </a:lnTo>
                  <a:lnTo>
                    <a:pt x="961" y="911"/>
                  </a:lnTo>
                  <a:lnTo>
                    <a:pt x="963" y="916"/>
                  </a:lnTo>
                  <a:lnTo>
                    <a:pt x="966" y="919"/>
                  </a:lnTo>
                  <a:lnTo>
                    <a:pt x="969" y="921"/>
                  </a:lnTo>
                  <a:lnTo>
                    <a:pt x="974" y="923"/>
                  </a:lnTo>
                  <a:lnTo>
                    <a:pt x="984" y="926"/>
                  </a:lnTo>
                  <a:lnTo>
                    <a:pt x="991" y="931"/>
                  </a:lnTo>
                  <a:lnTo>
                    <a:pt x="998" y="936"/>
                  </a:lnTo>
                  <a:lnTo>
                    <a:pt x="1013" y="946"/>
                  </a:lnTo>
                  <a:lnTo>
                    <a:pt x="1024" y="957"/>
                  </a:lnTo>
                  <a:lnTo>
                    <a:pt x="1026" y="964"/>
                  </a:lnTo>
                  <a:lnTo>
                    <a:pt x="1027" y="967"/>
                  </a:lnTo>
                  <a:lnTo>
                    <a:pt x="1031" y="969"/>
                  </a:lnTo>
                  <a:lnTo>
                    <a:pt x="1037" y="971"/>
                  </a:lnTo>
                  <a:lnTo>
                    <a:pt x="1044" y="971"/>
                  </a:lnTo>
                  <a:lnTo>
                    <a:pt x="1049" y="972"/>
                  </a:lnTo>
                  <a:lnTo>
                    <a:pt x="1051" y="974"/>
                  </a:lnTo>
                  <a:lnTo>
                    <a:pt x="1052" y="976"/>
                  </a:lnTo>
                  <a:lnTo>
                    <a:pt x="1054" y="981"/>
                  </a:lnTo>
                  <a:lnTo>
                    <a:pt x="1052" y="986"/>
                  </a:lnTo>
                  <a:lnTo>
                    <a:pt x="1051" y="991"/>
                  </a:lnTo>
                  <a:lnTo>
                    <a:pt x="1046" y="992"/>
                  </a:lnTo>
                  <a:lnTo>
                    <a:pt x="1042" y="992"/>
                  </a:lnTo>
                  <a:lnTo>
                    <a:pt x="1039" y="992"/>
                  </a:lnTo>
                  <a:lnTo>
                    <a:pt x="1036" y="991"/>
                  </a:lnTo>
                  <a:lnTo>
                    <a:pt x="1034" y="992"/>
                  </a:lnTo>
                  <a:lnTo>
                    <a:pt x="1032" y="997"/>
                  </a:lnTo>
                  <a:lnTo>
                    <a:pt x="1032" y="1001"/>
                  </a:lnTo>
                  <a:lnTo>
                    <a:pt x="1032" y="1009"/>
                  </a:lnTo>
                  <a:lnTo>
                    <a:pt x="1034" y="1015"/>
                  </a:lnTo>
                  <a:lnTo>
                    <a:pt x="1034" y="1019"/>
                  </a:lnTo>
                  <a:lnTo>
                    <a:pt x="1032" y="1022"/>
                  </a:lnTo>
                  <a:lnTo>
                    <a:pt x="1029" y="1022"/>
                  </a:lnTo>
                  <a:lnTo>
                    <a:pt x="1024" y="1025"/>
                  </a:lnTo>
                  <a:lnTo>
                    <a:pt x="1019" y="1025"/>
                  </a:lnTo>
                  <a:lnTo>
                    <a:pt x="1011" y="1025"/>
                  </a:lnTo>
                  <a:lnTo>
                    <a:pt x="1006" y="1024"/>
                  </a:lnTo>
                  <a:lnTo>
                    <a:pt x="1003" y="1020"/>
                  </a:lnTo>
                  <a:lnTo>
                    <a:pt x="999" y="1015"/>
                  </a:lnTo>
                  <a:lnTo>
                    <a:pt x="994" y="1012"/>
                  </a:lnTo>
                  <a:lnTo>
                    <a:pt x="988" y="1012"/>
                  </a:lnTo>
                  <a:lnTo>
                    <a:pt x="981" y="1015"/>
                  </a:lnTo>
                  <a:lnTo>
                    <a:pt x="978" y="1019"/>
                  </a:lnTo>
                  <a:lnTo>
                    <a:pt x="976" y="1020"/>
                  </a:lnTo>
                  <a:lnTo>
                    <a:pt x="974" y="1020"/>
                  </a:lnTo>
                  <a:lnTo>
                    <a:pt x="971" y="1019"/>
                  </a:lnTo>
                  <a:lnTo>
                    <a:pt x="968" y="1015"/>
                  </a:lnTo>
                  <a:lnTo>
                    <a:pt x="966" y="1012"/>
                  </a:lnTo>
                  <a:lnTo>
                    <a:pt x="966" y="1009"/>
                  </a:lnTo>
                  <a:lnTo>
                    <a:pt x="964" y="1002"/>
                  </a:lnTo>
                  <a:lnTo>
                    <a:pt x="958" y="999"/>
                  </a:lnTo>
                  <a:lnTo>
                    <a:pt x="956" y="997"/>
                  </a:lnTo>
                  <a:lnTo>
                    <a:pt x="954" y="996"/>
                  </a:lnTo>
                  <a:lnTo>
                    <a:pt x="953" y="991"/>
                  </a:lnTo>
                  <a:lnTo>
                    <a:pt x="953" y="987"/>
                  </a:lnTo>
                  <a:lnTo>
                    <a:pt x="951" y="984"/>
                  </a:lnTo>
                  <a:lnTo>
                    <a:pt x="949" y="981"/>
                  </a:lnTo>
                  <a:lnTo>
                    <a:pt x="944" y="981"/>
                  </a:lnTo>
                  <a:lnTo>
                    <a:pt x="940" y="982"/>
                  </a:lnTo>
                  <a:lnTo>
                    <a:pt x="936" y="984"/>
                  </a:lnTo>
                  <a:lnTo>
                    <a:pt x="931" y="982"/>
                  </a:lnTo>
                  <a:lnTo>
                    <a:pt x="928" y="981"/>
                  </a:lnTo>
                  <a:lnTo>
                    <a:pt x="925" y="977"/>
                  </a:lnTo>
                  <a:lnTo>
                    <a:pt x="921" y="974"/>
                  </a:lnTo>
                  <a:lnTo>
                    <a:pt x="918" y="972"/>
                  </a:lnTo>
                  <a:lnTo>
                    <a:pt x="915" y="972"/>
                  </a:lnTo>
                  <a:lnTo>
                    <a:pt x="911" y="972"/>
                  </a:lnTo>
                  <a:lnTo>
                    <a:pt x="905" y="974"/>
                  </a:lnTo>
                  <a:lnTo>
                    <a:pt x="908" y="979"/>
                  </a:lnTo>
                  <a:lnTo>
                    <a:pt x="913" y="981"/>
                  </a:lnTo>
                  <a:lnTo>
                    <a:pt x="918" y="982"/>
                  </a:lnTo>
                  <a:lnTo>
                    <a:pt x="925" y="986"/>
                  </a:lnTo>
                  <a:lnTo>
                    <a:pt x="926" y="989"/>
                  </a:lnTo>
                  <a:lnTo>
                    <a:pt x="928" y="992"/>
                  </a:lnTo>
                  <a:lnTo>
                    <a:pt x="930" y="999"/>
                  </a:lnTo>
                  <a:lnTo>
                    <a:pt x="931" y="1002"/>
                  </a:lnTo>
                  <a:lnTo>
                    <a:pt x="936" y="1002"/>
                  </a:lnTo>
                  <a:lnTo>
                    <a:pt x="938" y="1006"/>
                  </a:lnTo>
                  <a:lnTo>
                    <a:pt x="941" y="1009"/>
                  </a:lnTo>
                  <a:lnTo>
                    <a:pt x="946" y="1015"/>
                  </a:lnTo>
                  <a:lnTo>
                    <a:pt x="948" y="1017"/>
                  </a:lnTo>
                  <a:lnTo>
                    <a:pt x="951" y="1019"/>
                  </a:lnTo>
                  <a:lnTo>
                    <a:pt x="951" y="1024"/>
                  </a:lnTo>
                  <a:lnTo>
                    <a:pt x="951" y="1029"/>
                  </a:lnTo>
                  <a:lnTo>
                    <a:pt x="948" y="1032"/>
                  </a:lnTo>
                  <a:lnTo>
                    <a:pt x="946" y="1034"/>
                  </a:lnTo>
                  <a:lnTo>
                    <a:pt x="943" y="1035"/>
                  </a:lnTo>
                  <a:lnTo>
                    <a:pt x="941" y="1039"/>
                  </a:lnTo>
                  <a:lnTo>
                    <a:pt x="940" y="1047"/>
                  </a:lnTo>
                  <a:lnTo>
                    <a:pt x="938" y="1055"/>
                  </a:lnTo>
                  <a:lnTo>
                    <a:pt x="931" y="1070"/>
                  </a:lnTo>
                  <a:lnTo>
                    <a:pt x="928" y="1079"/>
                  </a:lnTo>
                  <a:lnTo>
                    <a:pt x="926" y="1089"/>
                  </a:lnTo>
                  <a:lnTo>
                    <a:pt x="928" y="1087"/>
                  </a:lnTo>
                  <a:lnTo>
                    <a:pt x="931" y="1092"/>
                  </a:lnTo>
                  <a:lnTo>
                    <a:pt x="931" y="1097"/>
                  </a:lnTo>
                  <a:lnTo>
                    <a:pt x="933" y="1103"/>
                  </a:lnTo>
                  <a:lnTo>
                    <a:pt x="936" y="1108"/>
                  </a:lnTo>
                  <a:lnTo>
                    <a:pt x="938" y="1112"/>
                  </a:lnTo>
                  <a:lnTo>
                    <a:pt x="940" y="1113"/>
                  </a:lnTo>
                  <a:lnTo>
                    <a:pt x="944" y="1117"/>
                  </a:lnTo>
                  <a:lnTo>
                    <a:pt x="948" y="1123"/>
                  </a:lnTo>
                  <a:lnTo>
                    <a:pt x="949" y="1130"/>
                  </a:lnTo>
                  <a:lnTo>
                    <a:pt x="948" y="1140"/>
                  </a:lnTo>
                  <a:lnTo>
                    <a:pt x="944" y="1147"/>
                  </a:lnTo>
                  <a:lnTo>
                    <a:pt x="936" y="1160"/>
                  </a:lnTo>
                  <a:lnTo>
                    <a:pt x="928" y="1173"/>
                  </a:lnTo>
                  <a:lnTo>
                    <a:pt x="923" y="1180"/>
                  </a:lnTo>
                  <a:lnTo>
                    <a:pt x="916" y="1185"/>
                  </a:lnTo>
                  <a:lnTo>
                    <a:pt x="908" y="1205"/>
                  </a:lnTo>
                  <a:lnTo>
                    <a:pt x="905" y="1211"/>
                  </a:lnTo>
                  <a:lnTo>
                    <a:pt x="903" y="1218"/>
                  </a:lnTo>
                  <a:lnTo>
                    <a:pt x="898" y="1223"/>
                  </a:lnTo>
                  <a:lnTo>
                    <a:pt x="896" y="1226"/>
                  </a:lnTo>
                  <a:lnTo>
                    <a:pt x="896" y="1230"/>
                  </a:lnTo>
                  <a:lnTo>
                    <a:pt x="895" y="1238"/>
                  </a:lnTo>
                  <a:lnTo>
                    <a:pt x="896" y="1245"/>
                  </a:lnTo>
                  <a:lnTo>
                    <a:pt x="896" y="1253"/>
                  </a:lnTo>
                  <a:lnTo>
                    <a:pt x="896" y="1261"/>
                  </a:lnTo>
                  <a:lnTo>
                    <a:pt x="893" y="1264"/>
                  </a:lnTo>
                  <a:lnTo>
                    <a:pt x="891" y="1268"/>
                  </a:lnTo>
                  <a:lnTo>
                    <a:pt x="886" y="1273"/>
                  </a:lnTo>
                  <a:lnTo>
                    <a:pt x="885" y="1279"/>
                  </a:lnTo>
                  <a:lnTo>
                    <a:pt x="885" y="1283"/>
                  </a:lnTo>
                  <a:lnTo>
                    <a:pt x="885" y="1288"/>
                  </a:lnTo>
                  <a:lnTo>
                    <a:pt x="886" y="1291"/>
                  </a:lnTo>
                  <a:lnTo>
                    <a:pt x="890" y="1293"/>
                  </a:lnTo>
                  <a:lnTo>
                    <a:pt x="896" y="1294"/>
                  </a:lnTo>
                  <a:lnTo>
                    <a:pt x="903" y="1294"/>
                  </a:lnTo>
                  <a:lnTo>
                    <a:pt x="911" y="1293"/>
                  </a:lnTo>
                  <a:lnTo>
                    <a:pt x="918" y="1289"/>
                  </a:lnTo>
                  <a:lnTo>
                    <a:pt x="925" y="1284"/>
                  </a:lnTo>
                  <a:lnTo>
                    <a:pt x="930" y="1278"/>
                  </a:lnTo>
                  <a:lnTo>
                    <a:pt x="936" y="1274"/>
                  </a:lnTo>
                  <a:lnTo>
                    <a:pt x="940" y="1273"/>
                  </a:lnTo>
                  <a:lnTo>
                    <a:pt x="944" y="1271"/>
                  </a:lnTo>
                  <a:lnTo>
                    <a:pt x="949" y="1271"/>
                  </a:lnTo>
                  <a:lnTo>
                    <a:pt x="954" y="1269"/>
                  </a:lnTo>
                  <a:lnTo>
                    <a:pt x="958" y="1268"/>
                  </a:lnTo>
                  <a:lnTo>
                    <a:pt x="959" y="1264"/>
                  </a:lnTo>
                  <a:lnTo>
                    <a:pt x="963" y="1259"/>
                  </a:lnTo>
                  <a:lnTo>
                    <a:pt x="966" y="1245"/>
                  </a:lnTo>
                  <a:lnTo>
                    <a:pt x="969" y="1238"/>
                  </a:lnTo>
                  <a:lnTo>
                    <a:pt x="974" y="1233"/>
                  </a:lnTo>
                  <a:lnTo>
                    <a:pt x="974" y="1230"/>
                  </a:lnTo>
                  <a:lnTo>
                    <a:pt x="974" y="1226"/>
                  </a:lnTo>
                  <a:lnTo>
                    <a:pt x="978" y="1225"/>
                  </a:lnTo>
                  <a:lnTo>
                    <a:pt x="979" y="1225"/>
                  </a:lnTo>
                  <a:lnTo>
                    <a:pt x="984" y="1225"/>
                  </a:lnTo>
                  <a:lnTo>
                    <a:pt x="988" y="1221"/>
                  </a:lnTo>
                  <a:lnTo>
                    <a:pt x="989" y="1218"/>
                  </a:lnTo>
                  <a:lnTo>
                    <a:pt x="991" y="1216"/>
                  </a:lnTo>
                  <a:lnTo>
                    <a:pt x="994" y="1213"/>
                  </a:lnTo>
                  <a:lnTo>
                    <a:pt x="999" y="1213"/>
                  </a:lnTo>
                  <a:lnTo>
                    <a:pt x="1004" y="1213"/>
                  </a:lnTo>
                  <a:lnTo>
                    <a:pt x="1009" y="1210"/>
                  </a:lnTo>
                  <a:lnTo>
                    <a:pt x="1013" y="1206"/>
                  </a:lnTo>
                  <a:lnTo>
                    <a:pt x="1016" y="1203"/>
                  </a:lnTo>
                  <a:lnTo>
                    <a:pt x="1021" y="1200"/>
                  </a:lnTo>
                  <a:lnTo>
                    <a:pt x="1026" y="1200"/>
                  </a:lnTo>
                  <a:lnTo>
                    <a:pt x="1031" y="1203"/>
                  </a:lnTo>
                  <a:lnTo>
                    <a:pt x="1032" y="1206"/>
                  </a:lnTo>
                  <a:lnTo>
                    <a:pt x="1032" y="1208"/>
                  </a:lnTo>
                  <a:lnTo>
                    <a:pt x="1034" y="1210"/>
                  </a:lnTo>
                  <a:lnTo>
                    <a:pt x="1039" y="1211"/>
                  </a:lnTo>
                  <a:lnTo>
                    <a:pt x="1044" y="1211"/>
                  </a:lnTo>
                  <a:lnTo>
                    <a:pt x="1052" y="1211"/>
                  </a:lnTo>
                  <a:lnTo>
                    <a:pt x="1061" y="1213"/>
                  </a:lnTo>
                  <a:lnTo>
                    <a:pt x="1062" y="1213"/>
                  </a:lnTo>
                  <a:lnTo>
                    <a:pt x="1067" y="1213"/>
                  </a:lnTo>
                  <a:lnTo>
                    <a:pt x="1069" y="1211"/>
                  </a:lnTo>
                  <a:lnTo>
                    <a:pt x="1069" y="1210"/>
                  </a:lnTo>
                  <a:lnTo>
                    <a:pt x="1071" y="1203"/>
                  </a:lnTo>
                  <a:lnTo>
                    <a:pt x="1067" y="1198"/>
                  </a:lnTo>
                  <a:lnTo>
                    <a:pt x="1064" y="1195"/>
                  </a:lnTo>
                  <a:lnTo>
                    <a:pt x="1059" y="1193"/>
                  </a:lnTo>
                  <a:lnTo>
                    <a:pt x="1057" y="1188"/>
                  </a:lnTo>
                  <a:lnTo>
                    <a:pt x="1077" y="1186"/>
                  </a:lnTo>
                  <a:lnTo>
                    <a:pt x="1082" y="1185"/>
                  </a:lnTo>
                  <a:lnTo>
                    <a:pt x="1087" y="1180"/>
                  </a:lnTo>
                  <a:lnTo>
                    <a:pt x="1092" y="1176"/>
                  </a:lnTo>
                  <a:lnTo>
                    <a:pt x="1101" y="1173"/>
                  </a:lnTo>
                  <a:lnTo>
                    <a:pt x="1104" y="1170"/>
                  </a:lnTo>
                  <a:lnTo>
                    <a:pt x="1106" y="1167"/>
                  </a:lnTo>
                  <a:lnTo>
                    <a:pt x="1107" y="1165"/>
                  </a:lnTo>
                  <a:lnTo>
                    <a:pt x="1112" y="1165"/>
                  </a:lnTo>
                  <a:lnTo>
                    <a:pt x="1117" y="1163"/>
                  </a:lnTo>
                  <a:lnTo>
                    <a:pt x="1122" y="1162"/>
                  </a:lnTo>
                  <a:lnTo>
                    <a:pt x="1125" y="1158"/>
                  </a:lnTo>
                  <a:lnTo>
                    <a:pt x="1127" y="1155"/>
                  </a:lnTo>
                  <a:lnTo>
                    <a:pt x="1130" y="1152"/>
                  </a:lnTo>
                  <a:lnTo>
                    <a:pt x="1145" y="1137"/>
                  </a:lnTo>
                  <a:lnTo>
                    <a:pt x="1144" y="1132"/>
                  </a:lnTo>
                  <a:lnTo>
                    <a:pt x="1142" y="1127"/>
                  </a:lnTo>
                  <a:lnTo>
                    <a:pt x="1140" y="1117"/>
                  </a:lnTo>
                  <a:lnTo>
                    <a:pt x="1140" y="1118"/>
                  </a:lnTo>
                  <a:lnTo>
                    <a:pt x="1132" y="1120"/>
                  </a:lnTo>
                  <a:lnTo>
                    <a:pt x="1124" y="1122"/>
                  </a:lnTo>
                  <a:lnTo>
                    <a:pt x="1122" y="1123"/>
                  </a:lnTo>
                  <a:lnTo>
                    <a:pt x="1119" y="1127"/>
                  </a:lnTo>
                  <a:lnTo>
                    <a:pt x="1117" y="1128"/>
                  </a:lnTo>
                  <a:lnTo>
                    <a:pt x="1114" y="1130"/>
                  </a:lnTo>
                  <a:lnTo>
                    <a:pt x="1104" y="1132"/>
                  </a:lnTo>
                  <a:lnTo>
                    <a:pt x="1099" y="1132"/>
                  </a:lnTo>
                  <a:lnTo>
                    <a:pt x="1094" y="1128"/>
                  </a:lnTo>
                  <a:lnTo>
                    <a:pt x="1094" y="1125"/>
                  </a:lnTo>
                  <a:lnTo>
                    <a:pt x="1094" y="1122"/>
                  </a:lnTo>
                  <a:lnTo>
                    <a:pt x="1097" y="1115"/>
                  </a:lnTo>
                  <a:lnTo>
                    <a:pt x="1102" y="1098"/>
                  </a:lnTo>
                  <a:lnTo>
                    <a:pt x="1104" y="1092"/>
                  </a:lnTo>
                  <a:lnTo>
                    <a:pt x="1109" y="1087"/>
                  </a:lnTo>
                  <a:lnTo>
                    <a:pt x="1109" y="1085"/>
                  </a:lnTo>
                  <a:lnTo>
                    <a:pt x="1115" y="1084"/>
                  </a:lnTo>
                  <a:lnTo>
                    <a:pt x="1117" y="1082"/>
                  </a:lnTo>
                  <a:lnTo>
                    <a:pt x="1119" y="1080"/>
                  </a:lnTo>
                  <a:lnTo>
                    <a:pt x="1120" y="1075"/>
                  </a:lnTo>
                  <a:lnTo>
                    <a:pt x="1122" y="1075"/>
                  </a:lnTo>
                  <a:lnTo>
                    <a:pt x="1125" y="1069"/>
                  </a:lnTo>
                  <a:lnTo>
                    <a:pt x="1125" y="1065"/>
                  </a:lnTo>
                  <a:lnTo>
                    <a:pt x="1127" y="1062"/>
                  </a:lnTo>
                  <a:lnTo>
                    <a:pt x="1132" y="1060"/>
                  </a:lnTo>
                  <a:lnTo>
                    <a:pt x="1137" y="1059"/>
                  </a:lnTo>
                  <a:lnTo>
                    <a:pt x="1147" y="1057"/>
                  </a:lnTo>
                  <a:lnTo>
                    <a:pt x="1152" y="1055"/>
                  </a:lnTo>
                  <a:lnTo>
                    <a:pt x="1157" y="1052"/>
                  </a:lnTo>
                  <a:lnTo>
                    <a:pt x="1165" y="1045"/>
                  </a:lnTo>
                  <a:lnTo>
                    <a:pt x="1177" y="1044"/>
                  </a:lnTo>
                  <a:lnTo>
                    <a:pt x="1182" y="1042"/>
                  </a:lnTo>
                  <a:lnTo>
                    <a:pt x="1185" y="1040"/>
                  </a:lnTo>
                  <a:lnTo>
                    <a:pt x="1189" y="1039"/>
                  </a:lnTo>
                  <a:lnTo>
                    <a:pt x="1192" y="1035"/>
                  </a:lnTo>
                  <a:lnTo>
                    <a:pt x="1193" y="1034"/>
                  </a:lnTo>
                  <a:lnTo>
                    <a:pt x="1197" y="1030"/>
                  </a:lnTo>
                  <a:lnTo>
                    <a:pt x="1202" y="1030"/>
                  </a:lnTo>
                  <a:lnTo>
                    <a:pt x="1207" y="1032"/>
                  </a:lnTo>
                  <a:lnTo>
                    <a:pt x="1212" y="1032"/>
                  </a:lnTo>
                  <a:lnTo>
                    <a:pt x="1217" y="1030"/>
                  </a:lnTo>
                  <a:lnTo>
                    <a:pt x="1218" y="1029"/>
                  </a:lnTo>
                  <a:lnTo>
                    <a:pt x="1218" y="1027"/>
                  </a:lnTo>
                  <a:lnTo>
                    <a:pt x="1220" y="1020"/>
                  </a:lnTo>
                  <a:lnTo>
                    <a:pt x="1223" y="1015"/>
                  </a:lnTo>
                  <a:lnTo>
                    <a:pt x="1227" y="1012"/>
                  </a:lnTo>
                  <a:lnTo>
                    <a:pt x="1235" y="1006"/>
                  </a:lnTo>
                  <a:lnTo>
                    <a:pt x="1237" y="1002"/>
                  </a:lnTo>
                  <a:lnTo>
                    <a:pt x="1238" y="997"/>
                  </a:lnTo>
                  <a:lnTo>
                    <a:pt x="1240" y="992"/>
                  </a:lnTo>
                  <a:lnTo>
                    <a:pt x="1242" y="989"/>
                  </a:lnTo>
                  <a:lnTo>
                    <a:pt x="1248" y="987"/>
                  </a:lnTo>
                  <a:lnTo>
                    <a:pt x="1253" y="987"/>
                  </a:lnTo>
                  <a:lnTo>
                    <a:pt x="1260" y="989"/>
                  </a:lnTo>
                  <a:lnTo>
                    <a:pt x="1267" y="986"/>
                  </a:lnTo>
                  <a:lnTo>
                    <a:pt x="1275" y="981"/>
                  </a:lnTo>
                  <a:lnTo>
                    <a:pt x="1278" y="974"/>
                  </a:lnTo>
                  <a:lnTo>
                    <a:pt x="1286" y="959"/>
                  </a:lnTo>
                  <a:lnTo>
                    <a:pt x="1293" y="954"/>
                  </a:lnTo>
                  <a:lnTo>
                    <a:pt x="1301" y="949"/>
                  </a:lnTo>
                  <a:lnTo>
                    <a:pt x="1316" y="942"/>
                  </a:lnTo>
                  <a:lnTo>
                    <a:pt x="1318" y="939"/>
                  </a:lnTo>
                  <a:lnTo>
                    <a:pt x="1328" y="919"/>
                  </a:lnTo>
                  <a:lnTo>
                    <a:pt x="1333" y="908"/>
                  </a:lnTo>
                  <a:lnTo>
                    <a:pt x="1340" y="899"/>
                  </a:lnTo>
                  <a:lnTo>
                    <a:pt x="1345" y="898"/>
                  </a:lnTo>
                  <a:lnTo>
                    <a:pt x="1348" y="896"/>
                  </a:lnTo>
                  <a:lnTo>
                    <a:pt x="1356" y="884"/>
                  </a:lnTo>
                  <a:lnTo>
                    <a:pt x="1364" y="874"/>
                  </a:lnTo>
                  <a:lnTo>
                    <a:pt x="1345" y="876"/>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61" name="Freeform 5"/>
            <p:cNvSpPr>
              <a:spLocks/>
            </p:cNvSpPr>
            <p:nvPr/>
          </p:nvSpPr>
          <p:spPr bwMode="auto">
            <a:xfrm>
              <a:off x="3759" y="842"/>
              <a:ext cx="274" cy="433"/>
            </a:xfrm>
            <a:custGeom>
              <a:avLst/>
              <a:gdLst>
                <a:gd name="T0" fmla="*/ 1 w 381"/>
                <a:gd name="T1" fmla="*/ 1 h 683"/>
                <a:gd name="T2" fmla="*/ 1 w 381"/>
                <a:gd name="T3" fmla="*/ 1 h 683"/>
                <a:gd name="T4" fmla="*/ 1 w 381"/>
                <a:gd name="T5" fmla="*/ 1 h 683"/>
                <a:gd name="T6" fmla="*/ 1 w 381"/>
                <a:gd name="T7" fmla="*/ 1 h 683"/>
                <a:gd name="T8" fmla="*/ 1 w 381"/>
                <a:gd name="T9" fmla="*/ 1 h 683"/>
                <a:gd name="T10" fmla="*/ 1 w 381"/>
                <a:gd name="T11" fmla="*/ 1 h 683"/>
                <a:gd name="T12" fmla="*/ 1 w 381"/>
                <a:gd name="T13" fmla="*/ 1 h 683"/>
                <a:gd name="T14" fmla="*/ 1 w 381"/>
                <a:gd name="T15" fmla="*/ 1 h 683"/>
                <a:gd name="T16" fmla="*/ 1 w 381"/>
                <a:gd name="T17" fmla="*/ 1 h 683"/>
                <a:gd name="T18" fmla="*/ 1 w 381"/>
                <a:gd name="T19" fmla="*/ 1 h 683"/>
                <a:gd name="T20" fmla="*/ 1 w 381"/>
                <a:gd name="T21" fmla="*/ 1 h 683"/>
                <a:gd name="T22" fmla="*/ 1 w 381"/>
                <a:gd name="T23" fmla="*/ 1 h 683"/>
                <a:gd name="T24" fmla="*/ 1 w 381"/>
                <a:gd name="T25" fmla="*/ 1 h 683"/>
                <a:gd name="T26" fmla="*/ 1 w 381"/>
                <a:gd name="T27" fmla="*/ 1 h 683"/>
                <a:gd name="T28" fmla="*/ 1 w 381"/>
                <a:gd name="T29" fmla="*/ 1 h 683"/>
                <a:gd name="T30" fmla="*/ 1 w 381"/>
                <a:gd name="T31" fmla="*/ 1 h 683"/>
                <a:gd name="T32" fmla="*/ 1 w 381"/>
                <a:gd name="T33" fmla="*/ 1 h 683"/>
                <a:gd name="T34" fmla="*/ 1 w 381"/>
                <a:gd name="T35" fmla="*/ 1 h 683"/>
                <a:gd name="T36" fmla="*/ 1 w 381"/>
                <a:gd name="T37" fmla="*/ 1 h 683"/>
                <a:gd name="T38" fmla="*/ 1 w 381"/>
                <a:gd name="T39" fmla="*/ 1 h 683"/>
                <a:gd name="T40" fmla="*/ 1 w 381"/>
                <a:gd name="T41" fmla="*/ 1 h 683"/>
                <a:gd name="T42" fmla="*/ 1 w 381"/>
                <a:gd name="T43" fmla="*/ 1 h 683"/>
                <a:gd name="T44" fmla="*/ 1 w 381"/>
                <a:gd name="T45" fmla="*/ 1 h 683"/>
                <a:gd name="T46" fmla="*/ 1 w 381"/>
                <a:gd name="T47" fmla="*/ 1 h 683"/>
                <a:gd name="T48" fmla="*/ 1 w 381"/>
                <a:gd name="T49" fmla="*/ 1 h 683"/>
                <a:gd name="T50" fmla="*/ 1 w 381"/>
                <a:gd name="T51" fmla="*/ 1 h 683"/>
                <a:gd name="T52" fmla="*/ 1 w 381"/>
                <a:gd name="T53" fmla="*/ 1 h 683"/>
                <a:gd name="T54" fmla="*/ 1 w 381"/>
                <a:gd name="T55" fmla="*/ 1 h 683"/>
                <a:gd name="T56" fmla="*/ 1 w 381"/>
                <a:gd name="T57" fmla="*/ 1 h 683"/>
                <a:gd name="T58" fmla="*/ 1 w 381"/>
                <a:gd name="T59" fmla="*/ 1 h 683"/>
                <a:gd name="T60" fmla="*/ 1 w 381"/>
                <a:gd name="T61" fmla="*/ 1 h 683"/>
                <a:gd name="T62" fmla="*/ 1 w 381"/>
                <a:gd name="T63" fmla="*/ 1 h 683"/>
                <a:gd name="T64" fmla="*/ 1 w 381"/>
                <a:gd name="T65" fmla="*/ 1 h 683"/>
                <a:gd name="T66" fmla="*/ 1 w 381"/>
                <a:gd name="T67" fmla="*/ 1 h 683"/>
                <a:gd name="T68" fmla="*/ 1 w 381"/>
                <a:gd name="T69" fmla="*/ 1 h 683"/>
                <a:gd name="T70" fmla="*/ 1 w 381"/>
                <a:gd name="T71" fmla="*/ 1 h 683"/>
                <a:gd name="T72" fmla="*/ 1 w 381"/>
                <a:gd name="T73" fmla="*/ 1 h 683"/>
                <a:gd name="T74" fmla="*/ 1 w 381"/>
                <a:gd name="T75" fmla="*/ 1 h 683"/>
                <a:gd name="T76" fmla="*/ 1 w 381"/>
                <a:gd name="T77" fmla="*/ 1 h 683"/>
                <a:gd name="T78" fmla="*/ 1 w 381"/>
                <a:gd name="T79" fmla="*/ 1 h 683"/>
                <a:gd name="T80" fmla="*/ 1 w 381"/>
                <a:gd name="T81" fmla="*/ 1 h 683"/>
                <a:gd name="T82" fmla="*/ 1 w 381"/>
                <a:gd name="T83" fmla="*/ 1 h 683"/>
                <a:gd name="T84" fmla="*/ 1 w 381"/>
                <a:gd name="T85" fmla="*/ 1 h 683"/>
                <a:gd name="T86" fmla="*/ 1 w 381"/>
                <a:gd name="T87" fmla="*/ 1 h 683"/>
                <a:gd name="T88" fmla="*/ 1 w 381"/>
                <a:gd name="T89" fmla="*/ 1 h 683"/>
                <a:gd name="T90" fmla="*/ 1 w 381"/>
                <a:gd name="T91" fmla="*/ 1 h 683"/>
                <a:gd name="T92" fmla="*/ 1 w 381"/>
                <a:gd name="T93" fmla="*/ 1 h 683"/>
                <a:gd name="T94" fmla="*/ 1 w 381"/>
                <a:gd name="T95" fmla="*/ 1 h 683"/>
                <a:gd name="T96" fmla="*/ 1 w 381"/>
                <a:gd name="T97" fmla="*/ 1 h 683"/>
                <a:gd name="T98" fmla="*/ 1 w 381"/>
                <a:gd name="T99" fmla="*/ 1 h 683"/>
                <a:gd name="T100" fmla="*/ 1 w 381"/>
                <a:gd name="T101" fmla="*/ 1 h 683"/>
                <a:gd name="T102" fmla="*/ 1 w 381"/>
                <a:gd name="T103" fmla="*/ 1 h 683"/>
                <a:gd name="T104" fmla="*/ 1 w 381"/>
                <a:gd name="T105" fmla="*/ 1 h 683"/>
                <a:gd name="T106" fmla="*/ 1 w 381"/>
                <a:gd name="T107" fmla="*/ 1 h 683"/>
                <a:gd name="T108" fmla="*/ 1 w 381"/>
                <a:gd name="T109" fmla="*/ 1 h 683"/>
                <a:gd name="T110" fmla="*/ 1 w 381"/>
                <a:gd name="T111" fmla="*/ 1 h 683"/>
                <a:gd name="T112" fmla="*/ 1 w 381"/>
                <a:gd name="T113" fmla="*/ 1 h 683"/>
                <a:gd name="T114" fmla="*/ 1 w 381"/>
                <a:gd name="T115" fmla="*/ 1 h 683"/>
                <a:gd name="T116" fmla="*/ 1 w 381"/>
                <a:gd name="T117" fmla="*/ 1 h 683"/>
                <a:gd name="T118" fmla="*/ 1 w 381"/>
                <a:gd name="T119" fmla="*/ 1 h 683"/>
                <a:gd name="T120" fmla="*/ 1 w 381"/>
                <a:gd name="T121" fmla="*/ 1 h 683"/>
                <a:gd name="T122" fmla="*/ 1 w 381"/>
                <a:gd name="T123" fmla="*/ 1 h 683"/>
                <a:gd name="T124" fmla="*/ 1 w 381"/>
                <a:gd name="T125" fmla="*/ 1 h 6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1"/>
                <a:gd name="T190" fmla="*/ 0 h 683"/>
                <a:gd name="T191" fmla="*/ 381 w 381"/>
                <a:gd name="T192" fmla="*/ 683 h 68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1" h="683">
                  <a:moveTo>
                    <a:pt x="293" y="666"/>
                  </a:moveTo>
                  <a:lnTo>
                    <a:pt x="293" y="666"/>
                  </a:lnTo>
                  <a:lnTo>
                    <a:pt x="290" y="671"/>
                  </a:lnTo>
                  <a:lnTo>
                    <a:pt x="283" y="676"/>
                  </a:lnTo>
                  <a:lnTo>
                    <a:pt x="275" y="679"/>
                  </a:lnTo>
                  <a:lnTo>
                    <a:pt x="272" y="679"/>
                  </a:lnTo>
                  <a:lnTo>
                    <a:pt x="270" y="679"/>
                  </a:lnTo>
                  <a:lnTo>
                    <a:pt x="269" y="666"/>
                  </a:lnTo>
                  <a:lnTo>
                    <a:pt x="265" y="658"/>
                  </a:lnTo>
                  <a:lnTo>
                    <a:pt x="264" y="656"/>
                  </a:lnTo>
                  <a:lnTo>
                    <a:pt x="260" y="654"/>
                  </a:lnTo>
                  <a:lnTo>
                    <a:pt x="257" y="653"/>
                  </a:lnTo>
                  <a:lnTo>
                    <a:pt x="254" y="651"/>
                  </a:lnTo>
                  <a:lnTo>
                    <a:pt x="250" y="646"/>
                  </a:lnTo>
                  <a:lnTo>
                    <a:pt x="245" y="641"/>
                  </a:lnTo>
                  <a:lnTo>
                    <a:pt x="244" y="639"/>
                  </a:lnTo>
                  <a:lnTo>
                    <a:pt x="239" y="639"/>
                  </a:lnTo>
                  <a:lnTo>
                    <a:pt x="235" y="641"/>
                  </a:lnTo>
                  <a:lnTo>
                    <a:pt x="232" y="643"/>
                  </a:lnTo>
                  <a:lnTo>
                    <a:pt x="230" y="646"/>
                  </a:lnTo>
                  <a:lnTo>
                    <a:pt x="230" y="651"/>
                  </a:lnTo>
                  <a:lnTo>
                    <a:pt x="230" y="658"/>
                  </a:lnTo>
                  <a:lnTo>
                    <a:pt x="234" y="661"/>
                  </a:lnTo>
                  <a:lnTo>
                    <a:pt x="235" y="661"/>
                  </a:lnTo>
                  <a:lnTo>
                    <a:pt x="232" y="663"/>
                  </a:lnTo>
                  <a:lnTo>
                    <a:pt x="225" y="664"/>
                  </a:lnTo>
                  <a:lnTo>
                    <a:pt x="214" y="664"/>
                  </a:lnTo>
                  <a:lnTo>
                    <a:pt x="204" y="664"/>
                  </a:lnTo>
                  <a:lnTo>
                    <a:pt x="197" y="666"/>
                  </a:lnTo>
                  <a:lnTo>
                    <a:pt x="192" y="668"/>
                  </a:lnTo>
                  <a:lnTo>
                    <a:pt x="190" y="669"/>
                  </a:lnTo>
                  <a:lnTo>
                    <a:pt x="190" y="671"/>
                  </a:lnTo>
                  <a:lnTo>
                    <a:pt x="190" y="673"/>
                  </a:lnTo>
                  <a:lnTo>
                    <a:pt x="189" y="674"/>
                  </a:lnTo>
                  <a:lnTo>
                    <a:pt x="187" y="676"/>
                  </a:lnTo>
                  <a:lnTo>
                    <a:pt x="186" y="679"/>
                  </a:lnTo>
                  <a:lnTo>
                    <a:pt x="184" y="681"/>
                  </a:lnTo>
                  <a:lnTo>
                    <a:pt x="181" y="683"/>
                  </a:lnTo>
                  <a:lnTo>
                    <a:pt x="171" y="679"/>
                  </a:lnTo>
                  <a:lnTo>
                    <a:pt x="162" y="676"/>
                  </a:lnTo>
                  <a:lnTo>
                    <a:pt x="152" y="673"/>
                  </a:lnTo>
                  <a:lnTo>
                    <a:pt x="146" y="674"/>
                  </a:lnTo>
                  <a:lnTo>
                    <a:pt x="129" y="676"/>
                  </a:lnTo>
                  <a:lnTo>
                    <a:pt x="114" y="674"/>
                  </a:lnTo>
                  <a:lnTo>
                    <a:pt x="104" y="673"/>
                  </a:lnTo>
                  <a:lnTo>
                    <a:pt x="99" y="674"/>
                  </a:lnTo>
                  <a:lnTo>
                    <a:pt x="98" y="676"/>
                  </a:lnTo>
                  <a:lnTo>
                    <a:pt x="94" y="678"/>
                  </a:lnTo>
                  <a:lnTo>
                    <a:pt x="88" y="678"/>
                  </a:lnTo>
                  <a:lnTo>
                    <a:pt x="79" y="676"/>
                  </a:lnTo>
                  <a:lnTo>
                    <a:pt x="74" y="674"/>
                  </a:lnTo>
                  <a:lnTo>
                    <a:pt x="73" y="671"/>
                  </a:lnTo>
                  <a:lnTo>
                    <a:pt x="71" y="668"/>
                  </a:lnTo>
                  <a:lnTo>
                    <a:pt x="71" y="658"/>
                  </a:lnTo>
                  <a:lnTo>
                    <a:pt x="74" y="648"/>
                  </a:lnTo>
                  <a:lnTo>
                    <a:pt x="79" y="641"/>
                  </a:lnTo>
                  <a:lnTo>
                    <a:pt x="94" y="626"/>
                  </a:lnTo>
                  <a:lnTo>
                    <a:pt x="101" y="618"/>
                  </a:lnTo>
                  <a:lnTo>
                    <a:pt x="109" y="613"/>
                  </a:lnTo>
                  <a:lnTo>
                    <a:pt x="114" y="609"/>
                  </a:lnTo>
                  <a:lnTo>
                    <a:pt x="117" y="601"/>
                  </a:lnTo>
                  <a:lnTo>
                    <a:pt x="119" y="598"/>
                  </a:lnTo>
                  <a:lnTo>
                    <a:pt x="119" y="595"/>
                  </a:lnTo>
                  <a:lnTo>
                    <a:pt x="116" y="591"/>
                  </a:lnTo>
                  <a:lnTo>
                    <a:pt x="112" y="590"/>
                  </a:lnTo>
                  <a:lnTo>
                    <a:pt x="109" y="583"/>
                  </a:lnTo>
                  <a:lnTo>
                    <a:pt x="107" y="576"/>
                  </a:lnTo>
                  <a:lnTo>
                    <a:pt x="106" y="570"/>
                  </a:lnTo>
                  <a:lnTo>
                    <a:pt x="104" y="566"/>
                  </a:lnTo>
                  <a:lnTo>
                    <a:pt x="101" y="565"/>
                  </a:lnTo>
                  <a:lnTo>
                    <a:pt x="93" y="560"/>
                  </a:lnTo>
                  <a:lnTo>
                    <a:pt x="91" y="556"/>
                  </a:lnTo>
                  <a:lnTo>
                    <a:pt x="94" y="555"/>
                  </a:lnTo>
                  <a:lnTo>
                    <a:pt x="106" y="551"/>
                  </a:lnTo>
                  <a:lnTo>
                    <a:pt x="119" y="550"/>
                  </a:lnTo>
                  <a:lnTo>
                    <a:pt x="124" y="550"/>
                  </a:lnTo>
                  <a:lnTo>
                    <a:pt x="129" y="553"/>
                  </a:lnTo>
                  <a:lnTo>
                    <a:pt x="134" y="556"/>
                  </a:lnTo>
                  <a:lnTo>
                    <a:pt x="136" y="561"/>
                  </a:lnTo>
                  <a:lnTo>
                    <a:pt x="137" y="568"/>
                  </a:lnTo>
                  <a:lnTo>
                    <a:pt x="141" y="571"/>
                  </a:lnTo>
                  <a:lnTo>
                    <a:pt x="144" y="576"/>
                  </a:lnTo>
                  <a:lnTo>
                    <a:pt x="146" y="581"/>
                  </a:lnTo>
                  <a:lnTo>
                    <a:pt x="147" y="585"/>
                  </a:lnTo>
                  <a:lnTo>
                    <a:pt x="151" y="586"/>
                  </a:lnTo>
                  <a:lnTo>
                    <a:pt x="157" y="588"/>
                  </a:lnTo>
                  <a:lnTo>
                    <a:pt x="164" y="590"/>
                  </a:lnTo>
                  <a:lnTo>
                    <a:pt x="171" y="590"/>
                  </a:lnTo>
                  <a:lnTo>
                    <a:pt x="177" y="591"/>
                  </a:lnTo>
                  <a:lnTo>
                    <a:pt x="187" y="590"/>
                  </a:lnTo>
                  <a:lnTo>
                    <a:pt x="190" y="588"/>
                  </a:lnTo>
                  <a:lnTo>
                    <a:pt x="194" y="586"/>
                  </a:lnTo>
                  <a:lnTo>
                    <a:pt x="195" y="583"/>
                  </a:lnTo>
                  <a:lnTo>
                    <a:pt x="197" y="580"/>
                  </a:lnTo>
                  <a:lnTo>
                    <a:pt x="197" y="575"/>
                  </a:lnTo>
                  <a:lnTo>
                    <a:pt x="199" y="573"/>
                  </a:lnTo>
                  <a:lnTo>
                    <a:pt x="202" y="573"/>
                  </a:lnTo>
                  <a:lnTo>
                    <a:pt x="205" y="571"/>
                  </a:lnTo>
                  <a:lnTo>
                    <a:pt x="209" y="561"/>
                  </a:lnTo>
                  <a:lnTo>
                    <a:pt x="212" y="551"/>
                  </a:lnTo>
                  <a:lnTo>
                    <a:pt x="205" y="550"/>
                  </a:lnTo>
                  <a:lnTo>
                    <a:pt x="200" y="546"/>
                  </a:lnTo>
                  <a:lnTo>
                    <a:pt x="199" y="546"/>
                  </a:lnTo>
                  <a:lnTo>
                    <a:pt x="195" y="546"/>
                  </a:lnTo>
                  <a:lnTo>
                    <a:pt x="194" y="548"/>
                  </a:lnTo>
                  <a:lnTo>
                    <a:pt x="190" y="551"/>
                  </a:lnTo>
                  <a:lnTo>
                    <a:pt x="187" y="556"/>
                  </a:lnTo>
                  <a:lnTo>
                    <a:pt x="186" y="560"/>
                  </a:lnTo>
                  <a:lnTo>
                    <a:pt x="182" y="561"/>
                  </a:lnTo>
                  <a:lnTo>
                    <a:pt x="174" y="560"/>
                  </a:lnTo>
                  <a:lnTo>
                    <a:pt x="169" y="560"/>
                  </a:lnTo>
                  <a:lnTo>
                    <a:pt x="166" y="558"/>
                  </a:lnTo>
                  <a:lnTo>
                    <a:pt x="162" y="556"/>
                  </a:lnTo>
                  <a:lnTo>
                    <a:pt x="161" y="553"/>
                  </a:lnTo>
                  <a:lnTo>
                    <a:pt x="159" y="546"/>
                  </a:lnTo>
                  <a:lnTo>
                    <a:pt x="157" y="538"/>
                  </a:lnTo>
                  <a:lnTo>
                    <a:pt x="157" y="533"/>
                  </a:lnTo>
                  <a:lnTo>
                    <a:pt x="156" y="530"/>
                  </a:lnTo>
                  <a:lnTo>
                    <a:pt x="151" y="525"/>
                  </a:lnTo>
                  <a:lnTo>
                    <a:pt x="149" y="523"/>
                  </a:lnTo>
                  <a:lnTo>
                    <a:pt x="149" y="520"/>
                  </a:lnTo>
                  <a:lnTo>
                    <a:pt x="149" y="517"/>
                  </a:lnTo>
                  <a:lnTo>
                    <a:pt x="151" y="513"/>
                  </a:lnTo>
                  <a:lnTo>
                    <a:pt x="152" y="507"/>
                  </a:lnTo>
                  <a:lnTo>
                    <a:pt x="152" y="500"/>
                  </a:lnTo>
                  <a:lnTo>
                    <a:pt x="151" y="498"/>
                  </a:lnTo>
                  <a:lnTo>
                    <a:pt x="149" y="497"/>
                  </a:lnTo>
                  <a:lnTo>
                    <a:pt x="146" y="495"/>
                  </a:lnTo>
                  <a:lnTo>
                    <a:pt x="142" y="495"/>
                  </a:lnTo>
                  <a:lnTo>
                    <a:pt x="141" y="498"/>
                  </a:lnTo>
                  <a:lnTo>
                    <a:pt x="139" y="503"/>
                  </a:lnTo>
                  <a:lnTo>
                    <a:pt x="139" y="507"/>
                  </a:lnTo>
                  <a:lnTo>
                    <a:pt x="139" y="508"/>
                  </a:lnTo>
                  <a:lnTo>
                    <a:pt x="136" y="508"/>
                  </a:lnTo>
                  <a:lnTo>
                    <a:pt x="132" y="510"/>
                  </a:lnTo>
                  <a:lnTo>
                    <a:pt x="127" y="510"/>
                  </a:lnTo>
                  <a:lnTo>
                    <a:pt x="119" y="508"/>
                  </a:lnTo>
                  <a:lnTo>
                    <a:pt x="117" y="508"/>
                  </a:lnTo>
                  <a:lnTo>
                    <a:pt x="116" y="510"/>
                  </a:lnTo>
                  <a:lnTo>
                    <a:pt x="114" y="515"/>
                  </a:lnTo>
                  <a:lnTo>
                    <a:pt x="111" y="520"/>
                  </a:lnTo>
                  <a:lnTo>
                    <a:pt x="109" y="521"/>
                  </a:lnTo>
                  <a:lnTo>
                    <a:pt x="104" y="521"/>
                  </a:lnTo>
                  <a:lnTo>
                    <a:pt x="103" y="498"/>
                  </a:lnTo>
                  <a:lnTo>
                    <a:pt x="104" y="493"/>
                  </a:lnTo>
                  <a:lnTo>
                    <a:pt x="106" y="488"/>
                  </a:lnTo>
                  <a:lnTo>
                    <a:pt x="107" y="483"/>
                  </a:lnTo>
                  <a:lnTo>
                    <a:pt x="112" y="478"/>
                  </a:lnTo>
                  <a:lnTo>
                    <a:pt x="122" y="468"/>
                  </a:lnTo>
                  <a:lnTo>
                    <a:pt x="129" y="462"/>
                  </a:lnTo>
                  <a:lnTo>
                    <a:pt x="134" y="458"/>
                  </a:lnTo>
                  <a:lnTo>
                    <a:pt x="146" y="457"/>
                  </a:lnTo>
                  <a:lnTo>
                    <a:pt x="157" y="455"/>
                  </a:lnTo>
                  <a:lnTo>
                    <a:pt x="159" y="455"/>
                  </a:lnTo>
                  <a:lnTo>
                    <a:pt x="162" y="452"/>
                  </a:lnTo>
                  <a:lnTo>
                    <a:pt x="166" y="450"/>
                  </a:lnTo>
                  <a:lnTo>
                    <a:pt x="167" y="450"/>
                  </a:lnTo>
                  <a:lnTo>
                    <a:pt x="166" y="450"/>
                  </a:lnTo>
                  <a:lnTo>
                    <a:pt x="176" y="448"/>
                  </a:lnTo>
                  <a:lnTo>
                    <a:pt x="186" y="448"/>
                  </a:lnTo>
                  <a:lnTo>
                    <a:pt x="190" y="448"/>
                  </a:lnTo>
                  <a:lnTo>
                    <a:pt x="195" y="447"/>
                  </a:lnTo>
                  <a:lnTo>
                    <a:pt x="199" y="443"/>
                  </a:lnTo>
                  <a:lnTo>
                    <a:pt x="200" y="440"/>
                  </a:lnTo>
                  <a:lnTo>
                    <a:pt x="200" y="435"/>
                  </a:lnTo>
                  <a:lnTo>
                    <a:pt x="197" y="434"/>
                  </a:lnTo>
                  <a:lnTo>
                    <a:pt x="192" y="432"/>
                  </a:lnTo>
                  <a:lnTo>
                    <a:pt x="186" y="430"/>
                  </a:lnTo>
                  <a:lnTo>
                    <a:pt x="172" y="432"/>
                  </a:lnTo>
                  <a:lnTo>
                    <a:pt x="162" y="432"/>
                  </a:lnTo>
                  <a:lnTo>
                    <a:pt x="152" y="425"/>
                  </a:lnTo>
                  <a:lnTo>
                    <a:pt x="147" y="420"/>
                  </a:lnTo>
                  <a:lnTo>
                    <a:pt x="147" y="419"/>
                  </a:lnTo>
                  <a:lnTo>
                    <a:pt x="149" y="417"/>
                  </a:lnTo>
                  <a:lnTo>
                    <a:pt x="152" y="414"/>
                  </a:lnTo>
                  <a:lnTo>
                    <a:pt x="152" y="410"/>
                  </a:lnTo>
                  <a:lnTo>
                    <a:pt x="151" y="405"/>
                  </a:lnTo>
                  <a:lnTo>
                    <a:pt x="149" y="402"/>
                  </a:lnTo>
                  <a:lnTo>
                    <a:pt x="141" y="395"/>
                  </a:lnTo>
                  <a:lnTo>
                    <a:pt x="136" y="390"/>
                  </a:lnTo>
                  <a:lnTo>
                    <a:pt x="132" y="385"/>
                  </a:lnTo>
                  <a:lnTo>
                    <a:pt x="129" y="382"/>
                  </a:lnTo>
                  <a:lnTo>
                    <a:pt x="122" y="379"/>
                  </a:lnTo>
                  <a:lnTo>
                    <a:pt x="116" y="374"/>
                  </a:lnTo>
                  <a:lnTo>
                    <a:pt x="114" y="370"/>
                  </a:lnTo>
                  <a:lnTo>
                    <a:pt x="114" y="365"/>
                  </a:lnTo>
                  <a:lnTo>
                    <a:pt x="111" y="352"/>
                  </a:lnTo>
                  <a:lnTo>
                    <a:pt x="107" y="346"/>
                  </a:lnTo>
                  <a:lnTo>
                    <a:pt x="106" y="344"/>
                  </a:lnTo>
                  <a:lnTo>
                    <a:pt x="104" y="342"/>
                  </a:lnTo>
                  <a:lnTo>
                    <a:pt x="104" y="339"/>
                  </a:lnTo>
                  <a:lnTo>
                    <a:pt x="104" y="334"/>
                  </a:lnTo>
                  <a:lnTo>
                    <a:pt x="101" y="326"/>
                  </a:lnTo>
                  <a:lnTo>
                    <a:pt x="101" y="322"/>
                  </a:lnTo>
                  <a:lnTo>
                    <a:pt x="104" y="319"/>
                  </a:lnTo>
                  <a:lnTo>
                    <a:pt x="107" y="317"/>
                  </a:lnTo>
                  <a:lnTo>
                    <a:pt x="112" y="317"/>
                  </a:lnTo>
                  <a:lnTo>
                    <a:pt x="122" y="317"/>
                  </a:lnTo>
                  <a:lnTo>
                    <a:pt x="129" y="317"/>
                  </a:lnTo>
                  <a:lnTo>
                    <a:pt x="136" y="319"/>
                  </a:lnTo>
                  <a:lnTo>
                    <a:pt x="141" y="322"/>
                  </a:lnTo>
                  <a:lnTo>
                    <a:pt x="142" y="327"/>
                  </a:lnTo>
                  <a:lnTo>
                    <a:pt x="144" y="332"/>
                  </a:lnTo>
                  <a:lnTo>
                    <a:pt x="147" y="336"/>
                  </a:lnTo>
                  <a:lnTo>
                    <a:pt x="149" y="339"/>
                  </a:lnTo>
                  <a:lnTo>
                    <a:pt x="152" y="339"/>
                  </a:lnTo>
                  <a:lnTo>
                    <a:pt x="156" y="339"/>
                  </a:lnTo>
                  <a:lnTo>
                    <a:pt x="159" y="337"/>
                  </a:lnTo>
                  <a:lnTo>
                    <a:pt x="161" y="336"/>
                  </a:lnTo>
                  <a:lnTo>
                    <a:pt x="162" y="332"/>
                  </a:lnTo>
                  <a:lnTo>
                    <a:pt x="161" y="327"/>
                  </a:lnTo>
                  <a:lnTo>
                    <a:pt x="157" y="317"/>
                  </a:lnTo>
                  <a:lnTo>
                    <a:pt x="157" y="316"/>
                  </a:lnTo>
                  <a:lnTo>
                    <a:pt x="159" y="312"/>
                  </a:lnTo>
                  <a:lnTo>
                    <a:pt x="174" y="302"/>
                  </a:lnTo>
                  <a:lnTo>
                    <a:pt x="181" y="297"/>
                  </a:lnTo>
                  <a:lnTo>
                    <a:pt x="186" y="289"/>
                  </a:lnTo>
                  <a:lnTo>
                    <a:pt x="194" y="284"/>
                  </a:lnTo>
                  <a:lnTo>
                    <a:pt x="195" y="281"/>
                  </a:lnTo>
                  <a:lnTo>
                    <a:pt x="197" y="276"/>
                  </a:lnTo>
                  <a:lnTo>
                    <a:pt x="197" y="273"/>
                  </a:lnTo>
                  <a:lnTo>
                    <a:pt x="200" y="269"/>
                  </a:lnTo>
                  <a:lnTo>
                    <a:pt x="207" y="266"/>
                  </a:lnTo>
                  <a:lnTo>
                    <a:pt x="214" y="263"/>
                  </a:lnTo>
                  <a:lnTo>
                    <a:pt x="217" y="258"/>
                  </a:lnTo>
                  <a:lnTo>
                    <a:pt x="219" y="251"/>
                  </a:lnTo>
                  <a:lnTo>
                    <a:pt x="217" y="244"/>
                  </a:lnTo>
                  <a:lnTo>
                    <a:pt x="214" y="239"/>
                  </a:lnTo>
                  <a:lnTo>
                    <a:pt x="209" y="233"/>
                  </a:lnTo>
                  <a:lnTo>
                    <a:pt x="205" y="229"/>
                  </a:lnTo>
                  <a:lnTo>
                    <a:pt x="205" y="224"/>
                  </a:lnTo>
                  <a:lnTo>
                    <a:pt x="205" y="221"/>
                  </a:lnTo>
                  <a:lnTo>
                    <a:pt x="210" y="214"/>
                  </a:lnTo>
                  <a:lnTo>
                    <a:pt x="215" y="209"/>
                  </a:lnTo>
                  <a:lnTo>
                    <a:pt x="219" y="204"/>
                  </a:lnTo>
                  <a:lnTo>
                    <a:pt x="220" y="201"/>
                  </a:lnTo>
                  <a:lnTo>
                    <a:pt x="219" y="199"/>
                  </a:lnTo>
                  <a:lnTo>
                    <a:pt x="215" y="198"/>
                  </a:lnTo>
                  <a:lnTo>
                    <a:pt x="209" y="198"/>
                  </a:lnTo>
                  <a:lnTo>
                    <a:pt x="205" y="199"/>
                  </a:lnTo>
                  <a:lnTo>
                    <a:pt x="202" y="201"/>
                  </a:lnTo>
                  <a:lnTo>
                    <a:pt x="197" y="209"/>
                  </a:lnTo>
                  <a:lnTo>
                    <a:pt x="190" y="226"/>
                  </a:lnTo>
                  <a:lnTo>
                    <a:pt x="187" y="234"/>
                  </a:lnTo>
                  <a:lnTo>
                    <a:pt x="186" y="246"/>
                  </a:lnTo>
                  <a:lnTo>
                    <a:pt x="184" y="254"/>
                  </a:lnTo>
                  <a:lnTo>
                    <a:pt x="179" y="263"/>
                  </a:lnTo>
                  <a:lnTo>
                    <a:pt x="174" y="268"/>
                  </a:lnTo>
                  <a:lnTo>
                    <a:pt x="167" y="271"/>
                  </a:lnTo>
                  <a:lnTo>
                    <a:pt x="152" y="276"/>
                  </a:lnTo>
                  <a:lnTo>
                    <a:pt x="149" y="278"/>
                  </a:lnTo>
                  <a:lnTo>
                    <a:pt x="146" y="278"/>
                  </a:lnTo>
                  <a:lnTo>
                    <a:pt x="139" y="274"/>
                  </a:lnTo>
                  <a:lnTo>
                    <a:pt x="132" y="271"/>
                  </a:lnTo>
                  <a:lnTo>
                    <a:pt x="129" y="271"/>
                  </a:lnTo>
                  <a:lnTo>
                    <a:pt x="126" y="273"/>
                  </a:lnTo>
                  <a:lnTo>
                    <a:pt x="122" y="276"/>
                  </a:lnTo>
                  <a:lnTo>
                    <a:pt x="121" y="281"/>
                  </a:lnTo>
                  <a:lnTo>
                    <a:pt x="119" y="287"/>
                  </a:lnTo>
                  <a:lnTo>
                    <a:pt x="117" y="292"/>
                  </a:lnTo>
                  <a:lnTo>
                    <a:pt x="114" y="296"/>
                  </a:lnTo>
                  <a:lnTo>
                    <a:pt x="109" y="297"/>
                  </a:lnTo>
                  <a:lnTo>
                    <a:pt x="103" y="297"/>
                  </a:lnTo>
                  <a:lnTo>
                    <a:pt x="99" y="294"/>
                  </a:lnTo>
                  <a:lnTo>
                    <a:pt x="98" y="291"/>
                  </a:lnTo>
                  <a:lnTo>
                    <a:pt x="98" y="287"/>
                  </a:lnTo>
                  <a:lnTo>
                    <a:pt x="98" y="281"/>
                  </a:lnTo>
                  <a:lnTo>
                    <a:pt x="99" y="274"/>
                  </a:lnTo>
                  <a:lnTo>
                    <a:pt x="98" y="268"/>
                  </a:lnTo>
                  <a:lnTo>
                    <a:pt x="96" y="264"/>
                  </a:lnTo>
                  <a:lnTo>
                    <a:pt x="93" y="263"/>
                  </a:lnTo>
                  <a:lnTo>
                    <a:pt x="91" y="263"/>
                  </a:lnTo>
                  <a:lnTo>
                    <a:pt x="88" y="266"/>
                  </a:lnTo>
                  <a:lnTo>
                    <a:pt x="83" y="271"/>
                  </a:lnTo>
                  <a:lnTo>
                    <a:pt x="81" y="276"/>
                  </a:lnTo>
                  <a:lnTo>
                    <a:pt x="79" y="279"/>
                  </a:lnTo>
                  <a:lnTo>
                    <a:pt x="76" y="282"/>
                  </a:lnTo>
                  <a:lnTo>
                    <a:pt x="68" y="284"/>
                  </a:lnTo>
                  <a:lnTo>
                    <a:pt x="61" y="284"/>
                  </a:lnTo>
                  <a:lnTo>
                    <a:pt x="53" y="282"/>
                  </a:lnTo>
                  <a:lnTo>
                    <a:pt x="51" y="281"/>
                  </a:lnTo>
                  <a:lnTo>
                    <a:pt x="49" y="279"/>
                  </a:lnTo>
                  <a:lnTo>
                    <a:pt x="49" y="276"/>
                  </a:lnTo>
                  <a:lnTo>
                    <a:pt x="54" y="271"/>
                  </a:lnTo>
                  <a:lnTo>
                    <a:pt x="59" y="264"/>
                  </a:lnTo>
                  <a:lnTo>
                    <a:pt x="74" y="254"/>
                  </a:lnTo>
                  <a:lnTo>
                    <a:pt x="84" y="251"/>
                  </a:lnTo>
                  <a:lnTo>
                    <a:pt x="94" y="249"/>
                  </a:lnTo>
                  <a:lnTo>
                    <a:pt x="99" y="246"/>
                  </a:lnTo>
                  <a:lnTo>
                    <a:pt x="99" y="244"/>
                  </a:lnTo>
                  <a:lnTo>
                    <a:pt x="99" y="243"/>
                  </a:lnTo>
                  <a:lnTo>
                    <a:pt x="96" y="241"/>
                  </a:lnTo>
                  <a:lnTo>
                    <a:pt x="89" y="239"/>
                  </a:lnTo>
                  <a:lnTo>
                    <a:pt x="81" y="238"/>
                  </a:lnTo>
                  <a:lnTo>
                    <a:pt x="73" y="239"/>
                  </a:lnTo>
                  <a:lnTo>
                    <a:pt x="66" y="241"/>
                  </a:lnTo>
                  <a:lnTo>
                    <a:pt x="56" y="246"/>
                  </a:lnTo>
                  <a:lnTo>
                    <a:pt x="44" y="253"/>
                  </a:lnTo>
                  <a:lnTo>
                    <a:pt x="39" y="254"/>
                  </a:lnTo>
                  <a:lnTo>
                    <a:pt x="33" y="254"/>
                  </a:lnTo>
                  <a:lnTo>
                    <a:pt x="28" y="253"/>
                  </a:lnTo>
                  <a:lnTo>
                    <a:pt x="24" y="248"/>
                  </a:lnTo>
                  <a:lnTo>
                    <a:pt x="26" y="244"/>
                  </a:lnTo>
                  <a:lnTo>
                    <a:pt x="31" y="239"/>
                  </a:lnTo>
                  <a:lnTo>
                    <a:pt x="43" y="226"/>
                  </a:lnTo>
                  <a:lnTo>
                    <a:pt x="46" y="219"/>
                  </a:lnTo>
                  <a:lnTo>
                    <a:pt x="48" y="216"/>
                  </a:lnTo>
                  <a:lnTo>
                    <a:pt x="46" y="214"/>
                  </a:lnTo>
                  <a:lnTo>
                    <a:pt x="44" y="213"/>
                  </a:lnTo>
                  <a:lnTo>
                    <a:pt x="41" y="211"/>
                  </a:lnTo>
                  <a:lnTo>
                    <a:pt x="29" y="213"/>
                  </a:lnTo>
                  <a:lnTo>
                    <a:pt x="16" y="213"/>
                  </a:lnTo>
                  <a:lnTo>
                    <a:pt x="10" y="211"/>
                  </a:lnTo>
                  <a:lnTo>
                    <a:pt x="5" y="209"/>
                  </a:lnTo>
                  <a:lnTo>
                    <a:pt x="1" y="206"/>
                  </a:lnTo>
                  <a:lnTo>
                    <a:pt x="0" y="201"/>
                  </a:lnTo>
                  <a:lnTo>
                    <a:pt x="1" y="195"/>
                  </a:lnTo>
                  <a:lnTo>
                    <a:pt x="5" y="188"/>
                  </a:lnTo>
                  <a:lnTo>
                    <a:pt x="8" y="185"/>
                  </a:lnTo>
                  <a:lnTo>
                    <a:pt x="18" y="181"/>
                  </a:lnTo>
                  <a:lnTo>
                    <a:pt x="26" y="178"/>
                  </a:lnTo>
                  <a:lnTo>
                    <a:pt x="31" y="176"/>
                  </a:lnTo>
                  <a:lnTo>
                    <a:pt x="33" y="175"/>
                  </a:lnTo>
                  <a:lnTo>
                    <a:pt x="36" y="170"/>
                  </a:lnTo>
                  <a:lnTo>
                    <a:pt x="38" y="161"/>
                  </a:lnTo>
                  <a:lnTo>
                    <a:pt x="48" y="170"/>
                  </a:lnTo>
                  <a:lnTo>
                    <a:pt x="54" y="171"/>
                  </a:lnTo>
                  <a:lnTo>
                    <a:pt x="61" y="171"/>
                  </a:lnTo>
                  <a:lnTo>
                    <a:pt x="73" y="171"/>
                  </a:lnTo>
                  <a:lnTo>
                    <a:pt x="83" y="171"/>
                  </a:lnTo>
                  <a:lnTo>
                    <a:pt x="89" y="170"/>
                  </a:lnTo>
                  <a:lnTo>
                    <a:pt x="94" y="163"/>
                  </a:lnTo>
                  <a:lnTo>
                    <a:pt x="98" y="155"/>
                  </a:lnTo>
                  <a:lnTo>
                    <a:pt x="91" y="153"/>
                  </a:lnTo>
                  <a:lnTo>
                    <a:pt x="84" y="151"/>
                  </a:lnTo>
                  <a:lnTo>
                    <a:pt x="78" y="148"/>
                  </a:lnTo>
                  <a:lnTo>
                    <a:pt x="71" y="148"/>
                  </a:lnTo>
                  <a:lnTo>
                    <a:pt x="66" y="148"/>
                  </a:lnTo>
                  <a:lnTo>
                    <a:pt x="64" y="146"/>
                  </a:lnTo>
                  <a:lnTo>
                    <a:pt x="64" y="145"/>
                  </a:lnTo>
                  <a:lnTo>
                    <a:pt x="66" y="141"/>
                  </a:lnTo>
                  <a:lnTo>
                    <a:pt x="69" y="136"/>
                  </a:lnTo>
                  <a:lnTo>
                    <a:pt x="73" y="131"/>
                  </a:lnTo>
                  <a:lnTo>
                    <a:pt x="74" y="126"/>
                  </a:lnTo>
                  <a:lnTo>
                    <a:pt x="78" y="123"/>
                  </a:lnTo>
                  <a:lnTo>
                    <a:pt x="79" y="121"/>
                  </a:lnTo>
                  <a:lnTo>
                    <a:pt x="83" y="121"/>
                  </a:lnTo>
                  <a:lnTo>
                    <a:pt x="88" y="123"/>
                  </a:lnTo>
                  <a:lnTo>
                    <a:pt x="94" y="128"/>
                  </a:lnTo>
                  <a:lnTo>
                    <a:pt x="98" y="130"/>
                  </a:lnTo>
                  <a:lnTo>
                    <a:pt x="99" y="131"/>
                  </a:lnTo>
                  <a:lnTo>
                    <a:pt x="103" y="133"/>
                  </a:lnTo>
                  <a:lnTo>
                    <a:pt x="103" y="136"/>
                  </a:lnTo>
                  <a:lnTo>
                    <a:pt x="104" y="145"/>
                  </a:lnTo>
                  <a:lnTo>
                    <a:pt x="106" y="148"/>
                  </a:lnTo>
                  <a:lnTo>
                    <a:pt x="111" y="150"/>
                  </a:lnTo>
                  <a:lnTo>
                    <a:pt x="116" y="151"/>
                  </a:lnTo>
                  <a:lnTo>
                    <a:pt x="124" y="151"/>
                  </a:lnTo>
                  <a:lnTo>
                    <a:pt x="132" y="150"/>
                  </a:lnTo>
                  <a:lnTo>
                    <a:pt x="137" y="146"/>
                  </a:lnTo>
                  <a:lnTo>
                    <a:pt x="141" y="143"/>
                  </a:lnTo>
                  <a:lnTo>
                    <a:pt x="141" y="140"/>
                  </a:lnTo>
                  <a:lnTo>
                    <a:pt x="141" y="135"/>
                  </a:lnTo>
                  <a:lnTo>
                    <a:pt x="141" y="131"/>
                  </a:lnTo>
                  <a:lnTo>
                    <a:pt x="136" y="125"/>
                  </a:lnTo>
                  <a:lnTo>
                    <a:pt x="134" y="121"/>
                  </a:lnTo>
                  <a:lnTo>
                    <a:pt x="129" y="120"/>
                  </a:lnTo>
                  <a:lnTo>
                    <a:pt x="126" y="118"/>
                  </a:lnTo>
                  <a:lnTo>
                    <a:pt x="124" y="117"/>
                  </a:lnTo>
                  <a:lnTo>
                    <a:pt x="122" y="112"/>
                  </a:lnTo>
                  <a:lnTo>
                    <a:pt x="122" y="103"/>
                  </a:lnTo>
                  <a:lnTo>
                    <a:pt x="122" y="97"/>
                  </a:lnTo>
                  <a:lnTo>
                    <a:pt x="124" y="92"/>
                  </a:lnTo>
                  <a:lnTo>
                    <a:pt x="127" y="90"/>
                  </a:lnTo>
                  <a:lnTo>
                    <a:pt x="131" y="88"/>
                  </a:lnTo>
                  <a:lnTo>
                    <a:pt x="136" y="88"/>
                  </a:lnTo>
                  <a:lnTo>
                    <a:pt x="144" y="87"/>
                  </a:lnTo>
                  <a:lnTo>
                    <a:pt x="147" y="85"/>
                  </a:lnTo>
                  <a:lnTo>
                    <a:pt x="151" y="82"/>
                  </a:lnTo>
                  <a:lnTo>
                    <a:pt x="144" y="78"/>
                  </a:lnTo>
                  <a:lnTo>
                    <a:pt x="141" y="70"/>
                  </a:lnTo>
                  <a:lnTo>
                    <a:pt x="151" y="70"/>
                  </a:lnTo>
                  <a:lnTo>
                    <a:pt x="162" y="68"/>
                  </a:lnTo>
                  <a:lnTo>
                    <a:pt x="166" y="68"/>
                  </a:lnTo>
                  <a:lnTo>
                    <a:pt x="169" y="68"/>
                  </a:lnTo>
                  <a:lnTo>
                    <a:pt x="171" y="70"/>
                  </a:lnTo>
                  <a:lnTo>
                    <a:pt x="172" y="73"/>
                  </a:lnTo>
                  <a:lnTo>
                    <a:pt x="174" y="82"/>
                  </a:lnTo>
                  <a:lnTo>
                    <a:pt x="176" y="87"/>
                  </a:lnTo>
                  <a:lnTo>
                    <a:pt x="179" y="92"/>
                  </a:lnTo>
                  <a:lnTo>
                    <a:pt x="182" y="93"/>
                  </a:lnTo>
                  <a:lnTo>
                    <a:pt x="187" y="93"/>
                  </a:lnTo>
                  <a:lnTo>
                    <a:pt x="192" y="92"/>
                  </a:lnTo>
                  <a:lnTo>
                    <a:pt x="195" y="90"/>
                  </a:lnTo>
                  <a:lnTo>
                    <a:pt x="197" y="85"/>
                  </a:lnTo>
                  <a:lnTo>
                    <a:pt x="199" y="80"/>
                  </a:lnTo>
                  <a:lnTo>
                    <a:pt x="197" y="73"/>
                  </a:lnTo>
                  <a:lnTo>
                    <a:pt x="195" y="70"/>
                  </a:lnTo>
                  <a:lnTo>
                    <a:pt x="192" y="68"/>
                  </a:lnTo>
                  <a:lnTo>
                    <a:pt x="189" y="68"/>
                  </a:lnTo>
                  <a:lnTo>
                    <a:pt x="186" y="68"/>
                  </a:lnTo>
                  <a:lnTo>
                    <a:pt x="181" y="67"/>
                  </a:lnTo>
                  <a:lnTo>
                    <a:pt x="177" y="63"/>
                  </a:lnTo>
                  <a:lnTo>
                    <a:pt x="174" y="53"/>
                  </a:lnTo>
                  <a:lnTo>
                    <a:pt x="174" y="43"/>
                  </a:lnTo>
                  <a:lnTo>
                    <a:pt x="174" y="42"/>
                  </a:lnTo>
                  <a:lnTo>
                    <a:pt x="176" y="40"/>
                  </a:lnTo>
                  <a:lnTo>
                    <a:pt x="181" y="40"/>
                  </a:lnTo>
                  <a:lnTo>
                    <a:pt x="195" y="42"/>
                  </a:lnTo>
                  <a:lnTo>
                    <a:pt x="202" y="45"/>
                  </a:lnTo>
                  <a:lnTo>
                    <a:pt x="209" y="48"/>
                  </a:lnTo>
                  <a:lnTo>
                    <a:pt x="220" y="65"/>
                  </a:lnTo>
                  <a:lnTo>
                    <a:pt x="224" y="68"/>
                  </a:lnTo>
                  <a:lnTo>
                    <a:pt x="225" y="68"/>
                  </a:lnTo>
                  <a:lnTo>
                    <a:pt x="227" y="67"/>
                  </a:lnTo>
                  <a:lnTo>
                    <a:pt x="227" y="58"/>
                  </a:lnTo>
                  <a:lnTo>
                    <a:pt x="225" y="53"/>
                  </a:lnTo>
                  <a:lnTo>
                    <a:pt x="222" y="50"/>
                  </a:lnTo>
                  <a:lnTo>
                    <a:pt x="215" y="40"/>
                  </a:lnTo>
                  <a:lnTo>
                    <a:pt x="215" y="37"/>
                  </a:lnTo>
                  <a:lnTo>
                    <a:pt x="215" y="34"/>
                  </a:lnTo>
                  <a:lnTo>
                    <a:pt x="220" y="32"/>
                  </a:lnTo>
                  <a:lnTo>
                    <a:pt x="229" y="30"/>
                  </a:lnTo>
                  <a:lnTo>
                    <a:pt x="235" y="29"/>
                  </a:lnTo>
                  <a:lnTo>
                    <a:pt x="237" y="27"/>
                  </a:lnTo>
                  <a:lnTo>
                    <a:pt x="237" y="24"/>
                  </a:lnTo>
                  <a:lnTo>
                    <a:pt x="240" y="19"/>
                  </a:lnTo>
                  <a:lnTo>
                    <a:pt x="245" y="17"/>
                  </a:lnTo>
                  <a:lnTo>
                    <a:pt x="254" y="17"/>
                  </a:lnTo>
                  <a:lnTo>
                    <a:pt x="267" y="15"/>
                  </a:lnTo>
                  <a:lnTo>
                    <a:pt x="273" y="17"/>
                  </a:lnTo>
                  <a:lnTo>
                    <a:pt x="278" y="19"/>
                  </a:lnTo>
                  <a:lnTo>
                    <a:pt x="282" y="25"/>
                  </a:lnTo>
                  <a:lnTo>
                    <a:pt x="282" y="32"/>
                  </a:lnTo>
                  <a:lnTo>
                    <a:pt x="280" y="34"/>
                  </a:lnTo>
                  <a:lnTo>
                    <a:pt x="275" y="38"/>
                  </a:lnTo>
                  <a:lnTo>
                    <a:pt x="267" y="43"/>
                  </a:lnTo>
                  <a:lnTo>
                    <a:pt x="272" y="47"/>
                  </a:lnTo>
                  <a:lnTo>
                    <a:pt x="278" y="47"/>
                  </a:lnTo>
                  <a:lnTo>
                    <a:pt x="283" y="45"/>
                  </a:lnTo>
                  <a:lnTo>
                    <a:pt x="288" y="40"/>
                  </a:lnTo>
                  <a:lnTo>
                    <a:pt x="293" y="35"/>
                  </a:lnTo>
                  <a:lnTo>
                    <a:pt x="297" y="30"/>
                  </a:lnTo>
                  <a:lnTo>
                    <a:pt x="302" y="19"/>
                  </a:lnTo>
                  <a:lnTo>
                    <a:pt x="302" y="15"/>
                  </a:lnTo>
                  <a:lnTo>
                    <a:pt x="302" y="9"/>
                  </a:lnTo>
                  <a:lnTo>
                    <a:pt x="303" y="7"/>
                  </a:lnTo>
                  <a:lnTo>
                    <a:pt x="305" y="5"/>
                  </a:lnTo>
                  <a:lnTo>
                    <a:pt x="310" y="2"/>
                  </a:lnTo>
                  <a:lnTo>
                    <a:pt x="317" y="0"/>
                  </a:lnTo>
                  <a:lnTo>
                    <a:pt x="322" y="0"/>
                  </a:lnTo>
                  <a:lnTo>
                    <a:pt x="323" y="2"/>
                  </a:lnTo>
                  <a:lnTo>
                    <a:pt x="325" y="5"/>
                  </a:lnTo>
                  <a:lnTo>
                    <a:pt x="325" y="12"/>
                  </a:lnTo>
                  <a:lnTo>
                    <a:pt x="327" y="17"/>
                  </a:lnTo>
                  <a:lnTo>
                    <a:pt x="328" y="22"/>
                  </a:lnTo>
                  <a:lnTo>
                    <a:pt x="332" y="24"/>
                  </a:lnTo>
                  <a:lnTo>
                    <a:pt x="337" y="25"/>
                  </a:lnTo>
                  <a:lnTo>
                    <a:pt x="352" y="27"/>
                  </a:lnTo>
                  <a:lnTo>
                    <a:pt x="358" y="27"/>
                  </a:lnTo>
                  <a:lnTo>
                    <a:pt x="361" y="27"/>
                  </a:lnTo>
                  <a:lnTo>
                    <a:pt x="365" y="30"/>
                  </a:lnTo>
                  <a:lnTo>
                    <a:pt x="363" y="35"/>
                  </a:lnTo>
                  <a:lnTo>
                    <a:pt x="366" y="38"/>
                  </a:lnTo>
                  <a:lnTo>
                    <a:pt x="370" y="38"/>
                  </a:lnTo>
                  <a:lnTo>
                    <a:pt x="373" y="38"/>
                  </a:lnTo>
                  <a:lnTo>
                    <a:pt x="375" y="40"/>
                  </a:lnTo>
                  <a:lnTo>
                    <a:pt x="378" y="45"/>
                  </a:lnTo>
                  <a:lnTo>
                    <a:pt x="381" y="67"/>
                  </a:lnTo>
                  <a:lnTo>
                    <a:pt x="381" y="78"/>
                  </a:lnTo>
                  <a:lnTo>
                    <a:pt x="380" y="83"/>
                  </a:lnTo>
                  <a:lnTo>
                    <a:pt x="378" y="87"/>
                  </a:lnTo>
                  <a:lnTo>
                    <a:pt x="365" y="100"/>
                  </a:lnTo>
                  <a:lnTo>
                    <a:pt x="360" y="107"/>
                  </a:lnTo>
                  <a:lnTo>
                    <a:pt x="353" y="115"/>
                  </a:lnTo>
                  <a:lnTo>
                    <a:pt x="348" y="121"/>
                  </a:lnTo>
                  <a:lnTo>
                    <a:pt x="343" y="125"/>
                  </a:lnTo>
                  <a:lnTo>
                    <a:pt x="338" y="126"/>
                  </a:lnTo>
                  <a:lnTo>
                    <a:pt x="333" y="128"/>
                  </a:lnTo>
                  <a:lnTo>
                    <a:pt x="330" y="131"/>
                  </a:lnTo>
                  <a:lnTo>
                    <a:pt x="327" y="135"/>
                  </a:lnTo>
                  <a:lnTo>
                    <a:pt x="323" y="138"/>
                  </a:lnTo>
                  <a:lnTo>
                    <a:pt x="335" y="145"/>
                  </a:lnTo>
                  <a:lnTo>
                    <a:pt x="337" y="148"/>
                  </a:lnTo>
                  <a:lnTo>
                    <a:pt x="338" y="150"/>
                  </a:lnTo>
                  <a:lnTo>
                    <a:pt x="338" y="153"/>
                  </a:lnTo>
                  <a:lnTo>
                    <a:pt x="335" y="156"/>
                  </a:lnTo>
                  <a:lnTo>
                    <a:pt x="332" y="158"/>
                  </a:lnTo>
                  <a:lnTo>
                    <a:pt x="325" y="165"/>
                  </a:lnTo>
                  <a:lnTo>
                    <a:pt x="322" y="166"/>
                  </a:lnTo>
                  <a:lnTo>
                    <a:pt x="320" y="170"/>
                  </a:lnTo>
                  <a:lnTo>
                    <a:pt x="322" y="173"/>
                  </a:lnTo>
                  <a:lnTo>
                    <a:pt x="325" y="175"/>
                  </a:lnTo>
                  <a:lnTo>
                    <a:pt x="328" y="176"/>
                  </a:lnTo>
                  <a:lnTo>
                    <a:pt x="330" y="175"/>
                  </a:lnTo>
                  <a:lnTo>
                    <a:pt x="337" y="171"/>
                  </a:lnTo>
                  <a:lnTo>
                    <a:pt x="342" y="165"/>
                  </a:lnTo>
                  <a:lnTo>
                    <a:pt x="348" y="156"/>
                  </a:lnTo>
                  <a:lnTo>
                    <a:pt x="358" y="138"/>
                  </a:lnTo>
                  <a:lnTo>
                    <a:pt x="365" y="126"/>
                  </a:lnTo>
                  <a:lnTo>
                    <a:pt x="368" y="125"/>
                  </a:lnTo>
                  <a:lnTo>
                    <a:pt x="371" y="123"/>
                  </a:lnTo>
                  <a:lnTo>
                    <a:pt x="375" y="123"/>
                  </a:lnTo>
                  <a:lnTo>
                    <a:pt x="378" y="126"/>
                  </a:lnTo>
                  <a:lnTo>
                    <a:pt x="380" y="131"/>
                  </a:lnTo>
                  <a:lnTo>
                    <a:pt x="380" y="136"/>
                  </a:lnTo>
                  <a:lnTo>
                    <a:pt x="378" y="143"/>
                  </a:lnTo>
                  <a:lnTo>
                    <a:pt x="373" y="150"/>
                  </a:lnTo>
                  <a:lnTo>
                    <a:pt x="368" y="156"/>
                  </a:lnTo>
                  <a:lnTo>
                    <a:pt x="365" y="163"/>
                  </a:lnTo>
                  <a:lnTo>
                    <a:pt x="365" y="173"/>
                  </a:lnTo>
                  <a:lnTo>
                    <a:pt x="363" y="181"/>
                  </a:lnTo>
                  <a:lnTo>
                    <a:pt x="363" y="190"/>
                  </a:lnTo>
                  <a:lnTo>
                    <a:pt x="360" y="201"/>
                  </a:lnTo>
                  <a:lnTo>
                    <a:pt x="355" y="213"/>
                  </a:lnTo>
                  <a:lnTo>
                    <a:pt x="353" y="224"/>
                  </a:lnTo>
                  <a:lnTo>
                    <a:pt x="353" y="229"/>
                  </a:lnTo>
                  <a:lnTo>
                    <a:pt x="355" y="234"/>
                  </a:lnTo>
                  <a:lnTo>
                    <a:pt x="355" y="236"/>
                  </a:lnTo>
                  <a:lnTo>
                    <a:pt x="353" y="238"/>
                  </a:lnTo>
                  <a:lnTo>
                    <a:pt x="350" y="239"/>
                  </a:lnTo>
                  <a:lnTo>
                    <a:pt x="347" y="241"/>
                  </a:lnTo>
                  <a:lnTo>
                    <a:pt x="347" y="243"/>
                  </a:lnTo>
                  <a:lnTo>
                    <a:pt x="348" y="244"/>
                  </a:lnTo>
                  <a:lnTo>
                    <a:pt x="350" y="249"/>
                  </a:lnTo>
                  <a:lnTo>
                    <a:pt x="348" y="251"/>
                  </a:lnTo>
                  <a:lnTo>
                    <a:pt x="345" y="253"/>
                  </a:lnTo>
                  <a:lnTo>
                    <a:pt x="338" y="253"/>
                  </a:lnTo>
                  <a:lnTo>
                    <a:pt x="337" y="254"/>
                  </a:lnTo>
                  <a:lnTo>
                    <a:pt x="338" y="258"/>
                  </a:lnTo>
                  <a:lnTo>
                    <a:pt x="345" y="259"/>
                  </a:lnTo>
                  <a:lnTo>
                    <a:pt x="352" y="263"/>
                  </a:lnTo>
                  <a:lnTo>
                    <a:pt x="353" y="264"/>
                  </a:lnTo>
                  <a:lnTo>
                    <a:pt x="352" y="266"/>
                  </a:lnTo>
                  <a:lnTo>
                    <a:pt x="348" y="268"/>
                  </a:lnTo>
                  <a:lnTo>
                    <a:pt x="345" y="269"/>
                  </a:lnTo>
                  <a:lnTo>
                    <a:pt x="337" y="268"/>
                  </a:lnTo>
                  <a:lnTo>
                    <a:pt x="333" y="269"/>
                  </a:lnTo>
                  <a:lnTo>
                    <a:pt x="330" y="269"/>
                  </a:lnTo>
                  <a:lnTo>
                    <a:pt x="327" y="273"/>
                  </a:lnTo>
                  <a:lnTo>
                    <a:pt x="327" y="276"/>
                  </a:lnTo>
                  <a:lnTo>
                    <a:pt x="327" y="279"/>
                  </a:lnTo>
                  <a:lnTo>
                    <a:pt x="328" y="282"/>
                  </a:lnTo>
                  <a:lnTo>
                    <a:pt x="335" y="284"/>
                  </a:lnTo>
                  <a:lnTo>
                    <a:pt x="343" y="286"/>
                  </a:lnTo>
                  <a:lnTo>
                    <a:pt x="348" y="286"/>
                  </a:lnTo>
                  <a:lnTo>
                    <a:pt x="353" y="287"/>
                  </a:lnTo>
                  <a:lnTo>
                    <a:pt x="353" y="289"/>
                  </a:lnTo>
                  <a:lnTo>
                    <a:pt x="353" y="292"/>
                  </a:lnTo>
                  <a:lnTo>
                    <a:pt x="350" y="296"/>
                  </a:lnTo>
                  <a:lnTo>
                    <a:pt x="340" y="304"/>
                  </a:lnTo>
                  <a:lnTo>
                    <a:pt x="340" y="309"/>
                  </a:lnTo>
                  <a:lnTo>
                    <a:pt x="338" y="314"/>
                  </a:lnTo>
                  <a:lnTo>
                    <a:pt x="335" y="316"/>
                  </a:lnTo>
                  <a:lnTo>
                    <a:pt x="332" y="317"/>
                  </a:lnTo>
                  <a:lnTo>
                    <a:pt x="323" y="316"/>
                  </a:lnTo>
                  <a:lnTo>
                    <a:pt x="313" y="316"/>
                  </a:lnTo>
                  <a:lnTo>
                    <a:pt x="310" y="316"/>
                  </a:lnTo>
                  <a:lnTo>
                    <a:pt x="310" y="317"/>
                  </a:lnTo>
                  <a:lnTo>
                    <a:pt x="310" y="322"/>
                  </a:lnTo>
                  <a:lnTo>
                    <a:pt x="313" y="329"/>
                  </a:lnTo>
                  <a:lnTo>
                    <a:pt x="317" y="334"/>
                  </a:lnTo>
                  <a:lnTo>
                    <a:pt x="318" y="336"/>
                  </a:lnTo>
                  <a:lnTo>
                    <a:pt x="315" y="342"/>
                  </a:lnTo>
                  <a:lnTo>
                    <a:pt x="312" y="349"/>
                  </a:lnTo>
                  <a:lnTo>
                    <a:pt x="307" y="352"/>
                  </a:lnTo>
                  <a:lnTo>
                    <a:pt x="300" y="354"/>
                  </a:lnTo>
                  <a:lnTo>
                    <a:pt x="293" y="356"/>
                  </a:lnTo>
                  <a:lnTo>
                    <a:pt x="285" y="356"/>
                  </a:lnTo>
                  <a:lnTo>
                    <a:pt x="278" y="357"/>
                  </a:lnTo>
                  <a:lnTo>
                    <a:pt x="273" y="360"/>
                  </a:lnTo>
                  <a:lnTo>
                    <a:pt x="270" y="367"/>
                  </a:lnTo>
                  <a:lnTo>
                    <a:pt x="270" y="369"/>
                  </a:lnTo>
                  <a:lnTo>
                    <a:pt x="267" y="370"/>
                  </a:lnTo>
                  <a:lnTo>
                    <a:pt x="260" y="374"/>
                  </a:lnTo>
                  <a:lnTo>
                    <a:pt x="257" y="375"/>
                  </a:lnTo>
                  <a:lnTo>
                    <a:pt x="257" y="377"/>
                  </a:lnTo>
                  <a:lnTo>
                    <a:pt x="257" y="380"/>
                  </a:lnTo>
                  <a:lnTo>
                    <a:pt x="260" y="384"/>
                  </a:lnTo>
                  <a:lnTo>
                    <a:pt x="265" y="387"/>
                  </a:lnTo>
                  <a:lnTo>
                    <a:pt x="272" y="389"/>
                  </a:lnTo>
                  <a:lnTo>
                    <a:pt x="287" y="385"/>
                  </a:lnTo>
                  <a:lnTo>
                    <a:pt x="293" y="384"/>
                  </a:lnTo>
                  <a:lnTo>
                    <a:pt x="302" y="384"/>
                  </a:lnTo>
                  <a:lnTo>
                    <a:pt x="308" y="384"/>
                  </a:lnTo>
                  <a:lnTo>
                    <a:pt x="315" y="389"/>
                  </a:lnTo>
                  <a:lnTo>
                    <a:pt x="310" y="390"/>
                  </a:lnTo>
                  <a:lnTo>
                    <a:pt x="302" y="390"/>
                  </a:lnTo>
                  <a:lnTo>
                    <a:pt x="278" y="390"/>
                  </a:lnTo>
                  <a:lnTo>
                    <a:pt x="269" y="392"/>
                  </a:lnTo>
                  <a:lnTo>
                    <a:pt x="262" y="394"/>
                  </a:lnTo>
                  <a:lnTo>
                    <a:pt x="260" y="395"/>
                  </a:lnTo>
                  <a:lnTo>
                    <a:pt x="260" y="399"/>
                  </a:lnTo>
                  <a:lnTo>
                    <a:pt x="262" y="400"/>
                  </a:lnTo>
                  <a:lnTo>
                    <a:pt x="265" y="404"/>
                  </a:lnTo>
                  <a:lnTo>
                    <a:pt x="275" y="409"/>
                  </a:lnTo>
                  <a:lnTo>
                    <a:pt x="287" y="414"/>
                  </a:lnTo>
                  <a:lnTo>
                    <a:pt x="298" y="417"/>
                  </a:lnTo>
                  <a:lnTo>
                    <a:pt x="310" y="417"/>
                  </a:lnTo>
                  <a:lnTo>
                    <a:pt x="317" y="419"/>
                  </a:lnTo>
                  <a:lnTo>
                    <a:pt x="322" y="420"/>
                  </a:lnTo>
                  <a:lnTo>
                    <a:pt x="327" y="424"/>
                  </a:lnTo>
                  <a:lnTo>
                    <a:pt x="330" y="427"/>
                  </a:lnTo>
                  <a:lnTo>
                    <a:pt x="330" y="430"/>
                  </a:lnTo>
                  <a:lnTo>
                    <a:pt x="330" y="432"/>
                  </a:lnTo>
                  <a:lnTo>
                    <a:pt x="327" y="435"/>
                  </a:lnTo>
                  <a:lnTo>
                    <a:pt x="318" y="435"/>
                  </a:lnTo>
                  <a:lnTo>
                    <a:pt x="310" y="439"/>
                  </a:lnTo>
                  <a:lnTo>
                    <a:pt x="308" y="442"/>
                  </a:lnTo>
                  <a:lnTo>
                    <a:pt x="308" y="445"/>
                  </a:lnTo>
                  <a:lnTo>
                    <a:pt x="312" y="447"/>
                  </a:lnTo>
                  <a:lnTo>
                    <a:pt x="322" y="450"/>
                  </a:lnTo>
                  <a:lnTo>
                    <a:pt x="328" y="453"/>
                  </a:lnTo>
                  <a:lnTo>
                    <a:pt x="327" y="462"/>
                  </a:lnTo>
                  <a:lnTo>
                    <a:pt x="325" y="465"/>
                  </a:lnTo>
                  <a:lnTo>
                    <a:pt x="323" y="467"/>
                  </a:lnTo>
                  <a:lnTo>
                    <a:pt x="312" y="472"/>
                  </a:lnTo>
                  <a:lnTo>
                    <a:pt x="308" y="473"/>
                  </a:lnTo>
                  <a:lnTo>
                    <a:pt x="308" y="475"/>
                  </a:lnTo>
                  <a:lnTo>
                    <a:pt x="312" y="475"/>
                  </a:lnTo>
                  <a:lnTo>
                    <a:pt x="318" y="480"/>
                  </a:lnTo>
                  <a:lnTo>
                    <a:pt x="325" y="483"/>
                  </a:lnTo>
                  <a:lnTo>
                    <a:pt x="327" y="483"/>
                  </a:lnTo>
                  <a:lnTo>
                    <a:pt x="327" y="487"/>
                  </a:lnTo>
                  <a:lnTo>
                    <a:pt x="327" y="488"/>
                  </a:lnTo>
                  <a:lnTo>
                    <a:pt x="323" y="493"/>
                  </a:lnTo>
                  <a:lnTo>
                    <a:pt x="318" y="498"/>
                  </a:lnTo>
                  <a:lnTo>
                    <a:pt x="313" y="502"/>
                  </a:lnTo>
                  <a:lnTo>
                    <a:pt x="303" y="502"/>
                  </a:lnTo>
                  <a:lnTo>
                    <a:pt x="298" y="503"/>
                  </a:lnTo>
                  <a:lnTo>
                    <a:pt x="293" y="505"/>
                  </a:lnTo>
                  <a:lnTo>
                    <a:pt x="290" y="507"/>
                  </a:lnTo>
                  <a:lnTo>
                    <a:pt x="290" y="508"/>
                  </a:lnTo>
                  <a:lnTo>
                    <a:pt x="290" y="510"/>
                  </a:lnTo>
                  <a:lnTo>
                    <a:pt x="292" y="513"/>
                  </a:lnTo>
                  <a:lnTo>
                    <a:pt x="293" y="517"/>
                  </a:lnTo>
                  <a:lnTo>
                    <a:pt x="293" y="521"/>
                  </a:lnTo>
                  <a:lnTo>
                    <a:pt x="292" y="535"/>
                  </a:lnTo>
                  <a:lnTo>
                    <a:pt x="288" y="556"/>
                  </a:lnTo>
                  <a:lnTo>
                    <a:pt x="288" y="561"/>
                  </a:lnTo>
                  <a:lnTo>
                    <a:pt x="287" y="565"/>
                  </a:lnTo>
                  <a:lnTo>
                    <a:pt x="282" y="571"/>
                  </a:lnTo>
                  <a:lnTo>
                    <a:pt x="275" y="575"/>
                  </a:lnTo>
                  <a:lnTo>
                    <a:pt x="267" y="575"/>
                  </a:lnTo>
                  <a:lnTo>
                    <a:pt x="249" y="576"/>
                  </a:lnTo>
                  <a:lnTo>
                    <a:pt x="239" y="576"/>
                  </a:lnTo>
                  <a:lnTo>
                    <a:pt x="230" y="578"/>
                  </a:lnTo>
                  <a:lnTo>
                    <a:pt x="235" y="583"/>
                  </a:lnTo>
                  <a:lnTo>
                    <a:pt x="242" y="585"/>
                  </a:lnTo>
                  <a:lnTo>
                    <a:pt x="249" y="586"/>
                  </a:lnTo>
                  <a:lnTo>
                    <a:pt x="257" y="586"/>
                  </a:lnTo>
                  <a:lnTo>
                    <a:pt x="272" y="586"/>
                  </a:lnTo>
                  <a:lnTo>
                    <a:pt x="283" y="586"/>
                  </a:lnTo>
                  <a:lnTo>
                    <a:pt x="290" y="590"/>
                  </a:lnTo>
                  <a:lnTo>
                    <a:pt x="292" y="595"/>
                  </a:lnTo>
                  <a:lnTo>
                    <a:pt x="293" y="596"/>
                  </a:lnTo>
                  <a:lnTo>
                    <a:pt x="295" y="598"/>
                  </a:lnTo>
                  <a:lnTo>
                    <a:pt x="297" y="598"/>
                  </a:lnTo>
                  <a:lnTo>
                    <a:pt x="303" y="596"/>
                  </a:lnTo>
                  <a:lnTo>
                    <a:pt x="308" y="596"/>
                  </a:lnTo>
                  <a:lnTo>
                    <a:pt x="312" y="598"/>
                  </a:lnTo>
                  <a:lnTo>
                    <a:pt x="315" y="600"/>
                  </a:lnTo>
                  <a:lnTo>
                    <a:pt x="317" y="603"/>
                  </a:lnTo>
                  <a:lnTo>
                    <a:pt x="318" y="611"/>
                  </a:lnTo>
                  <a:lnTo>
                    <a:pt x="317" y="621"/>
                  </a:lnTo>
                  <a:lnTo>
                    <a:pt x="318" y="628"/>
                  </a:lnTo>
                  <a:lnTo>
                    <a:pt x="318" y="631"/>
                  </a:lnTo>
                  <a:lnTo>
                    <a:pt x="318" y="633"/>
                  </a:lnTo>
                  <a:lnTo>
                    <a:pt x="315" y="636"/>
                  </a:lnTo>
                  <a:lnTo>
                    <a:pt x="312" y="638"/>
                  </a:lnTo>
                  <a:lnTo>
                    <a:pt x="310" y="643"/>
                  </a:lnTo>
                  <a:lnTo>
                    <a:pt x="310" y="646"/>
                  </a:lnTo>
                  <a:lnTo>
                    <a:pt x="307" y="649"/>
                  </a:lnTo>
                  <a:lnTo>
                    <a:pt x="302" y="653"/>
                  </a:lnTo>
                  <a:lnTo>
                    <a:pt x="297" y="658"/>
                  </a:lnTo>
                  <a:lnTo>
                    <a:pt x="295" y="661"/>
                  </a:lnTo>
                  <a:lnTo>
                    <a:pt x="293" y="666"/>
                  </a:lnTo>
                  <a:lnTo>
                    <a:pt x="292" y="661"/>
                  </a:lnTo>
                  <a:lnTo>
                    <a:pt x="290" y="661"/>
                  </a:lnTo>
                  <a:lnTo>
                    <a:pt x="290" y="663"/>
                  </a:lnTo>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62" name="Freeform 6"/>
            <p:cNvSpPr>
              <a:spLocks noEditPoints="1"/>
            </p:cNvSpPr>
            <p:nvPr/>
          </p:nvSpPr>
          <p:spPr bwMode="auto">
            <a:xfrm>
              <a:off x="3504" y="1155"/>
              <a:ext cx="0" cy="8"/>
            </a:xfrm>
            <a:custGeom>
              <a:avLst/>
              <a:gdLst>
                <a:gd name="T0" fmla="*/ 0 w 1"/>
                <a:gd name="T1" fmla="*/ 0 h 12"/>
                <a:gd name="T2" fmla="*/ 0 w 1"/>
                <a:gd name="T3" fmla="*/ 1 h 12"/>
                <a:gd name="T4" fmla="*/ 0 w 1"/>
                <a:gd name="T5" fmla="*/ 0 h 12"/>
                <a:gd name="T6" fmla="*/ 0 w 1"/>
                <a:gd name="T7" fmla="*/ 0 h 12"/>
                <a:gd name="T8" fmla="*/ 0 w 1"/>
                <a:gd name="T9" fmla="*/ 0 h 12"/>
                <a:gd name="T10" fmla="*/ 0 60000 65536"/>
                <a:gd name="T11" fmla="*/ 0 60000 65536"/>
                <a:gd name="T12" fmla="*/ 0 60000 65536"/>
                <a:gd name="T13" fmla="*/ 0 60000 65536"/>
                <a:gd name="T14" fmla="*/ 0 60000 65536"/>
                <a:gd name="T15" fmla="*/ 0 w 1"/>
                <a:gd name="T16" fmla="*/ 0 h 12"/>
                <a:gd name="T17" fmla="*/ 0 w 1"/>
                <a:gd name="T18" fmla="*/ 12 h 12"/>
              </a:gdLst>
              <a:ahLst/>
              <a:cxnLst>
                <a:cxn ang="T10">
                  <a:pos x="T0" y="T1"/>
                </a:cxn>
                <a:cxn ang="T11">
                  <a:pos x="T2" y="T3"/>
                </a:cxn>
                <a:cxn ang="T12">
                  <a:pos x="T4" y="T5"/>
                </a:cxn>
                <a:cxn ang="T13">
                  <a:pos x="T6" y="T7"/>
                </a:cxn>
                <a:cxn ang="T14">
                  <a:pos x="T8" y="T9"/>
                </a:cxn>
              </a:cxnLst>
              <a:rect l="T15" t="T16" r="T17" b="T18"/>
              <a:pathLst>
                <a:path w="1" h="12">
                  <a:moveTo>
                    <a:pt x="1" y="0"/>
                  </a:moveTo>
                  <a:lnTo>
                    <a:pt x="0" y="12"/>
                  </a:lnTo>
                  <a:lnTo>
                    <a:pt x="1" y="0"/>
                  </a:lnTo>
                  <a:close/>
                  <a:moveTo>
                    <a:pt x="1" y="0"/>
                  </a:moveTo>
                  <a:lnTo>
                    <a:pt x="1"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63" name="Line 7"/>
            <p:cNvSpPr>
              <a:spLocks noChangeShapeType="1"/>
            </p:cNvSpPr>
            <p:nvPr/>
          </p:nvSpPr>
          <p:spPr bwMode="auto">
            <a:xfrm flipH="1">
              <a:off x="3504" y="1155"/>
              <a:ext cx="0"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964" name="Line 8"/>
            <p:cNvSpPr>
              <a:spLocks noChangeShapeType="1"/>
            </p:cNvSpPr>
            <p:nvPr/>
          </p:nvSpPr>
          <p:spPr bwMode="auto">
            <a:xfrm>
              <a:off x="3504" y="1155"/>
              <a:ext cx="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965" name="Freeform 9"/>
            <p:cNvSpPr>
              <a:spLocks/>
            </p:cNvSpPr>
            <p:nvPr/>
          </p:nvSpPr>
          <p:spPr bwMode="auto">
            <a:xfrm>
              <a:off x="3505" y="1414"/>
              <a:ext cx="43" cy="45"/>
            </a:xfrm>
            <a:custGeom>
              <a:avLst/>
              <a:gdLst>
                <a:gd name="T0" fmla="*/ 1 w 60"/>
                <a:gd name="T1" fmla="*/ 1 h 71"/>
                <a:gd name="T2" fmla="*/ 1 w 60"/>
                <a:gd name="T3" fmla="*/ 1 h 71"/>
                <a:gd name="T4" fmla="*/ 1 w 60"/>
                <a:gd name="T5" fmla="*/ 1 h 71"/>
                <a:gd name="T6" fmla="*/ 1 w 60"/>
                <a:gd name="T7" fmla="*/ 1 h 71"/>
                <a:gd name="T8" fmla="*/ 1 w 60"/>
                <a:gd name="T9" fmla="*/ 1 h 71"/>
                <a:gd name="T10" fmla="*/ 1 w 60"/>
                <a:gd name="T11" fmla="*/ 1 h 71"/>
                <a:gd name="T12" fmla="*/ 0 w 60"/>
                <a:gd name="T13" fmla="*/ 1 h 71"/>
                <a:gd name="T14" fmla="*/ 1 w 60"/>
                <a:gd name="T15" fmla="*/ 1 h 71"/>
                <a:gd name="T16" fmla="*/ 1 w 60"/>
                <a:gd name="T17" fmla="*/ 1 h 71"/>
                <a:gd name="T18" fmla="*/ 1 w 60"/>
                <a:gd name="T19" fmla="*/ 1 h 71"/>
                <a:gd name="T20" fmla="*/ 1 w 60"/>
                <a:gd name="T21" fmla="*/ 1 h 71"/>
                <a:gd name="T22" fmla="*/ 1 w 60"/>
                <a:gd name="T23" fmla="*/ 1 h 71"/>
                <a:gd name="T24" fmla="*/ 1 w 60"/>
                <a:gd name="T25" fmla="*/ 1 h 71"/>
                <a:gd name="T26" fmla="*/ 1 w 60"/>
                <a:gd name="T27" fmla="*/ 1 h 71"/>
                <a:gd name="T28" fmla="*/ 1 w 60"/>
                <a:gd name="T29" fmla="*/ 1 h 71"/>
                <a:gd name="T30" fmla="*/ 1 w 60"/>
                <a:gd name="T31" fmla="*/ 1 h 71"/>
                <a:gd name="T32" fmla="*/ 1 w 60"/>
                <a:gd name="T33" fmla="*/ 1 h 71"/>
                <a:gd name="T34" fmla="*/ 1 w 60"/>
                <a:gd name="T35" fmla="*/ 1 h 71"/>
                <a:gd name="T36" fmla="*/ 1 w 60"/>
                <a:gd name="T37" fmla="*/ 1 h 71"/>
                <a:gd name="T38" fmla="*/ 1 w 60"/>
                <a:gd name="T39" fmla="*/ 1 h 71"/>
                <a:gd name="T40" fmla="*/ 1 w 60"/>
                <a:gd name="T41" fmla="*/ 1 h 71"/>
                <a:gd name="T42" fmla="*/ 1 w 60"/>
                <a:gd name="T43" fmla="*/ 1 h 71"/>
                <a:gd name="T44" fmla="*/ 1 w 60"/>
                <a:gd name="T45" fmla="*/ 1 h 71"/>
                <a:gd name="T46" fmla="*/ 1 w 60"/>
                <a:gd name="T47" fmla="*/ 1 h 71"/>
                <a:gd name="T48" fmla="*/ 1 w 60"/>
                <a:gd name="T49" fmla="*/ 1 h 71"/>
                <a:gd name="T50" fmla="*/ 1 w 60"/>
                <a:gd name="T51" fmla="*/ 1 h 71"/>
                <a:gd name="T52" fmla="*/ 1 w 60"/>
                <a:gd name="T53" fmla="*/ 1 h 71"/>
                <a:gd name="T54" fmla="*/ 1 w 60"/>
                <a:gd name="T55" fmla="*/ 1 h 71"/>
                <a:gd name="T56" fmla="*/ 1 w 60"/>
                <a:gd name="T57" fmla="*/ 1 h 71"/>
                <a:gd name="T58" fmla="*/ 1 w 60"/>
                <a:gd name="T59" fmla="*/ 1 h 71"/>
                <a:gd name="T60" fmla="*/ 1 w 60"/>
                <a:gd name="T61" fmla="*/ 1 h 71"/>
                <a:gd name="T62" fmla="*/ 1 w 60"/>
                <a:gd name="T63" fmla="*/ 1 h 71"/>
                <a:gd name="T64" fmla="*/ 1 w 60"/>
                <a:gd name="T65" fmla="*/ 1 h 71"/>
                <a:gd name="T66" fmla="*/ 1 w 60"/>
                <a:gd name="T67" fmla="*/ 1 h 71"/>
                <a:gd name="T68" fmla="*/ 1 w 60"/>
                <a:gd name="T69" fmla="*/ 1 h 71"/>
                <a:gd name="T70" fmla="*/ 1 w 60"/>
                <a:gd name="T71" fmla="*/ 1 h 71"/>
                <a:gd name="T72" fmla="*/ 1 w 60"/>
                <a:gd name="T73" fmla="*/ 1 h 71"/>
                <a:gd name="T74" fmla="*/ 1 w 60"/>
                <a:gd name="T75" fmla="*/ 1 h 71"/>
                <a:gd name="T76" fmla="*/ 1 w 60"/>
                <a:gd name="T77" fmla="*/ 1 h 71"/>
                <a:gd name="T78" fmla="*/ 1 w 60"/>
                <a:gd name="T79" fmla="*/ 1 h 71"/>
                <a:gd name="T80" fmla="*/ 1 w 60"/>
                <a:gd name="T81" fmla="*/ 1 h 71"/>
                <a:gd name="T82" fmla="*/ 1 w 60"/>
                <a:gd name="T83" fmla="*/ 1 h 71"/>
                <a:gd name="T84" fmla="*/ 1 w 60"/>
                <a:gd name="T85" fmla="*/ 1 h 71"/>
                <a:gd name="T86" fmla="*/ 1 w 60"/>
                <a:gd name="T87" fmla="*/ 1 h 71"/>
                <a:gd name="T88" fmla="*/ 1 w 60"/>
                <a:gd name="T89" fmla="*/ 1 h 71"/>
                <a:gd name="T90" fmla="*/ 1 w 60"/>
                <a:gd name="T91" fmla="*/ 1 h 71"/>
                <a:gd name="T92" fmla="*/ 1 w 60"/>
                <a:gd name="T93" fmla="*/ 1 h 71"/>
                <a:gd name="T94" fmla="*/ 1 w 60"/>
                <a:gd name="T95" fmla="*/ 1 h 71"/>
                <a:gd name="T96" fmla="*/ 1 w 60"/>
                <a:gd name="T97" fmla="*/ 1 h 71"/>
                <a:gd name="T98" fmla="*/ 1 w 60"/>
                <a:gd name="T99" fmla="*/ 1 h 71"/>
                <a:gd name="T100" fmla="*/ 1 w 60"/>
                <a:gd name="T101" fmla="*/ 1 h 71"/>
                <a:gd name="T102" fmla="*/ 1 w 60"/>
                <a:gd name="T103" fmla="*/ 1 h 71"/>
                <a:gd name="T104" fmla="*/ 1 w 60"/>
                <a:gd name="T105" fmla="*/ 1 h 71"/>
                <a:gd name="T106" fmla="*/ 1 w 60"/>
                <a:gd name="T107" fmla="*/ 1 h 71"/>
                <a:gd name="T108" fmla="*/ 1 w 60"/>
                <a:gd name="T109" fmla="*/ 1 h 71"/>
                <a:gd name="T110" fmla="*/ 1 w 60"/>
                <a:gd name="T111" fmla="*/ 0 h 71"/>
                <a:gd name="T112" fmla="*/ 1 w 60"/>
                <a:gd name="T113" fmla="*/ 0 h 71"/>
                <a:gd name="T114" fmla="*/ 1 w 60"/>
                <a:gd name="T115" fmla="*/ 1 h 71"/>
                <a:gd name="T116" fmla="*/ 1 w 60"/>
                <a:gd name="T117" fmla="*/ 1 h 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
                <a:gd name="T178" fmla="*/ 0 h 71"/>
                <a:gd name="T179" fmla="*/ 60 w 60"/>
                <a:gd name="T180" fmla="*/ 71 h 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 h="71">
                  <a:moveTo>
                    <a:pt x="13" y="3"/>
                  </a:moveTo>
                  <a:lnTo>
                    <a:pt x="13" y="3"/>
                  </a:lnTo>
                  <a:lnTo>
                    <a:pt x="8" y="6"/>
                  </a:lnTo>
                  <a:lnTo>
                    <a:pt x="5" y="8"/>
                  </a:lnTo>
                  <a:lnTo>
                    <a:pt x="3" y="11"/>
                  </a:lnTo>
                  <a:lnTo>
                    <a:pt x="0" y="18"/>
                  </a:lnTo>
                  <a:lnTo>
                    <a:pt x="2" y="26"/>
                  </a:lnTo>
                  <a:lnTo>
                    <a:pt x="2" y="29"/>
                  </a:lnTo>
                  <a:lnTo>
                    <a:pt x="3" y="33"/>
                  </a:lnTo>
                  <a:lnTo>
                    <a:pt x="10" y="38"/>
                  </a:lnTo>
                  <a:lnTo>
                    <a:pt x="15" y="43"/>
                  </a:lnTo>
                  <a:lnTo>
                    <a:pt x="20" y="46"/>
                  </a:lnTo>
                  <a:lnTo>
                    <a:pt x="23" y="53"/>
                  </a:lnTo>
                  <a:lnTo>
                    <a:pt x="27" y="59"/>
                  </a:lnTo>
                  <a:lnTo>
                    <a:pt x="28" y="63"/>
                  </a:lnTo>
                  <a:lnTo>
                    <a:pt x="32" y="68"/>
                  </a:lnTo>
                  <a:lnTo>
                    <a:pt x="35" y="71"/>
                  </a:lnTo>
                  <a:lnTo>
                    <a:pt x="38" y="71"/>
                  </a:lnTo>
                  <a:lnTo>
                    <a:pt x="40" y="69"/>
                  </a:lnTo>
                  <a:lnTo>
                    <a:pt x="42" y="68"/>
                  </a:lnTo>
                  <a:lnTo>
                    <a:pt x="42" y="63"/>
                  </a:lnTo>
                  <a:lnTo>
                    <a:pt x="40" y="58"/>
                  </a:lnTo>
                  <a:lnTo>
                    <a:pt x="42" y="53"/>
                  </a:lnTo>
                  <a:lnTo>
                    <a:pt x="45" y="49"/>
                  </a:lnTo>
                  <a:lnTo>
                    <a:pt x="50" y="48"/>
                  </a:lnTo>
                  <a:lnTo>
                    <a:pt x="53" y="46"/>
                  </a:lnTo>
                  <a:lnTo>
                    <a:pt x="56" y="43"/>
                  </a:lnTo>
                  <a:lnTo>
                    <a:pt x="58" y="38"/>
                  </a:lnTo>
                  <a:lnTo>
                    <a:pt x="60" y="33"/>
                  </a:lnTo>
                  <a:lnTo>
                    <a:pt x="56" y="23"/>
                  </a:lnTo>
                  <a:lnTo>
                    <a:pt x="55" y="23"/>
                  </a:lnTo>
                  <a:lnTo>
                    <a:pt x="55" y="16"/>
                  </a:lnTo>
                  <a:lnTo>
                    <a:pt x="55" y="13"/>
                  </a:lnTo>
                  <a:lnTo>
                    <a:pt x="53" y="11"/>
                  </a:lnTo>
                  <a:lnTo>
                    <a:pt x="50" y="8"/>
                  </a:lnTo>
                  <a:lnTo>
                    <a:pt x="45" y="8"/>
                  </a:lnTo>
                  <a:lnTo>
                    <a:pt x="40" y="8"/>
                  </a:lnTo>
                  <a:lnTo>
                    <a:pt x="33" y="8"/>
                  </a:lnTo>
                  <a:lnTo>
                    <a:pt x="32" y="6"/>
                  </a:lnTo>
                  <a:lnTo>
                    <a:pt x="30" y="5"/>
                  </a:lnTo>
                  <a:lnTo>
                    <a:pt x="28" y="3"/>
                  </a:lnTo>
                  <a:lnTo>
                    <a:pt x="27" y="1"/>
                  </a:lnTo>
                  <a:lnTo>
                    <a:pt x="22" y="0"/>
                  </a:lnTo>
                  <a:lnTo>
                    <a:pt x="15" y="0"/>
                  </a:lnTo>
                  <a:lnTo>
                    <a:pt x="13" y="3"/>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66" name="Freeform 10"/>
            <p:cNvSpPr>
              <a:spLocks/>
            </p:cNvSpPr>
            <p:nvPr/>
          </p:nvSpPr>
          <p:spPr bwMode="auto">
            <a:xfrm>
              <a:off x="4387" y="2578"/>
              <a:ext cx="21" cy="14"/>
            </a:xfrm>
            <a:custGeom>
              <a:avLst/>
              <a:gdLst>
                <a:gd name="T0" fmla="*/ 1 w 30"/>
                <a:gd name="T1" fmla="*/ 1 h 22"/>
                <a:gd name="T2" fmla="*/ 1 w 30"/>
                <a:gd name="T3" fmla="*/ 1 h 22"/>
                <a:gd name="T4" fmla="*/ 1 w 30"/>
                <a:gd name="T5" fmla="*/ 1 h 22"/>
                <a:gd name="T6" fmla="*/ 1 w 30"/>
                <a:gd name="T7" fmla="*/ 1 h 22"/>
                <a:gd name="T8" fmla="*/ 0 w 30"/>
                <a:gd name="T9" fmla="*/ 1 h 22"/>
                <a:gd name="T10" fmla="*/ 0 w 30"/>
                <a:gd name="T11" fmla="*/ 1 h 22"/>
                <a:gd name="T12" fmla="*/ 1 w 30"/>
                <a:gd name="T13" fmla="*/ 1 h 22"/>
                <a:gd name="T14" fmla="*/ 1 w 30"/>
                <a:gd name="T15" fmla="*/ 1 h 22"/>
                <a:gd name="T16" fmla="*/ 1 w 30"/>
                <a:gd name="T17" fmla="*/ 1 h 22"/>
                <a:gd name="T18" fmla="*/ 1 w 30"/>
                <a:gd name="T19" fmla="*/ 1 h 22"/>
                <a:gd name="T20" fmla="*/ 1 w 30"/>
                <a:gd name="T21" fmla="*/ 1 h 22"/>
                <a:gd name="T22" fmla="*/ 1 w 30"/>
                <a:gd name="T23" fmla="*/ 1 h 22"/>
                <a:gd name="T24" fmla="*/ 1 w 30"/>
                <a:gd name="T25" fmla="*/ 1 h 22"/>
                <a:gd name="T26" fmla="*/ 1 w 30"/>
                <a:gd name="T27" fmla="*/ 0 h 22"/>
                <a:gd name="T28" fmla="*/ 1 w 30"/>
                <a:gd name="T29" fmla="*/ 0 h 22"/>
                <a:gd name="T30" fmla="*/ 1 w 30"/>
                <a:gd name="T31" fmla="*/ 1 h 22"/>
                <a:gd name="T32" fmla="*/ 1 w 30"/>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22"/>
                <a:gd name="T53" fmla="*/ 30 w 30"/>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22">
                  <a:moveTo>
                    <a:pt x="7" y="3"/>
                  </a:moveTo>
                  <a:lnTo>
                    <a:pt x="7" y="3"/>
                  </a:lnTo>
                  <a:lnTo>
                    <a:pt x="3" y="7"/>
                  </a:lnTo>
                  <a:lnTo>
                    <a:pt x="2" y="10"/>
                  </a:lnTo>
                  <a:lnTo>
                    <a:pt x="0" y="20"/>
                  </a:lnTo>
                  <a:lnTo>
                    <a:pt x="12" y="22"/>
                  </a:lnTo>
                  <a:lnTo>
                    <a:pt x="17" y="20"/>
                  </a:lnTo>
                  <a:lnTo>
                    <a:pt x="20" y="18"/>
                  </a:lnTo>
                  <a:lnTo>
                    <a:pt x="23" y="17"/>
                  </a:lnTo>
                  <a:lnTo>
                    <a:pt x="27" y="13"/>
                  </a:lnTo>
                  <a:lnTo>
                    <a:pt x="30" y="3"/>
                  </a:lnTo>
                  <a:lnTo>
                    <a:pt x="17" y="0"/>
                  </a:lnTo>
                  <a:lnTo>
                    <a:pt x="12" y="0"/>
                  </a:lnTo>
                  <a:lnTo>
                    <a:pt x="7" y="3"/>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67" name="Freeform 11"/>
            <p:cNvSpPr>
              <a:spLocks/>
            </p:cNvSpPr>
            <p:nvPr/>
          </p:nvSpPr>
          <p:spPr bwMode="auto">
            <a:xfrm>
              <a:off x="4271" y="2538"/>
              <a:ext cx="62" cy="25"/>
            </a:xfrm>
            <a:custGeom>
              <a:avLst/>
              <a:gdLst>
                <a:gd name="T0" fmla="*/ 1 w 84"/>
                <a:gd name="T1" fmla="*/ 1 h 38"/>
                <a:gd name="T2" fmla="*/ 1 w 84"/>
                <a:gd name="T3" fmla="*/ 1 h 38"/>
                <a:gd name="T4" fmla="*/ 1 w 84"/>
                <a:gd name="T5" fmla="*/ 0 h 38"/>
                <a:gd name="T6" fmla="*/ 1 w 84"/>
                <a:gd name="T7" fmla="*/ 0 h 38"/>
                <a:gd name="T8" fmla="*/ 1 w 84"/>
                <a:gd name="T9" fmla="*/ 1 h 38"/>
                <a:gd name="T10" fmla="*/ 1 w 84"/>
                <a:gd name="T11" fmla="*/ 1 h 38"/>
                <a:gd name="T12" fmla="*/ 1 w 84"/>
                <a:gd name="T13" fmla="*/ 1 h 38"/>
                <a:gd name="T14" fmla="*/ 1 w 84"/>
                <a:gd name="T15" fmla="*/ 1 h 38"/>
                <a:gd name="T16" fmla="*/ 1 w 84"/>
                <a:gd name="T17" fmla="*/ 1 h 38"/>
                <a:gd name="T18" fmla="*/ 1 w 84"/>
                <a:gd name="T19" fmla="*/ 1 h 38"/>
                <a:gd name="T20" fmla="*/ 1 w 84"/>
                <a:gd name="T21" fmla="*/ 1 h 38"/>
                <a:gd name="T22" fmla="*/ 1 w 84"/>
                <a:gd name="T23" fmla="*/ 1 h 38"/>
                <a:gd name="T24" fmla="*/ 1 w 84"/>
                <a:gd name="T25" fmla="*/ 1 h 38"/>
                <a:gd name="T26" fmla="*/ 1 w 84"/>
                <a:gd name="T27" fmla="*/ 1 h 38"/>
                <a:gd name="T28" fmla="*/ 1 w 84"/>
                <a:gd name="T29" fmla="*/ 1 h 38"/>
                <a:gd name="T30" fmla="*/ 1 w 84"/>
                <a:gd name="T31" fmla="*/ 1 h 38"/>
                <a:gd name="T32" fmla="*/ 1 w 84"/>
                <a:gd name="T33" fmla="*/ 1 h 38"/>
                <a:gd name="T34" fmla="*/ 1 w 84"/>
                <a:gd name="T35" fmla="*/ 1 h 38"/>
                <a:gd name="T36" fmla="*/ 1 w 84"/>
                <a:gd name="T37" fmla="*/ 1 h 38"/>
                <a:gd name="T38" fmla="*/ 1 w 84"/>
                <a:gd name="T39" fmla="*/ 1 h 38"/>
                <a:gd name="T40" fmla="*/ 1 w 84"/>
                <a:gd name="T41" fmla="*/ 1 h 38"/>
                <a:gd name="T42" fmla="*/ 1 w 84"/>
                <a:gd name="T43" fmla="*/ 1 h 38"/>
                <a:gd name="T44" fmla="*/ 1 w 84"/>
                <a:gd name="T45" fmla="*/ 1 h 38"/>
                <a:gd name="T46" fmla="*/ 1 w 84"/>
                <a:gd name="T47" fmla="*/ 1 h 38"/>
                <a:gd name="T48" fmla="*/ 1 w 84"/>
                <a:gd name="T49" fmla="*/ 1 h 38"/>
                <a:gd name="T50" fmla="*/ 1 w 84"/>
                <a:gd name="T51" fmla="*/ 1 h 38"/>
                <a:gd name="T52" fmla="*/ 1 w 84"/>
                <a:gd name="T53" fmla="*/ 1 h 38"/>
                <a:gd name="T54" fmla="*/ 1 w 84"/>
                <a:gd name="T55" fmla="*/ 1 h 38"/>
                <a:gd name="T56" fmla="*/ 1 w 84"/>
                <a:gd name="T57" fmla="*/ 1 h 38"/>
                <a:gd name="T58" fmla="*/ 1 w 84"/>
                <a:gd name="T59" fmla="*/ 1 h 38"/>
                <a:gd name="T60" fmla="*/ 1 w 84"/>
                <a:gd name="T61" fmla="*/ 1 h 38"/>
                <a:gd name="T62" fmla="*/ 1 w 84"/>
                <a:gd name="T63" fmla="*/ 1 h 38"/>
                <a:gd name="T64" fmla="*/ 1 w 84"/>
                <a:gd name="T65" fmla="*/ 1 h 38"/>
                <a:gd name="T66" fmla="*/ 1 w 84"/>
                <a:gd name="T67" fmla="*/ 1 h 38"/>
                <a:gd name="T68" fmla="*/ 0 w 84"/>
                <a:gd name="T69" fmla="*/ 1 h 38"/>
                <a:gd name="T70" fmla="*/ 0 w 84"/>
                <a:gd name="T71" fmla="*/ 1 h 38"/>
                <a:gd name="T72" fmla="*/ 1 w 84"/>
                <a:gd name="T73" fmla="*/ 1 h 38"/>
                <a:gd name="T74" fmla="*/ 1 w 84"/>
                <a:gd name="T75" fmla="*/ 1 h 38"/>
                <a:gd name="T76" fmla="*/ 1 w 84"/>
                <a:gd name="T77" fmla="*/ 1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38"/>
                <a:gd name="T119" fmla="*/ 84 w 84"/>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38">
                  <a:moveTo>
                    <a:pt x="20" y="1"/>
                  </a:moveTo>
                  <a:lnTo>
                    <a:pt x="20" y="1"/>
                  </a:lnTo>
                  <a:lnTo>
                    <a:pt x="33" y="0"/>
                  </a:lnTo>
                  <a:lnTo>
                    <a:pt x="48" y="0"/>
                  </a:lnTo>
                  <a:lnTo>
                    <a:pt x="61" y="3"/>
                  </a:lnTo>
                  <a:lnTo>
                    <a:pt x="73" y="8"/>
                  </a:lnTo>
                  <a:lnTo>
                    <a:pt x="78" y="13"/>
                  </a:lnTo>
                  <a:lnTo>
                    <a:pt x="81" y="18"/>
                  </a:lnTo>
                  <a:lnTo>
                    <a:pt x="84" y="25"/>
                  </a:lnTo>
                  <a:lnTo>
                    <a:pt x="83" y="31"/>
                  </a:lnTo>
                  <a:lnTo>
                    <a:pt x="79" y="34"/>
                  </a:lnTo>
                  <a:lnTo>
                    <a:pt x="76" y="38"/>
                  </a:lnTo>
                  <a:lnTo>
                    <a:pt x="68" y="33"/>
                  </a:lnTo>
                  <a:lnTo>
                    <a:pt x="64" y="29"/>
                  </a:lnTo>
                  <a:lnTo>
                    <a:pt x="59" y="28"/>
                  </a:lnTo>
                  <a:lnTo>
                    <a:pt x="51" y="26"/>
                  </a:lnTo>
                  <a:lnTo>
                    <a:pt x="43" y="28"/>
                  </a:lnTo>
                  <a:lnTo>
                    <a:pt x="35" y="28"/>
                  </a:lnTo>
                  <a:lnTo>
                    <a:pt x="26" y="28"/>
                  </a:lnTo>
                  <a:lnTo>
                    <a:pt x="26" y="26"/>
                  </a:lnTo>
                  <a:lnTo>
                    <a:pt x="26" y="25"/>
                  </a:lnTo>
                  <a:lnTo>
                    <a:pt x="21" y="25"/>
                  </a:lnTo>
                  <a:lnTo>
                    <a:pt x="16" y="26"/>
                  </a:lnTo>
                  <a:lnTo>
                    <a:pt x="11" y="26"/>
                  </a:lnTo>
                  <a:lnTo>
                    <a:pt x="6" y="25"/>
                  </a:lnTo>
                  <a:lnTo>
                    <a:pt x="3" y="21"/>
                  </a:lnTo>
                  <a:lnTo>
                    <a:pt x="1" y="18"/>
                  </a:lnTo>
                  <a:lnTo>
                    <a:pt x="0" y="8"/>
                  </a:lnTo>
                  <a:lnTo>
                    <a:pt x="10" y="5"/>
                  </a:lnTo>
                  <a:lnTo>
                    <a:pt x="20" y="1"/>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68" name="Freeform 12"/>
            <p:cNvSpPr>
              <a:spLocks/>
            </p:cNvSpPr>
            <p:nvPr/>
          </p:nvSpPr>
          <p:spPr bwMode="auto">
            <a:xfrm>
              <a:off x="4286" y="2333"/>
              <a:ext cx="32" cy="30"/>
            </a:xfrm>
            <a:custGeom>
              <a:avLst/>
              <a:gdLst>
                <a:gd name="T0" fmla="*/ 1 w 45"/>
                <a:gd name="T1" fmla="*/ 1 h 48"/>
                <a:gd name="T2" fmla="*/ 1 w 45"/>
                <a:gd name="T3" fmla="*/ 1 h 48"/>
                <a:gd name="T4" fmla="*/ 1 w 45"/>
                <a:gd name="T5" fmla="*/ 1 h 48"/>
                <a:gd name="T6" fmla="*/ 1 w 45"/>
                <a:gd name="T7" fmla="*/ 1 h 48"/>
                <a:gd name="T8" fmla="*/ 0 w 45"/>
                <a:gd name="T9" fmla="*/ 1 h 48"/>
                <a:gd name="T10" fmla="*/ 0 w 45"/>
                <a:gd name="T11" fmla="*/ 1 h 48"/>
                <a:gd name="T12" fmla="*/ 1 w 45"/>
                <a:gd name="T13" fmla="*/ 1 h 48"/>
                <a:gd name="T14" fmla="*/ 1 w 45"/>
                <a:gd name="T15" fmla="*/ 1 h 48"/>
                <a:gd name="T16" fmla="*/ 1 w 45"/>
                <a:gd name="T17" fmla="*/ 1 h 48"/>
                <a:gd name="T18" fmla="*/ 1 w 45"/>
                <a:gd name="T19" fmla="*/ 1 h 48"/>
                <a:gd name="T20" fmla="*/ 1 w 45"/>
                <a:gd name="T21" fmla="*/ 1 h 48"/>
                <a:gd name="T22" fmla="*/ 1 w 45"/>
                <a:gd name="T23" fmla="*/ 1 h 48"/>
                <a:gd name="T24" fmla="*/ 1 w 45"/>
                <a:gd name="T25" fmla="*/ 1 h 48"/>
                <a:gd name="T26" fmla="*/ 1 w 45"/>
                <a:gd name="T27" fmla="*/ 1 h 48"/>
                <a:gd name="T28" fmla="*/ 1 w 45"/>
                <a:gd name="T29" fmla="*/ 1 h 48"/>
                <a:gd name="T30" fmla="*/ 1 w 45"/>
                <a:gd name="T31" fmla="*/ 1 h 48"/>
                <a:gd name="T32" fmla="*/ 1 w 45"/>
                <a:gd name="T33" fmla="*/ 1 h 48"/>
                <a:gd name="T34" fmla="*/ 1 w 45"/>
                <a:gd name="T35" fmla="*/ 1 h 48"/>
                <a:gd name="T36" fmla="*/ 1 w 45"/>
                <a:gd name="T37" fmla="*/ 1 h 48"/>
                <a:gd name="T38" fmla="*/ 1 w 45"/>
                <a:gd name="T39" fmla="*/ 1 h 48"/>
                <a:gd name="T40" fmla="*/ 1 w 45"/>
                <a:gd name="T41" fmla="*/ 1 h 48"/>
                <a:gd name="T42" fmla="*/ 1 w 45"/>
                <a:gd name="T43" fmla="*/ 1 h 48"/>
                <a:gd name="T44" fmla="*/ 1 w 45"/>
                <a:gd name="T45" fmla="*/ 1 h 48"/>
                <a:gd name="T46" fmla="*/ 1 w 45"/>
                <a:gd name="T47" fmla="*/ 0 h 48"/>
                <a:gd name="T48" fmla="*/ 1 w 45"/>
                <a:gd name="T49" fmla="*/ 0 h 48"/>
                <a:gd name="T50" fmla="*/ 1 w 45"/>
                <a:gd name="T51" fmla="*/ 1 h 48"/>
                <a:gd name="T52" fmla="*/ 1 w 45"/>
                <a:gd name="T53" fmla="*/ 1 h 48"/>
                <a:gd name="T54" fmla="*/ 1 w 45"/>
                <a:gd name="T55" fmla="*/ 1 h 48"/>
                <a:gd name="T56" fmla="*/ 1 w 45"/>
                <a:gd name="T57" fmla="*/ 1 h 48"/>
                <a:gd name="T58" fmla="*/ 1 w 45"/>
                <a:gd name="T59" fmla="*/ 1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5"/>
                <a:gd name="T91" fmla="*/ 0 h 48"/>
                <a:gd name="T92" fmla="*/ 45 w 45"/>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5" h="48">
                  <a:moveTo>
                    <a:pt x="28" y="8"/>
                  </a:moveTo>
                  <a:lnTo>
                    <a:pt x="28" y="8"/>
                  </a:lnTo>
                  <a:lnTo>
                    <a:pt x="20" y="17"/>
                  </a:lnTo>
                  <a:lnTo>
                    <a:pt x="13" y="27"/>
                  </a:lnTo>
                  <a:lnTo>
                    <a:pt x="0" y="46"/>
                  </a:lnTo>
                  <a:lnTo>
                    <a:pt x="5" y="48"/>
                  </a:lnTo>
                  <a:lnTo>
                    <a:pt x="12" y="46"/>
                  </a:lnTo>
                  <a:lnTo>
                    <a:pt x="17" y="45"/>
                  </a:lnTo>
                  <a:lnTo>
                    <a:pt x="22" y="41"/>
                  </a:lnTo>
                  <a:lnTo>
                    <a:pt x="25" y="36"/>
                  </a:lnTo>
                  <a:lnTo>
                    <a:pt x="25" y="31"/>
                  </a:lnTo>
                  <a:lnTo>
                    <a:pt x="27" y="25"/>
                  </a:lnTo>
                  <a:lnTo>
                    <a:pt x="28" y="20"/>
                  </a:lnTo>
                  <a:lnTo>
                    <a:pt x="33" y="18"/>
                  </a:lnTo>
                  <a:lnTo>
                    <a:pt x="38" y="17"/>
                  </a:lnTo>
                  <a:lnTo>
                    <a:pt x="41" y="15"/>
                  </a:lnTo>
                  <a:lnTo>
                    <a:pt x="43" y="10"/>
                  </a:lnTo>
                  <a:lnTo>
                    <a:pt x="45" y="2"/>
                  </a:lnTo>
                  <a:lnTo>
                    <a:pt x="36" y="0"/>
                  </a:lnTo>
                  <a:lnTo>
                    <a:pt x="33" y="0"/>
                  </a:lnTo>
                  <a:lnTo>
                    <a:pt x="30" y="2"/>
                  </a:lnTo>
                  <a:lnTo>
                    <a:pt x="28" y="3"/>
                  </a:lnTo>
                  <a:lnTo>
                    <a:pt x="28" y="8"/>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69" name="Freeform 13"/>
            <p:cNvSpPr>
              <a:spLocks/>
            </p:cNvSpPr>
            <p:nvPr/>
          </p:nvSpPr>
          <p:spPr bwMode="auto">
            <a:xfrm>
              <a:off x="4304" y="2336"/>
              <a:ext cx="40" cy="41"/>
            </a:xfrm>
            <a:custGeom>
              <a:avLst/>
              <a:gdLst>
                <a:gd name="T0" fmla="*/ 1 w 56"/>
                <a:gd name="T1" fmla="*/ 1 h 65"/>
                <a:gd name="T2" fmla="*/ 1 w 56"/>
                <a:gd name="T3" fmla="*/ 1 h 65"/>
                <a:gd name="T4" fmla="*/ 1 w 56"/>
                <a:gd name="T5" fmla="*/ 1 h 65"/>
                <a:gd name="T6" fmla="*/ 1 w 56"/>
                <a:gd name="T7" fmla="*/ 1 h 65"/>
                <a:gd name="T8" fmla="*/ 1 w 56"/>
                <a:gd name="T9" fmla="*/ 1 h 65"/>
                <a:gd name="T10" fmla="*/ 1 w 56"/>
                <a:gd name="T11" fmla="*/ 1 h 65"/>
                <a:gd name="T12" fmla="*/ 1 w 56"/>
                <a:gd name="T13" fmla="*/ 1 h 65"/>
                <a:gd name="T14" fmla="*/ 1 w 56"/>
                <a:gd name="T15" fmla="*/ 1 h 65"/>
                <a:gd name="T16" fmla="*/ 1 w 56"/>
                <a:gd name="T17" fmla="*/ 1 h 65"/>
                <a:gd name="T18" fmla="*/ 1 w 56"/>
                <a:gd name="T19" fmla="*/ 1 h 65"/>
                <a:gd name="T20" fmla="*/ 1 w 56"/>
                <a:gd name="T21" fmla="*/ 1 h 65"/>
                <a:gd name="T22" fmla="*/ 1 w 56"/>
                <a:gd name="T23" fmla="*/ 1 h 65"/>
                <a:gd name="T24" fmla="*/ 1 w 56"/>
                <a:gd name="T25" fmla="*/ 1 h 65"/>
                <a:gd name="T26" fmla="*/ 1 w 56"/>
                <a:gd name="T27" fmla="*/ 1 h 65"/>
                <a:gd name="T28" fmla="*/ 1 w 56"/>
                <a:gd name="T29" fmla="*/ 1 h 65"/>
                <a:gd name="T30" fmla="*/ 1 w 56"/>
                <a:gd name="T31" fmla="*/ 1 h 65"/>
                <a:gd name="T32" fmla="*/ 1 w 56"/>
                <a:gd name="T33" fmla="*/ 1 h 65"/>
                <a:gd name="T34" fmla="*/ 1 w 56"/>
                <a:gd name="T35" fmla="*/ 1 h 65"/>
                <a:gd name="T36" fmla="*/ 1 w 56"/>
                <a:gd name="T37" fmla="*/ 1 h 65"/>
                <a:gd name="T38" fmla="*/ 1 w 56"/>
                <a:gd name="T39" fmla="*/ 1 h 65"/>
                <a:gd name="T40" fmla="*/ 1 w 56"/>
                <a:gd name="T41" fmla="*/ 1 h 65"/>
                <a:gd name="T42" fmla="*/ 1 w 56"/>
                <a:gd name="T43" fmla="*/ 1 h 65"/>
                <a:gd name="T44" fmla="*/ 1 w 56"/>
                <a:gd name="T45" fmla="*/ 1 h 65"/>
                <a:gd name="T46" fmla="*/ 1 w 56"/>
                <a:gd name="T47" fmla="*/ 1 h 65"/>
                <a:gd name="T48" fmla="*/ 1 w 56"/>
                <a:gd name="T49" fmla="*/ 1 h 65"/>
                <a:gd name="T50" fmla="*/ 1 w 56"/>
                <a:gd name="T51" fmla="*/ 1 h 65"/>
                <a:gd name="T52" fmla="*/ 0 w 56"/>
                <a:gd name="T53" fmla="*/ 1 h 65"/>
                <a:gd name="T54" fmla="*/ 0 w 56"/>
                <a:gd name="T55" fmla="*/ 1 h 65"/>
                <a:gd name="T56" fmla="*/ 0 w 56"/>
                <a:gd name="T57" fmla="*/ 1 h 65"/>
                <a:gd name="T58" fmla="*/ 0 w 56"/>
                <a:gd name="T59" fmla="*/ 1 h 65"/>
                <a:gd name="T60" fmla="*/ 1 w 56"/>
                <a:gd name="T61" fmla="*/ 1 h 65"/>
                <a:gd name="T62" fmla="*/ 1 w 56"/>
                <a:gd name="T63" fmla="*/ 1 h 65"/>
                <a:gd name="T64" fmla="*/ 1 w 56"/>
                <a:gd name="T65" fmla="*/ 1 h 65"/>
                <a:gd name="T66" fmla="*/ 1 w 56"/>
                <a:gd name="T67" fmla="*/ 1 h 65"/>
                <a:gd name="T68" fmla="*/ 1 w 56"/>
                <a:gd name="T69" fmla="*/ 1 h 65"/>
                <a:gd name="T70" fmla="*/ 1 w 56"/>
                <a:gd name="T71" fmla="*/ 1 h 65"/>
                <a:gd name="T72" fmla="*/ 1 w 56"/>
                <a:gd name="T73" fmla="*/ 1 h 65"/>
                <a:gd name="T74" fmla="*/ 1 w 56"/>
                <a:gd name="T75" fmla="*/ 1 h 65"/>
                <a:gd name="T76" fmla="*/ 1 w 56"/>
                <a:gd name="T77" fmla="*/ 1 h 65"/>
                <a:gd name="T78" fmla="*/ 1 w 56"/>
                <a:gd name="T79" fmla="*/ 1 h 65"/>
                <a:gd name="T80" fmla="*/ 1 w 56"/>
                <a:gd name="T81" fmla="*/ 1 h 65"/>
                <a:gd name="T82" fmla="*/ 1 w 56"/>
                <a:gd name="T83" fmla="*/ 1 h 65"/>
                <a:gd name="T84" fmla="*/ 1 w 56"/>
                <a:gd name="T85" fmla="*/ 0 h 65"/>
                <a:gd name="T86" fmla="*/ 1 w 56"/>
                <a:gd name="T87" fmla="*/ 1 h 65"/>
                <a:gd name="T88" fmla="*/ 1 w 56"/>
                <a:gd name="T89" fmla="*/ 1 h 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
                <a:gd name="T136" fmla="*/ 0 h 65"/>
                <a:gd name="T137" fmla="*/ 56 w 56"/>
                <a:gd name="T138" fmla="*/ 65 h 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 h="65">
                  <a:moveTo>
                    <a:pt x="50" y="2"/>
                  </a:moveTo>
                  <a:lnTo>
                    <a:pt x="50" y="2"/>
                  </a:lnTo>
                  <a:lnTo>
                    <a:pt x="53" y="3"/>
                  </a:lnTo>
                  <a:lnTo>
                    <a:pt x="53" y="2"/>
                  </a:lnTo>
                  <a:lnTo>
                    <a:pt x="51" y="5"/>
                  </a:lnTo>
                  <a:lnTo>
                    <a:pt x="51" y="10"/>
                  </a:lnTo>
                  <a:lnTo>
                    <a:pt x="55" y="15"/>
                  </a:lnTo>
                  <a:lnTo>
                    <a:pt x="56" y="20"/>
                  </a:lnTo>
                  <a:lnTo>
                    <a:pt x="56" y="22"/>
                  </a:lnTo>
                  <a:lnTo>
                    <a:pt x="55" y="22"/>
                  </a:lnTo>
                  <a:lnTo>
                    <a:pt x="45" y="31"/>
                  </a:lnTo>
                  <a:lnTo>
                    <a:pt x="36" y="43"/>
                  </a:lnTo>
                  <a:lnTo>
                    <a:pt x="30" y="43"/>
                  </a:lnTo>
                  <a:lnTo>
                    <a:pt x="26" y="45"/>
                  </a:lnTo>
                  <a:lnTo>
                    <a:pt x="23" y="46"/>
                  </a:lnTo>
                  <a:lnTo>
                    <a:pt x="20" y="50"/>
                  </a:lnTo>
                  <a:lnTo>
                    <a:pt x="18" y="55"/>
                  </a:lnTo>
                  <a:lnTo>
                    <a:pt x="16" y="65"/>
                  </a:lnTo>
                  <a:lnTo>
                    <a:pt x="7" y="65"/>
                  </a:lnTo>
                  <a:lnTo>
                    <a:pt x="2" y="63"/>
                  </a:lnTo>
                  <a:lnTo>
                    <a:pt x="0" y="60"/>
                  </a:lnTo>
                  <a:lnTo>
                    <a:pt x="0" y="56"/>
                  </a:lnTo>
                  <a:lnTo>
                    <a:pt x="0" y="53"/>
                  </a:lnTo>
                  <a:lnTo>
                    <a:pt x="2" y="48"/>
                  </a:lnTo>
                  <a:lnTo>
                    <a:pt x="7" y="41"/>
                  </a:lnTo>
                  <a:lnTo>
                    <a:pt x="8" y="36"/>
                  </a:lnTo>
                  <a:lnTo>
                    <a:pt x="11" y="26"/>
                  </a:lnTo>
                  <a:lnTo>
                    <a:pt x="13" y="20"/>
                  </a:lnTo>
                  <a:lnTo>
                    <a:pt x="18" y="17"/>
                  </a:lnTo>
                  <a:lnTo>
                    <a:pt x="26" y="12"/>
                  </a:lnTo>
                  <a:lnTo>
                    <a:pt x="31" y="10"/>
                  </a:lnTo>
                  <a:lnTo>
                    <a:pt x="38" y="5"/>
                  </a:lnTo>
                  <a:lnTo>
                    <a:pt x="45" y="2"/>
                  </a:lnTo>
                  <a:lnTo>
                    <a:pt x="46" y="0"/>
                  </a:lnTo>
                  <a:lnTo>
                    <a:pt x="50"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70" name="Freeform 14"/>
            <p:cNvSpPr>
              <a:spLocks/>
            </p:cNvSpPr>
            <p:nvPr/>
          </p:nvSpPr>
          <p:spPr bwMode="auto">
            <a:xfrm>
              <a:off x="3700" y="1247"/>
              <a:ext cx="294" cy="137"/>
            </a:xfrm>
            <a:custGeom>
              <a:avLst/>
              <a:gdLst>
                <a:gd name="T0" fmla="*/ 1 w 412"/>
                <a:gd name="T1" fmla="*/ 1 h 217"/>
                <a:gd name="T2" fmla="*/ 1 w 412"/>
                <a:gd name="T3" fmla="*/ 1 h 217"/>
                <a:gd name="T4" fmla="*/ 1 w 412"/>
                <a:gd name="T5" fmla="*/ 1 h 217"/>
                <a:gd name="T6" fmla="*/ 1 w 412"/>
                <a:gd name="T7" fmla="*/ 1 h 217"/>
                <a:gd name="T8" fmla="*/ 1 w 412"/>
                <a:gd name="T9" fmla="*/ 1 h 217"/>
                <a:gd name="T10" fmla="*/ 1 w 412"/>
                <a:gd name="T11" fmla="*/ 1 h 217"/>
                <a:gd name="T12" fmla="*/ 1 w 412"/>
                <a:gd name="T13" fmla="*/ 1 h 217"/>
                <a:gd name="T14" fmla="*/ 1 w 412"/>
                <a:gd name="T15" fmla="*/ 1 h 217"/>
                <a:gd name="T16" fmla="*/ 1 w 412"/>
                <a:gd name="T17" fmla="*/ 1 h 217"/>
                <a:gd name="T18" fmla="*/ 1 w 412"/>
                <a:gd name="T19" fmla="*/ 1 h 217"/>
                <a:gd name="T20" fmla="*/ 1 w 412"/>
                <a:gd name="T21" fmla="*/ 1 h 217"/>
                <a:gd name="T22" fmla="*/ 1 w 412"/>
                <a:gd name="T23" fmla="*/ 1 h 217"/>
                <a:gd name="T24" fmla="*/ 1 w 412"/>
                <a:gd name="T25" fmla="*/ 1 h 217"/>
                <a:gd name="T26" fmla="*/ 1 w 412"/>
                <a:gd name="T27" fmla="*/ 1 h 217"/>
                <a:gd name="T28" fmla="*/ 1 w 412"/>
                <a:gd name="T29" fmla="*/ 1 h 217"/>
                <a:gd name="T30" fmla="*/ 1 w 412"/>
                <a:gd name="T31" fmla="*/ 1 h 217"/>
                <a:gd name="T32" fmla="*/ 1 w 412"/>
                <a:gd name="T33" fmla="*/ 1 h 217"/>
                <a:gd name="T34" fmla="*/ 1 w 412"/>
                <a:gd name="T35" fmla="*/ 1 h 217"/>
                <a:gd name="T36" fmla="*/ 1 w 412"/>
                <a:gd name="T37" fmla="*/ 1 h 217"/>
                <a:gd name="T38" fmla="*/ 1 w 412"/>
                <a:gd name="T39" fmla="*/ 1 h 217"/>
                <a:gd name="T40" fmla="*/ 1 w 412"/>
                <a:gd name="T41" fmla="*/ 1 h 217"/>
                <a:gd name="T42" fmla="*/ 1 w 412"/>
                <a:gd name="T43" fmla="*/ 1 h 217"/>
                <a:gd name="T44" fmla="*/ 1 w 412"/>
                <a:gd name="T45" fmla="*/ 1 h 217"/>
                <a:gd name="T46" fmla="*/ 1 w 412"/>
                <a:gd name="T47" fmla="*/ 1 h 217"/>
                <a:gd name="T48" fmla="*/ 1 w 412"/>
                <a:gd name="T49" fmla="*/ 1 h 217"/>
                <a:gd name="T50" fmla="*/ 1 w 412"/>
                <a:gd name="T51" fmla="*/ 1 h 217"/>
                <a:gd name="T52" fmla="*/ 1 w 412"/>
                <a:gd name="T53" fmla="*/ 1 h 217"/>
                <a:gd name="T54" fmla="*/ 1 w 412"/>
                <a:gd name="T55" fmla="*/ 1 h 217"/>
                <a:gd name="T56" fmla="*/ 1 w 412"/>
                <a:gd name="T57" fmla="*/ 1 h 217"/>
                <a:gd name="T58" fmla="*/ 1 w 412"/>
                <a:gd name="T59" fmla="*/ 1 h 217"/>
                <a:gd name="T60" fmla="*/ 1 w 412"/>
                <a:gd name="T61" fmla="*/ 1 h 217"/>
                <a:gd name="T62" fmla="*/ 1 w 412"/>
                <a:gd name="T63" fmla="*/ 1 h 217"/>
                <a:gd name="T64" fmla="*/ 1 w 412"/>
                <a:gd name="T65" fmla="*/ 1 h 217"/>
                <a:gd name="T66" fmla="*/ 1 w 412"/>
                <a:gd name="T67" fmla="*/ 1 h 217"/>
                <a:gd name="T68" fmla="*/ 1 w 412"/>
                <a:gd name="T69" fmla="*/ 1 h 217"/>
                <a:gd name="T70" fmla="*/ 1 w 412"/>
                <a:gd name="T71" fmla="*/ 1 h 217"/>
                <a:gd name="T72" fmla="*/ 1 w 412"/>
                <a:gd name="T73" fmla="*/ 1 h 217"/>
                <a:gd name="T74" fmla="*/ 1 w 412"/>
                <a:gd name="T75" fmla="*/ 1 h 217"/>
                <a:gd name="T76" fmla="*/ 1 w 412"/>
                <a:gd name="T77" fmla="*/ 1 h 217"/>
                <a:gd name="T78" fmla="*/ 1 w 412"/>
                <a:gd name="T79" fmla="*/ 1 h 217"/>
                <a:gd name="T80" fmla="*/ 1 w 412"/>
                <a:gd name="T81" fmla="*/ 1 h 217"/>
                <a:gd name="T82" fmla="*/ 1 w 412"/>
                <a:gd name="T83" fmla="*/ 1 h 217"/>
                <a:gd name="T84" fmla="*/ 1 w 412"/>
                <a:gd name="T85" fmla="*/ 1 h 217"/>
                <a:gd name="T86" fmla="*/ 1 w 412"/>
                <a:gd name="T87" fmla="*/ 1 h 217"/>
                <a:gd name="T88" fmla="*/ 1 w 412"/>
                <a:gd name="T89" fmla="*/ 1 h 217"/>
                <a:gd name="T90" fmla="*/ 1 w 412"/>
                <a:gd name="T91" fmla="*/ 1 h 217"/>
                <a:gd name="T92" fmla="*/ 1 w 412"/>
                <a:gd name="T93" fmla="*/ 1 h 217"/>
                <a:gd name="T94" fmla="*/ 1 w 412"/>
                <a:gd name="T95" fmla="*/ 1 h 217"/>
                <a:gd name="T96" fmla="*/ 1 w 412"/>
                <a:gd name="T97" fmla="*/ 1 h 217"/>
                <a:gd name="T98" fmla="*/ 1 w 412"/>
                <a:gd name="T99" fmla="*/ 1 h 217"/>
                <a:gd name="T100" fmla="*/ 1 w 412"/>
                <a:gd name="T101" fmla="*/ 1 h 217"/>
                <a:gd name="T102" fmla="*/ 1 w 412"/>
                <a:gd name="T103" fmla="*/ 1 h 217"/>
                <a:gd name="T104" fmla="*/ 1 w 412"/>
                <a:gd name="T105" fmla="*/ 1 h 217"/>
                <a:gd name="T106" fmla="*/ 1 w 412"/>
                <a:gd name="T107" fmla="*/ 1 h 217"/>
                <a:gd name="T108" fmla="*/ 1 w 412"/>
                <a:gd name="T109" fmla="*/ 1 h 2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12"/>
                <a:gd name="T166" fmla="*/ 0 h 217"/>
                <a:gd name="T167" fmla="*/ 412 w 412"/>
                <a:gd name="T168" fmla="*/ 217 h 2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12" h="217">
                  <a:moveTo>
                    <a:pt x="309" y="86"/>
                  </a:moveTo>
                  <a:lnTo>
                    <a:pt x="309" y="86"/>
                  </a:lnTo>
                  <a:lnTo>
                    <a:pt x="314" y="83"/>
                  </a:lnTo>
                  <a:lnTo>
                    <a:pt x="316" y="79"/>
                  </a:lnTo>
                  <a:lnTo>
                    <a:pt x="319" y="78"/>
                  </a:lnTo>
                  <a:lnTo>
                    <a:pt x="322" y="78"/>
                  </a:lnTo>
                  <a:lnTo>
                    <a:pt x="326" y="78"/>
                  </a:lnTo>
                  <a:lnTo>
                    <a:pt x="331" y="78"/>
                  </a:lnTo>
                  <a:lnTo>
                    <a:pt x="346" y="78"/>
                  </a:lnTo>
                  <a:lnTo>
                    <a:pt x="360" y="78"/>
                  </a:lnTo>
                  <a:lnTo>
                    <a:pt x="365" y="81"/>
                  </a:lnTo>
                  <a:lnTo>
                    <a:pt x="372" y="84"/>
                  </a:lnTo>
                  <a:lnTo>
                    <a:pt x="382" y="91"/>
                  </a:lnTo>
                  <a:lnTo>
                    <a:pt x="387" y="94"/>
                  </a:lnTo>
                  <a:lnTo>
                    <a:pt x="392" y="99"/>
                  </a:lnTo>
                  <a:lnTo>
                    <a:pt x="397" y="104"/>
                  </a:lnTo>
                  <a:lnTo>
                    <a:pt x="399" y="108"/>
                  </a:lnTo>
                  <a:lnTo>
                    <a:pt x="402" y="111"/>
                  </a:lnTo>
                  <a:lnTo>
                    <a:pt x="402" y="116"/>
                  </a:lnTo>
                  <a:lnTo>
                    <a:pt x="402" y="121"/>
                  </a:lnTo>
                  <a:lnTo>
                    <a:pt x="400" y="126"/>
                  </a:lnTo>
                  <a:lnTo>
                    <a:pt x="402" y="132"/>
                  </a:lnTo>
                  <a:lnTo>
                    <a:pt x="404" y="134"/>
                  </a:lnTo>
                  <a:lnTo>
                    <a:pt x="407" y="136"/>
                  </a:lnTo>
                  <a:lnTo>
                    <a:pt x="410" y="136"/>
                  </a:lnTo>
                  <a:lnTo>
                    <a:pt x="412" y="139"/>
                  </a:lnTo>
                  <a:lnTo>
                    <a:pt x="412" y="144"/>
                  </a:lnTo>
                  <a:lnTo>
                    <a:pt x="410" y="147"/>
                  </a:lnTo>
                  <a:lnTo>
                    <a:pt x="409" y="149"/>
                  </a:lnTo>
                  <a:lnTo>
                    <a:pt x="405" y="149"/>
                  </a:lnTo>
                  <a:lnTo>
                    <a:pt x="404" y="149"/>
                  </a:lnTo>
                  <a:lnTo>
                    <a:pt x="402" y="151"/>
                  </a:lnTo>
                  <a:lnTo>
                    <a:pt x="400" y="154"/>
                  </a:lnTo>
                  <a:lnTo>
                    <a:pt x="400" y="159"/>
                  </a:lnTo>
                  <a:lnTo>
                    <a:pt x="402" y="162"/>
                  </a:lnTo>
                  <a:lnTo>
                    <a:pt x="402" y="167"/>
                  </a:lnTo>
                  <a:lnTo>
                    <a:pt x="400" y="171"/>
                  </a:lnTo>
                  <a:lnTo>
                    <a:pt x="397" y="176"/>
                  </a:lnTo>
                  <a:lnTo>
                    <a:pt x="397" y="179"/>
                  </a:lnTo>
                  <a:lnTo>
                    <a:pt x="394" y="181"/>
                  </a:lnTo>
                  <a:lnTo>
                    <a:pt x="390" y="182"/>
                  </a:lnTo>
                  <a:lnTo>
                    <a:pt x="380" y="184"/>
                  </a:lnTo>
                  <a:lnTo>
                    <a:pt x="375" y="186"/>
                  </a:lnTo>
                  <a:lnTo>
                    <a:pt x="372" y="189"/>
                  </a:lnTo>
                  <a:lnTo>
                    <a:pt x="369" y="192"/>
                  </a:lnTo>
                  <a:lnTo>
                    <a:pt x="364" y="194"/>
                  </a:lnTo>
                  <a:lnTo>
                    <a:pt x="352" y="196"/>
                  </a:lnTo>
                  <a:lnTo>
                    <a:pt x="341" y="194"/>
                  </a:lnTo>
                  <a:lnTo>
                    <a:pt x="337" y="192"/>
                  </a:lnTo>
                  <a:lnTo>
                    <a:pt x="336" y="191"/>
                  </a:lnTo>
                  <a:lnTo>
                    <a:pt x="329" y="186"/>
                  </a:lnTo>
                  <a:lnTo>
                    <a:pt x="324" y="184"/>
                  </a:lnTo>
                  <a:lnTo>
                    <a:pt x="321" y="186"/>
                  </a:lnTo>
                  <a:lnTo>
                    <a:pt x="317" y="187"/>
                  </a:lnTo>
                  <a:lnTo>
                    <a:pt x="316" y="192"/>
                  </a:lnTo>
                  <a:lnTo>
                    <a:pt x="311" y="199"/>
                  </a:lnTo>
                  <a:lnTo>
                    <a:pt x="307" y="202"/>
                  </a:lnTo>
                  <a:lnTo>
                    <a:pt x="304" y="204"/>
                  </a:lnTo>
                  <a:lnTo>
                    <a:pt x="294" y="206"/>
                  </a:lnTo>
                  <a:lnTo>
                    <a:pt x="286" y="204"/>
                  </a:lnTo>
                  <a:lnTo>
                    <a:pt x="277" y="204"/>
                  </a:lnTo>
                  <a:lnTo>
                    <a:pt x="269" y="206"/>
                  </a:lnTo>
                  <a:lnTo>
                    <a:pt x="253" y="210"/>
                  </a:lnTo>
                  <a:lnTo>
                    <a:pt x="243" y="212"/>
                  </a:lnTo>
                  <a:lnTo>
                    <a:pt x="233" y="214"/>
                  </a:lnTo>
                  <a:lnTo>
                    <a:pt x="223" y="215"/>
                  </a:lnTo>
                  <a:lnTo>
                    <a:pt x="218" y="217"/>
                  </a:lnTo>
                  <a:lnTo>
                    <a:pt x="213" y="217"/>
                  </a:lnTo>
                  <a:lnTo>
                    <a:pt x="208" y="215"/>
                  </a:lnTo>
                  <a:lnTo>
                    <a:pt x="206" y="212"/>
                  </a:lnTo>
                  <a:lnTo>
                    <a:pt x="204" y="210"/>
                  </a:lnTo>
                  <a:lnTo>
                    <a:pt x="203" y="210"/>
                  </a:lnTo>
                  <a:lnTo>
                    <a:pt x="203" y="207"/>
                  </a:lnTo>
                  <a:lnTo>
                    <a:pt x="204" y="206"/>
                  </a:lnTo>
                  <a:lnTo>
                    <a:pt x="206" y="202"/>
                  </a:lnTo>
                  <a:lnTo>
                    <a:pt x="206" y="194"/>
                  </a:lnTo>
                  <a:lnTo>
                    <a:pt x="206" y="189"/>
                  </a:lnTo>
                  <a:lnTo>
                    <a:pt x="203" y="187"/>
                  </a:lnTo>
                  <a:lnTo>
                    <a:pt x="198" y="186"/>
                  </a:lnTo>
                  <a:lnTo>
                    <a:pt x="193" y="187"/>
                  </a:lnTo>
                  <a:lnTo>
                    <a:pt x="191" y="189"/>
                  </a:lnTo>
                  <a:lnTo>
                    <a:pt x="191" y="192"/>
                  </a:lnTo>
                  <a:lnTo>
                    <a:pt x="189" y="199"/>
                  </a:lnTo>
                  <a:lnTo>
                    <a:pt x="188" y="201"/>
                  </a:lnTo>
                  <a:lnTo>
                    <a:pt x="185" y="202"/>
                  </a:lnTo>
                  <a:lnTo>
                    <a:pt x="183" y="204"/>
                  </a:lnTo>
                  <a:lnTo>
                    <a:pt x="180" y="206"/>
                  </a:lnTo>
                  <a:lnTo>
                    <a:pt x="180" y="207"/>
                  </a:lnTo>
                  <a:lnTo>
                    <a:pt x="178" y="210"/>
                  </a:lnTo>
                  <a:lnTo>
                    <a:pt x="178" y="212"/>
                  </a:lnTo>
                  <a:lnTo>
                    <a:pt x="175" y="215"/>
                  </a:lnTo>
                  <a:lnTo>
                    <a:pt x="171" y="215"/>
                  </a:lnTo>
                  <a:lnTo>
                    <a:pt x="166" y="217"/>
                  </a:lnTo>
                  <a:lnTo>
                    <a:pt x="163" y="215"/>
                  </a:lnTo>
                  <a:lnTo>
                    <a:pt x="160" y="214"/>
                  </a:lnTo>
                  <a:lnTo>
                    <a:pt x="156" y="210"/>
                  </a:lnTo>
                  <a:lnTo>
                    <a:pt x="155" y="209"/>
                  </a:lnTo>
                  <a:lnTo>
                    <a:pt x="153" y="202"/>
                  </a:lnTo>
                  <a:lnTo>
                    <a:pt x="150" y="199"/>
                  </a:lnTo>
                  <a:lnTo>
                    <a:pt x="146" y="197"/>
                  </a:lnTo>
                  <a:lnTo>
                    <a:pt x="141" y="197"/>
                  </a:lnTo>
                  <a:lnTo>
                    <a:pt x="136" y="197"/>
                  </a:lnTo>
                  <a:lnTo>
                    <a:pt x="133" y="201"/>
                  </a:lnTo>
                  <a:lnTo>
                    <a:pt x="128" y="204"/>
                  </a:lnTo>
                  <a:lnTo>
                    <a:pt x="125" y="207"/>
                  </a:lnTo>
                  <a:lnTo>
                    <a:pt x="123" y="207"/>
                  </a:lnTo>
                  <a:lnTo>
                    <a:pt x="120" y="207"/>
                  </a:lnTo>
                  <a:lnTo>
                    <a:pt x="118" y="206"/>
                  </a:lnTo>
                  <a:lnTo>
                    <a:pt x="116" y="202"/>
                  </a:lnTo>
                  <a:lnTo>
                    <a:pt x="116" y="196"/>
                  </a:lnTo>
                  <a:lnTo>
                    <a:pt x="118" y="189"/>
                  </a:lnTo>
                  <a:lnTo>
                    <a:pt x="116" y="181"/>
                  </a:lnTo>
                  <a:lnTo>
                    <a:pt x="113" y="174"/>
                  </a:lnTo>
                  <a:lnTo>
                    <a:pt x="110" y="167"/>
                  </a:lnTo>
                  <a:lnTo>
                    <a:pt x="105" y="162"/>
                  </a:lnTo>
                  <a:lnTo>
                    <a:pt x="103" y="156"/>
                  </a:lnTo>
                  <a:lnTo>
                    <a:pt x="102" y="147"/>
                  </a:lnTo>
                  <a:lnTo>
                    <a:pt x="102" y="141"/>
                  </a:lnTo>
                  <a:lnTo>
                    <a:pt x="103" y="136"/>
                  </a:lnTo>
                  <a:lnTo>
                    <a:pt x="106" y="129"/>
                  </a:lnTo>
                  <a:lnTo>
                    <a:pt x="110" y="119"/>
                  </a:lnTo>
                  <a:lnTo>
                    <a:pt x="111" y="114"/>
                  </a:lnTo>
                  <a:lnTo>
                    <a:pt x="110" y="108"/>
                  </a:lnTo>
                  <a:lnTo>
                    <a:pt x="108" y="103"/>
                  </a:lnTo>
                  <a:lnTo>
                    <a:pt x="103" y="101"/>
                  </a:lnTo>
                  <a:lnTo>
                    <a:pt x="98" y="98"/>
                  </a:lnTo>
                  <a:lnTo>
                    <a:pt x="93" y="94"/>
                  </a:lnTo>
                  <a:lnTo>
                    <a:pt x="92" y="91"/>
                  </a:lnTo>
                  <a:lnTo>
                    <a:pt x="90" y="88"/>
                  </a:lnTo>
                  <a:lnTo>
                    <a:pt x="90" y="78"/>
                  </a:lnTo>
                  <a:lnTo>
                    <a:pt x="90" y="68"/>
                  </a:lnTo>
                  <a:lnTo>
                    <a:pt x="90" y="59"/>
                  </a:lnTo>
                  <a:lnTo>
                    <a:pt x="87" y="56"/>
                  </a:lnTo>
                  <a:lnTo>
                    <a:pt x="82" y="54"/>
                  </a:lnTo>
                  <a:lnTo>
                    <a:pt x="75" y="54"/>
                  </a:lnTo>
                  <a:lnTo>
                    <a:pt x="70" y="56"/>
                  </a:lnTo>
                  <a:lnTo>
                    <a:pt x="67" y="58"/>
                  </a:lnTo>
                  <a:lnTo>
                    <a:pt x="62" y="59"/>
                  </a:lnTo>
                  <a:lnTo>
                    <a:pt x="60" y="63"/>
                  </a:lnTo>
                  <a:lnTo>
                    <a:pt x="57" y="66"/>
                  </a:lnTo>
                  <a:lnTo>
                    <a:pt x="53" y="68"/>
                  </a:lnTo>
                  <a:lnTo>
                    <a:pt x="47" y="69"/>
                  </a:lnTo>
                  <a:lnTo>
                    <a:pt x="42" y="69"/>
                  </a:lnTo>
                  <a:lnTo>
                    <a:pt x="38" y="68"/>
                  </a:lnTo>
                  <a:lnTo>
                    <a:pt x="35" y="66"/>
                  </a:lnTo>
                  <a:lnTo>
                    <a:pt x="30" y="61"/>
                  </a:lnTo>
                  <a:lnTo>
                    <a:pt x="27" y="54"/>
                  </a:lnTo>
                  <a:lnTo>
                    <a:pt x="22" y="48"/>
                  </a:lnTo>
                  <a:lnTo>
                    <a:pt x="17" y="41"/>
                  </a:lnTo>
                  <a:lnTo>
                    <a:pt x="9" y="38"/>
                  </a:lnTo>
                  <a:lnTo>
                    <a:pt x="5" y="36"/>
                  </a:lnTo>
                  <a:lnTo>
                    <a:pt x="4" y="33"/>
                  </a:lnTo>
                  <a:lnTo>
                    <a:pt x="0" y="25"/>
                  </a:lnTo>
                  <a:lnTo>
                    <a:pt x="2" y="16"/>
                  </a:lnTo>
                  <a:lnTo>
                    <a:pt x="4" y="8"/>
                  </a:lnTo>
                  <a:lnTo>
                    <a:pt x="9" y="3"/>
                  </a:lnTo>
                  <a:lnTo>
                    <a:pt x="15" y="0"/>
                  </a:lnTo>
                  <a:lnTo>
                    <a:pt x="23" y="0"/>
                  </a:lnTo>
                  <a:lnTo>
                    <a:pt x="27" y="1"/>
                  </a:lnTo>
                  <a:lnTo>
                    <a:pt x="32" y="3"/>
                  </a:lnTo>
                  <a:lnTo>
                    <a:pt x="37" y="3"/>
                  </a:lnTo>
                  <a:lnTo>
                    <a:pt x="43" y="3"/>
                  </a:lnTo>
                  <a:lnTo>
                    <a:pt x="45" y="5"/>
                  </a:lnTo>
                  <a:lnTo>
                    <a:pt x="48" y="6"/>
                  </a:lnTo>
                  <a:lnTo>
                    <a:pt x="50" y="10"/>
                  </a:lnTo>
                  <a:lnTo>
                    <a:pt x="53" y="10"/>
                  </a:lnTo>
                  <a:lnTo>
                    <a:pt x="58" y="10"/>
                  </a:lnTo>
                  <a:lnTo>
                    <a:pt x="63" y="10"/>
                  </a:lnTo>
                  <a:lnTo>
                    <a:pt x="65" y="13"/>
                  </a:lnTo>
                  <a:lnTo>
                    <a:pt x="68" y="16"/>
                  </a:lnTo>
                  <a:lnTo>
                    <a:pt x="70" y="20"/>
                  </a:lnTo>
                  <a:lnTo>
                    <a:pt x="73" y="21"/>
                  </a:lnTo>
                  <a:lnTo>
                    <a:pt x="85" y="30"/>
                  </a:lnTo>
                  <a:lnTo>
                    <a:pt x="90" y="33"/>
                  </a:lnTo>
                  <a:lnTo>
                    <a:pt x="97" y="36"/>
                  </a:lnTo>
                  <a:lnTo>
                    <a:pt x="110" y="38"/>
                  </a:lnTo>
                  <a:lnTo>
                    <a:pt x="118" y="38"/>
                  </a:lnTo>
                  <a:lnTo>
                    <a:pt x="123" y="38"/>
                  </a:lnTo>
                  <a:lnTo>
                    <a:pt x="126" y="38"/>
                  </a:lnTo>
                  <a:lnTo>
                    <a:pt x="128" y="41"/>
                  </a:lnTo>
                  <a:lnTo>
                    <a:pt x="128" y="43"/>
                  </a:lnTo>
                  <a:lnTo>
                    <a:pt x="128" y="46"/>
                  </a:lnTo>
                  <a:lnTo>
                    <a:pt x="130" y="49"/>
                  </a:lnTo>
                  <a:lnTo>
                    <a:pt x="135" y="51"/>
                  </a:lnTo>
                  <a:lnTo>
                    <a:pt x="140" y="53"/>
                  </a:lnTo>
                  <a:lnTo>
                    <a:pt x="145" y="54"/>
                  </a:lnTo>
                  <a:lnTo>
                    <a:pt x="150" y="56"/>
                  </a:lnTo>
                  <a:lnTo>
                    <a:pt x="160" y="58"/>
                  </a:lnTo>
                  <a:lnTo>
                    <a:pt x="163" y="61"/>
                  </a:lnTo>
                  <a:lnTo>
                    <a:pt x="168" y="64"/>
                  </a:lnTo>
                  <a:lnTo>
                    <a:pt x="163" y="68"/>
                  </a:lnTo>
                  <a:lnTo>
                    <a:pt x="156" y="69"/>
                  </a:lnTo>
                  <a:lnTo>
                    <a:pt x="150" y="69"/>
                  </a:lnTo>
                  <a:lnTo>
                    <a:pt x="143" y="68"/>
                  </a:lnTo>
                  <a:lnTo>
                    <a:pt x="133" y="68"/>
                  </a:lnTo>
                  <a:lnTo>
                    <a:pt x="128" y="68"/>
                  </a:lnTo>
                  <a:lnTo>
                    <a:pt x="126" y="71"/>
                  </a:lnTo>
                  <a:lnTo>
                    <a:pt x="125" y="71"/>
                  </a:lnTo>
                  <a:lnTo>
                    <a:pt x="123" y="71"/>
                  </a:lnTo>
                  <a:lnTo>
                    <a:pt x="123" y="74"/>
                  </a:lnTo>
                  <a:lnTo>
                    <a:pt x="125" y="76"/>
                  </a:lnTo>
                  <a:lnTo>
                    <a:pt x="130" y="83"/>
                  </a:lnTo>
                  <a:lnTo>
                    <a:pt x="128" y="88"/>
                  </a:lnTo>
                  <a:lnTo>
                    <a:pt x="128" y="89"/>
                  </a:lnTo>
                  <a:lnTo>
                    <a:pt x="130" y="91"/>
                  </a:lnTo>
                  <a:lnTo>
                    <a:pt x="133" y="93"/>
                  </a:lnTo>
                  <a:lnTo>
                    <a:pt x="136" y="93"/>
                  </a:lnTo>
                  <a:lnTo>
                    <a:pt x="143" y="91"/>
                  </a:lnTo>
                  <a:lnTo>
                    <a:pt x="153" y="94"/>
                  </a:lnTo>
                  <a:lnTo>
                    <a:pt x="160" y="101"/>
                  </a:lnTo>
                  <a:lnTo>
                    <a:pt x="161" y="104"/>
                  </a:lnTo>
                  <a:lnTo>
                    <a:pt x="161" y="108"/>
                  </a:lnTo>
                  <a:lnTo>
                    <a:pt x="161" y="111"/>
                  </a:lnTo>
                  <a:lnTo>
                    <a:pt x="163" y="116"/>
                  </a:lnTo>
                  <a:lnTo>
                    <a:pt x="165" y="118"/>
                  </a:lnTo>
                  <a:lnTo>
                    <a:pt x="168" y="118"/>
                  </a:lnTo>
                  <a:lnTo>
                    <a:pt x="170" y="121"/>
                  </a:lnTo>
                  <a:lnTo>
                    <a:pt x="170" y="124"/>
                  </a:lnTo>
                  <a:lnTo>
                    <a:pt x="171" y="127"/>
                  </a:lnTo>
                  <a:lnTo>
                    <a:pt x="173" y="129"/>
                  </a:lnTo>
                  <a:lnTo>
                    <a:pt x="176" y="129"/>
                  </a:lnTo>
                  <a:lnTo>
                    <a:pt x="178" y="129"/>
                  </a:lnTo>
                  <a:lnTo>
                    <a:pt x="180" y="126"/>
                  </a:lnTo>
                  <a:lnTo>
                    <a:pt x="185" y="118"/>
                  </a:lnTo>
                  <a:lnTo>
                    <a:pt x="186" y="116"/>
                  </a:lnTo>
                  <a:lnTo>
                    <a:pt x="189" y="116"/>
                  </a:lnTo>
                  <a:lnTo>
                    <a:pt x="193" y="116"/>
                  </a:lnTo>
                  <a:lnTo>
                    <a:pt x="203" y="123"/>
                  </a:lnTo>
                  <a:lnTo>
                    <a:pt x="209" y="124"/>
                  </a:lnTo>
                  <a:lnTo>
                    <a:pt x="216" y="124"/>
                  </a:lnTo>
                  <a:lnTo>
                    <a:pt x="229" y="124"/>
                  </a:lnTo>
                  <a:lnTo>
                    <a:pt x="234" y="127"/>
                  </a:lnTo>
                  <a:lnTo>
                    <a:pt x="236" y="127"/>
                  </a:lnTo>
                  <a:lnTo>
                    <a:pt x="238" y="129"/>
                  </a:lnTo>
                  <a:lnTo>
                    <a:pt x="243" y="129"/>
                  </a:lnTo>
                  <a:lnTo>
                    <a:pt x="248" y="127"/>
                  </a:lnTo>
                  <a:lnTo>
                    <a:pt x="251" y="126"/>
                  </a:lnTo>
                  <a:lnTo>
                    <a:pt x="254" y="123"/>
                  </a:lnTo>
                  <a:lnTo>
                    <a:pt x="256" y="119"/>
                  </a:lnTo>
                  <a:lnTo>
                    <a:pt x="256" y="116"/>
                  </a:lnTo>
                  <a:lnTo>
                    <a:pt x="258" y="111"/>
                  </a:lnTo>
                  <a:lnTo>
                    <a:pt x="259" y="109"/>
                  </a:lnTo>
                  <a:lnTo>
                    <a:pt x="264" y="108"/>
                  </a:lnTo>
                  <a:lnTo>
                    <a:pt x="268" y="108"/>
                  </a:lnTo>
                  <a:lnTo>
                    <a:pt x="272" y="108"/>
                  </a:lnTo>
                  <a:lnTo>
                    <a:pt x="277" y="108"/>
                  </a:lnTo>
                  <a:lnTo>
                    <a:pt x="281" y="104"/>
                  </a:lnTo>
                  <a:lnTo>
                    <a:pt x="282" y="103"/>
                  </a:lnTo>
                  <a:lnTo>
                    <a:pt x="287" y="99"/>
                  </a:lnTo>
                  <a:lnTo>
                    <a:pt x="292" y="98"/>
                  </a:lnTo>
                  <a:lnTo>
                    <a:pt x="301" y="91"/>
                  </a:lnTo>
                  <a:lnTo>
                    <a:pt x="309" y="86"/>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71" name="Freeform 15"/>
            <p:cNvSpPr>
              <a:spLocks/>
            </p:cNvSpPr>
            <p:nvPr/>
          </p:nvSpPr>
          <p:spPr bwMode="auto">
            <a:xfrm>
              <a:off x="3582" y="1427"/>
              <a:ext cx="125" cy="144"/>
            </a:xfrm>
            <a:custGeom>
              <a:avLst/>
              <a:gdLst>
                <a:gd name="T0" fmla="*/ 1 w 176"/>
                <a:gd name="T1" fmla="*/ 0 h 227"/>
                <a:gd name="T2" fmla="*/ 1 w 176"/>
                <a:gd name="T3" fmla="*/ 1 h 227"/>
                <a:gd name="T4" fmla="*/ 1 w 176"/>
                <a:gd name="T5" fmla="*/ 1 h 227"/>
                <a:gd name="T6" fmla="*/ 1 w 176"/>
                <a:gd name="T7" fmla="*/ 1 h 227"/>
                <a:gd name="T8" fmla="*/ 1 w 176"/>
                <a:gd name="T9" fmla="*/ 1 h 227"/>
                <a:gd name="T10" fmla="*/ 1 w 176"/>
                <a:gd name="T11" fmla="*/ 1 h 227"/>
                <a:gd name="T12" fmla="*/ 1 w 176"/>
                <a:gd name="T13" fmla="*/ 1 h 227"/>
                <a:gd name="T14" fmla="*/ 1 w 176"/>
                <a:gd name="T15" fmla="*/ 1 h 227"/>
                <a:gd name="T16" fmla="*/ 1 w 176"/>
                <a:gd name="T17" fmla="*/ 1 h 227"/>
                <a:gd name="T18" fmla="*/ 1 w 176"/>
                <a:gd name="T19" fmla="*/ 1 h 227"/>
                <a:gd name="T20" fmla="*/ 1 w 176"/>
                <a:gd name="T21" fmla="*/ 1 h 227"/>
                <a:gd name="T22" fmla="*/ 1 w 176"/>
                <a:gd name="T23" fmla="*/ 1 h 227"/>
                <a:gd name="T24" fmla="*/ 1 w 176"/>
                <a:gd name="T25" fmla="*/ 1 h 227"/>
                <a:gd name="T26" fmla="*/ 1 w 176"/>
                <a:gd name="T27" fmla="*/ 1 h 227"/>
                <a:gd name="T28" fmla="*/ 1 w 176"/>
                <a:gd name="T29" fmla="*/ 1 h 227"/>
                <a:gd name="T30" fmla="*/ 1 w 176"/>
                <a:gd name="T31" fmla="*/ 1 h 227"/>
                <a:gd name="T32" fmla="*/ 1 w 176"/>
                <a:gd name="T33" fmla="*/ 1 h 227"/>
                <a:gd name="T34" fmla="*/ 1 w 176"/>
                <a:gd name="T35" fmla="*/ 1 h 227"/>
                <a:gd name="T36" fmla="*/ 1 w 176"/>
                <a:gd name="T37" fmla="*/ 1 h 227"/>
                <a:gd name="T38" fmla="*/ 1 w 176"/>
                <a:gd name="T39" fmla="*/ 1 h 227"/>
                <a:gd name="T40" fmla="*/ 1 w 176"/>
                <a:gd name="T41" fmla="*/ 1 h 227"/>
                <a:gd name="T42" fmla="*/ 1 w 176"/>
                <a:gd name="T43" fmla="*/ 1 h 227"/>
                <a:gd name="T44" fmla="*/ 1 w 176"/>
                <a:gd name="T45" fmla="*/ 1 h 227"/>
                <a:gd name="T46" fmla="*/ 1 w 176"/>
                <a:gd name="T47" fmla="*/ 1 h 227"/>
                <a:gd name="T48" fmla="*/ 1 w 176"/>
                <a:gd name="T49" fmla="*/ 1 h 227"/>
                <a:gd name="T50" fmla="*/ 1 w 176"/>
                <a:gd name="T51" fmla="*/ 1 h 227"/>
                <a:gd name="T52" fmla="*/ 1 w 176"/>
                <a:gd name="T53" fmla="*/ 1 h 227"/>
                <a:gd name="T54" fmla="*/ 1 w 176"/>
                <a:gd name="T55" fmla="*/ 1 h 227"/>
                <a:gd name="T56" fmla="*/ 1 w 176"/>
                <a:gd name="T57" fmla="*/ 1 h 227"/>
                <a:gd name="T58" fmla="*/ 1 w 176"/>
                <a:gd name="T59" fmla="*/ 1 h 227"/>
                <a:gd name="T60" fmla="*/ 1 w 176"/>
                <a:gd name="T61" fmla="*/ 1 h 227"/>
                <a:gd name="T62" fmla="*/ 1 w 176"/>
                <a:gd name="T63" fmla="*/ 1 h 227"/>
                <a:gd name="T64" fmla="*/ 1 w 176"/>
                <a:gd name="T65" fmla="*/ 1 h 227"/>
                <a:gd name="T66" fmla="*/ 1 w 176"/>
                <a:gd name="T67" fmla="*/ 1 h 227"/>
                <a:gd name="T68" fmla="*/ 1 w 176"/>
                <a:gd name="T69" fmla="*/ 1 h 227"/>
                <a:gd name="T70" fmla="*/ 1 w 176"/>
                <a:gd name="T71" fmla="*/ 1 h 227"/>
                <a:gd name="T72" fmla="*/ 1 w 176"/>
                <a:gd name="T73" fmla="*/ 1 h 227"/>
                <a:gd name="T74" fmla="*/ 1 w 176"/>
                <a:gd name="T75" fmla="*/ 1 h 227"/>
                <a:gd name="T76" fmla="*/ 1 w 176"/>
                <a:gd name="T77" fmla="*/ 1 h 227"/>
                <a:gd name="T78" fmla="*/ 1 w 176"/>
                <a:gd name="T79" fmla="*/ 1 h 227"/>
                <a:gd name="T80" fmla="*/ 1 w 176"/>
                <a:gd name="T81" fmla="*/ 1 h 227"/>
                <a:gd name="T82" fmla="*/ 1 w 176"/>
                <a:gd name="T83" fmla="*/ 1 h 227"/>
                <a:gd name="T84" fmla="*/ 1 w 176"/>
                <a:gd name="T85" fmla="*/ 1 h 227"/>
                <a:gd name="T86" fmla="*/ 1 w 176"/>
                <a:gd name="T87" fmla="*/ 1 h 227"/>
                <a:gd name="T88" fmla="*/ 1 w 176"/>
                <a:gd name="T89" fmla="*/ 1 h 227"/>
                <a:gd name="T90" fmla="*/ 1 w 176"/>
                <a:gd name="T91" fmla="*/ 1 h 227"/>
                <a:gd name="T92" fmla="*/ 1 w 176"/>
                <a:gd name="T93" fmla="*/ 1 h 227"/>
                <a:gd name="T94" fmla="*/ 1 w 176"/>
                <a:gd name="T95" fmla="*/ 1 h 227"/>
                <a:gd name="T96" fmla="*/ 1 w 176"/>
                <a:gd name="T97" fmla="*/ 1 h 227"/>
                <a:gd name="T98" fmla="*/ 1 w 176"/>
                <a:gd name="T99" fmla="*/ 1 h 227"/>
                <a:gd name="T100" fmla="*/ 1 w 176"/>
                <a:gd name="T101" fmla="*/ 1 h 227"/>
                <a:gd name="T102" fmla="*/ 1 w 176"/>
                <a:gd name="T103" fmla="*/ 1 h 227"/>
                <a:gd name="T104" fmla="*/ 1 w 176"/>
                <a:gd name="T105" fmla="*/ 1 h 227"/>
                <a:gd name="T106" fmla="*/ 1 w 176"/>
                <a:gd name="T107" fmla="*/ 1 h 227"/>
                <a:gd name="T108" fmla="*/ 1 w 176"/>
                <a:gd name="T109" fmla="*/ 1 h 227"/>
                <a:gd name="T110" fmla="*/ 1 w 176"/>
                <a:gd name="T111" fmla="*/ 1 h 227"/>
                <a:gd name="T112" fmla="*/ 1 w 176"/>
                <a:gd name="T113" fmla="*/ 1 h 227"/>
                <a:gd name="T114" fmla="*/ 1 w 176"/>
                <a:gd name="T115" fmla="*/ 1 h 227"/>
                <a:gd name="T116" fmla="*/ 1 w 176"/>
                <a:gd name="T117" fmla="*/ 0 h 2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6"/>
                <a:gd name="T178" fmla="*/ 0 h 227"/>
                <a:gd name="T179" fmla="*/ 176 w 176"/>
                <a:gd name="T180" fmla="*/ 227 h 2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6" h="227">
                  <a:moveTo>
                    <a:pt x="87" y="0"/>
                  </a:moveTo>
                  <a:lnTo>
                    <a:pt x="87" y="0"/>
                  </a:lnTo>
                  <a:lnTo>
                    <a:pt x="82" y="0"/>
                  </a:lnTo>
                  <a:lnTo>
                    <a:pt x="78" y="0"/>
                  </a:lnTo>
                  <a:lnTo>
                    <a:pt x="70" y="4"/>
                  </a:lnTo>
                  <a:lnTo>
                    <a:pt x="63" y="8"/>
                  </a:lnTo>
                  <a:lnTo>
                    <a:pt x="55" y="9"/>
                  </a:lnTo>
                  <a:lnTo>
                    <a:pt x="58" y="14"/>
                  </a:lnTo>
                  <a:lnTo>
                    <a:pt x="62" y="18"/>
                  </a:lnTo>
                  <a:lnTo>
                    <a:pt x="63" y="23"/>
                  </a:lnTo>
                  <a:lnTo>
                    <a:pt x="63" y="26"/>
                  </a:lnTo>
                  <a:lnTo>
                    <a:pt x="62" y="29"/>
                  </a:lnTo>
                  <a:lnTo>
                    <a:pt x="60" y="31"/>
                  </a:lnTo>
                  <a:lnTo>
                    <a:pt x="53" y="33"/>
                  </a:lnTo>
                  <a:lnTo>
                    <a:pt x="40" y="33"/>
                  </a:lnTo>
                  <a:lnTo>
                    <a:pt x="40" y="34"/>
                  </a:lnTo>
                  <a:lnTo>
                    <a:pt x="43" y="38"/>
                  </a:lnTo>
                  <a:lnTo>
                    <a:pt x="48" y="39"/>
                  </a:lnTo>
                  <a:lnTo>
                    <a:pt x="63" y="49"/>
                  </a:lnTo>
                  <a:lnTo>
                    <a:pt x="68" y="51"/>
                  </a:lnTo>
                  <a:lnTo>
                    <a:pt x="73" y="54"/>
                  </a:lnTo>
                  <a:lnTo>
                    <a:pt x="75" y="56"/>
                  </a:lnTo>
                  <a:lnTo>
                    <a:pt x="73" y="58"/>
                  </a:lnTo>
                  <a:lnTo>
                    <a:pt x="73" y="63"/>
                  </a:lnTo>
                  <a:lnTo>
                    <a:pt x="75" y="69"/>
                  </a:lnTo>
                  <a:lnTo>
                    <a:pt x="75" y="76"/>
                  </a:lnTo>
                  <a:lnTo>
                    <a:pt x="73" y="78"/>
                  </a:lnTo>
                  <a:lnTo>
                    <a:pt x="72" y="79"/>
                  </a:lnTo>
                  <a:lnTo>
                    <a:pt x="68" y="83"/>
                  </a:lnTo>
                  <a:lnTo>
                    <a:pt x="67" y="86"/>
                  </a:lnTo>
                  <a:lnTo>
                    <a:pt x="67" y="89"/>
                  </a:lnTo>
                  <a:lnTo>
                    <a:pt x="68" y="94"/>
                  </a:lnTo>
                  <a:lnTo>
                    <a:pt x="57" y="97"/>
                  </a:lnTo>
                  <a:lnTo>
                    <a:pt x="50" y="97"/>
                  </a:lnTo>
                  <a:lnTo>
                    <a:pt x="45" y="96"/>
                  </a:lnTo>
                  <a:lnTo>
                    <a:pt x="40" y="94"/>
                  </a:lnTo>
                  <a:lnTo>
                    <a:pt x="37" y="91"/>
                  </a:lnTo>
                  <a:lnTo>
                    <a:pt x="28" y="84"/>
                  </a:lnTo>
                  <a:lnTo>
                    <a:pt x="19" y="81"/>
                  </a:lnTo>
                  <a:lnTo>
                    <a:pt x="14" y="81"/>
                  </a:lnTo>
                  <a:lnTo>
                    <a:pt x="9" y="81"/>
                  </a:lnTo>
                  <a:lnTo>
                    <a:pt x="7" y="83"/>
                  </a:lnTo>
                  <a:lnTo>
                    <a:pt x="7" y="84"/>
                  </a:lnTo>
                  <a:lnTo>
                    <a:pt x="4" y="86"/>
                  </a:lnTo>
                  <a:lnTo>
                    <a:pt x="2" y="86"/>
                  </a:lnTo>
                  <a:lnTo>
                    <a:pt x="0" y="91"/>
                  </a:lnTo>
                  <a:lnTo>
                    <a:pt x="0" y="94"/>
                  </a:lnTo>
                  <a:lnTo>
                    <a:pt x="2" y="99"/>
                  </a:lnTo>
                  <a:lnTo>
                    <a:pt x="5" y="102"/>
                  </a:lnTo>
                  <a:lnTo>
                    <a:pt x="5" y="109"/>
                  </a:lnTo>
                  <a:lnTo>
                    <a:pt x="7" y="116"/>
                  </a:lnTo>
                  <a:lnTo>
                    <a:pt x="9" y="116"/>
                  </a:lnTo>
                  <a:lnTo>
                    <a:pt x="12" y="116"/>
                  </a:lnTo>
                  <a:lnTo>
                    <a:pt x="20" y="122"/>
                  </a:lnTo>
                  <a:lnTo>
                    <a:pt x="22" y="124"/>
                  </a:lnTo>
                  <a:lnTo>
                    <a:pt x="22" y="127"/>
                  </a:lnTo>
                  <a:lnTo>
                    <a:pt x="22" y="132"/>
                  </a:lnTo>
                  <a:lnTo>
                    <a:pt x="22" y="137"/>
                  </a:lnTo>
                  <a:lnTo>
                    <a:pt x="22" y="141"/>
                  </a:lnTo>
                  <a:lnTo>
                    <a:pt x="23" y="142"/>
                  </a:lnTo>
                  <a:lnTo>
                    <a:pt x="28" y="146"/>
                  </a:lnTo>
                  <a:lnTo>
                    <a:pt x="35" y="146"/>
                  </a:lnTo>
                  <a:lnTo>
                    <a:pt x="38" y="146"/>
                  </a:lnTo>
                  <a:lnTo>
                    <a:pt x="40" y="144"/>
                  </a:lnTo>
                  <a:lnTo>
                    <a:pt x="47" y="139"/>
                  </a:lnTo>
                  <a:lnTo>
                    <a:pt x="55" y="139"/>
                  </a:lnTo>
                  <a:lnTo>
                    <a:pt x="63" y="139"/>
                  </a:lnTo>
                  <a:lnTo>
                    <a:pt x="63" y="152"/>
                  </a:lnTo>
                  <a:lnTo>
                    <a:pt x="63" y="157"/>
                  </a:lnTo>
                  <a:lnTo>
                    <a:pt x="65" y="164"/>
                  </a:lnTo>
                  <a:lnTo>
                    <a:pt x="67" y="167"/>
                  </a:lnTo>
                  <a:lnTo>
                    <a:pt x="68" y="170"/>
                  </a:lnTo>
                  <a:lnTo>
                    <a:pt x="73" y="174"/>
                  </a:lnTo>
                  <a:lnTo>
                    <a:pt x="78" y="187"/>
                  </a:lnTo>
                  <a:lnTo>
                    <a:pt x="78" y="190"/>
                  </a:lnTo>
                  <a:lnTo>
                    <a:pt x="78" y="192"/>
                  </a:lnTo>
                  <a:lnTo>
                    <a:pt x="80" y="192"/>
                  </a:lnTo>
                  <a:lnTo>
                    <a:pt x="82" y="192"/>
                  </a:lnTo>
                  <a:lnTo>
                    <a:pt x="85" y="192"/>
                  </a:lnTo>
                  <a:lnTo>
                    <a:pt x="87" y="192"/>
                  </a:lnTo>
                  <a:lnTo>
                    <a:pt x="92" y="195"/>
                  </a:lnTo>
                  <a:lnTo>
                    <a:pt x="93" y="200"/>
                  </a:lnTo>
                  <a:lnTo>
                    <a:pt x="95" y="204"/>
                  </a:lnTo>
                  <a:lnTo>
                    <a:pt x="98" y="214"/>
                  </a:lnTo>
                  <a:lnTo>
                    <a:pt x="98" y="222"/>
                  </a:lnTo>
                  <a:lnTo>
                    <a:pt x="98" y="225"/>
                  </a:lnTo>
                  <a:lnTo>
                    <a:pt x="102" y="227"/>
                  </a:lnTo>
                  <a:lnTo>
                    <a:pt x="108" y="227"/>
                  </a:lnTo>
                  <a:lnTo>
                    <a:pt x="111" y="225"/>
                  </a:lnTo>
                  <a:lnTo>
                    <a:pt x="115" y="224"/>
                  </a:lnTo>
                  <a:lnTo>
                    <a:pt x="120" y="217"/>
                  </a:lnTo>
                  <a:lnTo>
                    <a:pt x="126" y="212"/>
                  </a:lnTo>
                  <a:lnTo>
                    <a:pt x="131" y="207"/>
                  </a:lnTo>
                  <a:lnTo>
                    <a:pt x="133" y="207"/>
                  </a:lnTo>
                  <a:lnTo>
                    <a:pt x="135" y="207"/>
                  </a:lnTo>
                  <a:lnTo>
                    <a:pt x="133" y="204"/>
                  </a:lnTo>
                  <a:lnTo>
                    <a:pt x="131" y="199"/>
                  </a:lnTo>
                  <a:lnTo>
                    <a:pt x="123" y="194"/>
                  </a:lnTo>
                  <a:lnTo>
                    <a:pt x="118" y="194"/>
                  </a:lnTo>
                  <a:lnTo>
                    <a:pt x="115" y="192"/>
                  </a:lnTo>
                  <a:lnTo>
                    <a:pt x="113" y="190"/>
                  </a:lnTo>
                  <a:lnTo>
                    <a:pt x="113" y="185"/>
                  </a:lnTo>
                  <a:lnTo>
                    <a:pt x="120" y="184"/>
                  </a:lnTo>
                  <a:lnTo>
                    <a:pt x="128" y="184"/>
                  </a:lnTo>
                  <a:lnTo>
                    <a:pt x="131" y="187"/>
                  </a:lnTo>
                  <a:lnTo>
                    <a:pt x="133" y="189"/>
                  </a:lnTo>
                  <a:lnTo>
                    <a:pt x="138" y="195"/>
                  </a:lnTo>
                  <a:lnTo>
                    <a:pt x="141" y="199"/>
                  </a:lnTo>
                  <a:lnTo>
                    <a:pt x="145" y="200"/>
                  </a:lnTo>
                  <a:lnTo>
                    <a:pt x="148" y="200"/>
                  </a:lnTo>
                  <a:lnTo>
                    <a:pt x="151" y="200"/>
                  </a:lnTo>
                  <a:lnTo>
                    <a:pt x="153" y="197"/>
                  </a:lnTo>
                  <a:lnTo>
                    <a:pt x="158" y="190"/>
                  </a:lnTo>
                  <a:lnTo>
                    <a:pt x="161" y="189"/>
                  </a:lnTo>
                  <a:lnTo>
                    <a:pt x="166" y="187"/>
                  </a:lnTo>
                  <a:lnTo>
                    <a:pt x="170" y="185"/>
                  </a:lnTo>
                  <a:lnTo>
                    <a:pt x="173" y="182"/>
                  </a:lnTo>
                  <a:lnTo>
                    <a:pt x="175" y="175"/>
                  </a:lnTo>
                  <a:lnTo>
                    <a:pt x="175" y="170"/>
                  </a:lnTo>
                  <a:lnTo>
                    <a:pt x="173" y="165"/>
                  </a:lnTo>
                  <a:lnTo>
                    <a:pt x="173" y="159"/>
                  </a:lnTo>
                  <a:lnTo>
                    <a:pt x="175" y="156"/>
                  </a:lnTo>
                  <a:lnTo>
                    <a:pt x="176" y="151"/>
                  </a:lnTo>
                  <a:lnTo>
                    <a:pt x="176" y="146"/>
                  </a:lnTo>
                  <a:lnTo>
                    <a:pt x="175" y="141"/>
                  </a:lnTo>
                  <a:lnTo>
                    <a:pt x="173" y="131"/>
                  </a:lnTo>
                  <a:lnTo>
                    <a:pt x="171" y="124"/>
                  </a:lnTo>
                  <a:lnTo>
                    <a:pt x="170" y="117"/>
                  </a:lnTo>
                  <a:lnTo>
                    <a:pt x="168" y="111"/>
                  </a:lnTo>
                  <a:lnTo>
                    <a:pt x="166" y="106"/>
                  </a:lnTo>
                  <a:lnTo>
                    <a:pt x="160" y="101"/>
                  </a:lnTo>
                  <a:lnTo>
                    <a:pt x="158" y="101"/>
                  </a:lnTo>
                  <a:lnTo>
                    <a:pt x="155" y="102"/>
                  </a:lnTo>
                  <a:lnTo>
                    <a:pt x="153" y="102"/>
                  </a:lnTo>
                  <a:lnTo>
                    <a:pt x="151" y="104"/>
                  </a:lnTo>
                  <a:lnTo>
                    <a:pt x="151" y="106"/>
                  </a:lnTo>
                  <a:lnTo>
                    <a:pt x="146" y="97"/>
                  </a:lnTo>
                  <a:lnTo>
                    <a:pt x="141" y="89"/>
                  </a:lnTo>
                  <a:lnTo>
                    <a:pt x="138" y="83"/>
                  </a:lnTo>
                  <a:lnTo>
                    <a:pt x="136" y="76"/>
                  </a:lnTo>
                  <a:lnTo>
                    <a:pt x="133" y="74"/>
                  </a:lnTo>
                  <a:lnTo>
                    <a:pt x="128" y="74"/>
                  </a:lnTo>
                  <a:lnTo>
                    <a:pt x="120" y="74"/>
                  </a:lnTo>
                  <a:lnTo>
                    <a:pt x="120" y="69"/>
                  </a:lnTo>
                  <a:lnTo>
                    <a:pt x="121" y="64"/>
                  </a:lnTo>
                  <a:lnTo>
                    <a:pt x="125" y="61"/>
                  </a:lnTo>
                  <a:lnTo>
                    <a:pt x="126" y="58"/>
                  </a:lnTo>
                  <a:lnTo>
                    <a:pt x="133" y="53"/>
                  </a:lnTo>
                  <a:lnTo>
                    <a:pt x="140" y="49"/>
                  </a:lnTo>
                  <a:lnTo>
                    <a:pt x="143" y="43"/>
                  </a:lnTo>
                  <a:lnTo>
                    <a:pt x="145" y="36"/>
                  </a:lnTo>
                  <a:lnTo>
                    <a:pt x="146" y="36"/>
                  </a:lnTo>
                  <a:lnTo>
                    <a:pt x="145" y="29"/>
                  </a:lnTo>
                  <a:lnTo>
                    <a:pt x="145" y="26"/>
                  </a:lnTo>
                  <a:lnTo>
                    <a:pt x="145" y="23"/>
                  </a:lnTo>
                  <a:lnTo>
                    <a:pt x="145" y="21"/>
                  </a:lnTo>
                  <a:lnTo>
                    <a:pt x="146" y="19"/>
                  </a:lnTo>
                  <a:lnTo>
                    <a:pt x="150" y="19"/>
                  </a:lnTo>
                  <a:lnTo>
                    <a:pt x="153" y="13"/>
                  </a:lnTo>
                  <a:lnTo>
                    <a:pt x="153" y="9"/>
                  </a:lnTo>
                  <a:lnTo>
                    <a:pt x="153" y="6"/>
                  </a:lnTo>
                  <a:lnTo>
                    <a:pt x="148" y="3"/>
                  </a:lnTo>
                  <a:lnTo>
                    <a:pt x="143" y="1"/>
                  </a:lnTo>
                  <a:lnTo>
                    <a:pt x="136" y="3"/>
                  </a:lnTo>
                  <a:lnTo>
                    <a:pt x="131" y="3"/>
                  </a:lnTo>
                  <a:lnTo>
                    <a:pt x="123" y="6"/>
                  </a:lnTo>
                  <a:lnTo>
                    <a:pt x="116" y="9"/>
                  </a:lnTo>
                  <a:lnTo>
                    <a:pt x="105" y="9"/>
                  </a:lnTo>
                  <a:lnTo>
                    <a:pt x="95" y="9"/>
                  </a:lnTo>
                  <a:lnTo>
                    <a:pt x="90" y="6"/>
                  </a:lnTo>
                  <a:lnTo>
                    <a:pt x="88" y="3"/>
                  </a:lnTo>
                  <a:lnTo>
                    <a:pt x="88" y="1"/>
                  </a:lnTo>
                  <a:lnTo>
                    <a:pt x="87"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72" name="Freeform 16"/>
            <p:cNvSpPr>
              <a:spLocks/>
            </p:cNvSpPr>
            <p:nvPr/>
          </p:nvSpPr>
          <p:spPr bwMode="auto">
            <a:xfrm>
              <a:off x="3714" y="1405"/>
              <a:ext cx="109" cy="122"/>
            </a:xfrm>
            <a:custGeom>
              <a:avLst/>
              <a:gdLst>
                <a:gd name="T0" fmla="*/ 1 w 152"/>
                <a:gd name="T1" fmla="*/ 1 h 192"/>
                <a:gd name="T2" fmla="*/ 1 w 152"/>
                <a:gd name="T3" fmla="*/ 1 h 192"/>
                <a:gd name="T4" fmla="*/ 1 w 152"/>
                <a:gd name="T5" fmla="*/ 1 h 192"/>
                <a:gd name="T6" fmla="*/ 1 w 152"/>
                <a:gd name="T7" fmla="*/ 1 h 192"/>
                <a:gd name="T8" fmla="*/ 1 w 152"/>
                <a:gd name="T9" fmla="*/ 1 h 192"/>
                <a:gd name="T10" fmla="*/ 1 w 152"/>
                <a:gd name="T11" fmla="*/ 1 h 192"/>
                <a:gd name="T12" fmla="*/ 1 w 152"/>
                <a:gd name="T13" fmla="*/ 1 h 192"/>
                <a:gd name="T14" fmla="*/ 1 w 152"/>
                <a:gd name="T15" fmla="*/ 1 h 192"/>
                <a:gd name="T16" fmla="*/ 1 w 152"/>
                <a:gd name="T17" fmla="*/ 1 h 192"/>
                <a:gd name="T18" fmla="*/ 0 w 152"/>
                <a:gd name="T19" fmla="*/ 1 h 192"/>
                <a:gd name="T20" fmla="*/ 1 w 152"/>
                <a:gd name="T21" fmla="*/ 1 h 192"/>
                <a:gd name="T22" fmla="*/ 1 w 152"/>
                <a:gd name="T23" fmla="*/ 1 h 192"/>
                <a:gd name="T24" fmla="*/ 1 w 152"/>
                <a:gd name="T25" fmla="*/ 1 h 192"/>
                <a:gd name="T26" fmla="*/ 1 w 152"/>
                <a:gd name="T27" fmla="*/ 1 h 192"/>
                <a:gd name="T28" fmla="*/ 1 w 152"/>
                <a:gd name="T29" fmla="*/ 1 h 192"/>
                <a:gd name="T30" fmla="*/ 1 w 152"/>
                <a:gd name="T31" fmla="*/ 1 h 192"/>
                <a:gd name="T32" fmla="*/ 1 w 152"/>
                <a:gd name="T33" fmla="*/ 1 h 192"/>
                <a:gd name="T34" fmla="*/ 1 w 152"/>
                <a:gd name="T35" fmla="*/ 1 h 192"/>
                <a:gd name="T36" fmla="*/ 1 w 152"/>
                <a:gd name="T37" fmla="*/ 1 h 192"/>
                <a:gd name="T38" fmla="*/ 1 w 152"/>
                <a:gd name="T39" fmla="*/ 1 h 192"/>
                <a:gd name="T40" fmla="*/ 1 w 152"/>
                <a:gd name="T41" fmla="*/ 1 h 192"/>
                <a:gd name="T42" fmla="*/ 1 w 152"/>
                <a:gd name="T43" fmla="*/ 1 h 192"/>
                <a:gd name="T44" fmla="*/ 1 w 152"/>
                <a:gd name="T45" fmla="*/ 1 h 192"/>
                <a:gd name="T46" fmla="*/ 1 w 152"/>
                <a:gd name="T47" fmla="*/ 1 h 192"/>
                <a:gd name="T48" fmla="*/ 1 w 152"/>
                <a:gd name="T49" fmla="*/ 1 h 192"/>
                <a:gd name="T50" fmla="*/ 1 w 152"/>
                <a:gd name="T51" fmla="*/ 1 h 192"/>
                <a:gd name="T52" fmla="*/ 1 w 152"/>
                <a:gd name="T53" fmla="*/ 1 h 192"/>
                <a:gd name="T54" fmla="*/ 1 w 152"/>
                <a:gd name="T55" fmla="*/ 1 h 192"/>
                <a:gd name="T56" fmla="*/ 1 w 152"/>
                <a:gd name="T57" fmla="*/ 1 h 192"/>
                <a:gd name="T58" fmla="*/ 1 w 152"/>
                <a:gd name="T59" fmla="*/ 1 h 192"/>
                <a:gd name="T60" fmla="*/ 1 w 152"/>
                <a:gd name="T61" fmla="*/ 1 h 192"/>
                <a:gd name="T62" fmla="*/ 1 w 152"/>
                <a:gd name="T63" fmla="*/ 1 h 192"/>
                <a:gd name="T64" fmla="*/ 1 w 152"/>
                <a:gd name="T65" fmla="*/ 1 h 192"/>
                <a:gd name="T66" fmla="*/ 1 w 152"/>
                <a:gd name="T67" fmla="*/ 1 h 192"/>
                <a:gd name="T68" fmla="*/ 1 w 152"/>
                <a:gd name="T69" fmla="*/ 1 h 192"/>
                <a:gd name="T70" fmla="*/ 1 w 152"/>
                <a:gd name="T71" fmla="*/ 1 h 192"/>
                <a:gd name="T72" fmla="*/ 1 w 152"/>
                <a:gd name="T73" fmla="*/ 1 h 192"/>
                <a:gd name="T74" fmla="*/ 1 w 152"/>
                <a:gd name="T75" fmla="*/ 1 h 192"/>
                <a:gd name="T76" fmla="*/ 1 w 152"/>
                <a:gd name="T77" fmla="*/ 1 h 192"/>
                <a:gd name="T78" fmla="*/ 1 w 152"/>
                <a:gd name="T79" fmla="*/ 1 h 192"/>
                <a:gd name="T80" fmla="*/ 1 w 152"/>
                <a:gd name="T81" fmla="*/ 1 h 192"/>
                <a:gd name="T82" fmla="*/ 1 w 152"/>
                <a:gd name="T83" fmla="*/ 1 h 192"/>
                <a:gd name="T84" fmla="*/ 1 w 152"/>
                <a:gd name="T85" fmla="*/ 1 h 192"/>
                <a:gd name="T86" fmla="*/ 1 w 152"/>
                <a:gd name="T87" fmla="*/ 1 h 192"/>
                <a:gd name="T88" fmla="*/ 1 w 152"/>
                <a:gd name="T89" fmla="*/ 1 h 192"/>
                <a:gd name="T90" fmla="*/ 1 w 152"/>
                <a:gd name="T91" fmla="*/ 1 h 192"/>
                <a:gd name="T92" fmla="*/ 1 w 152"/>
                <a:gd name="T93" fmla="*/ 1 h 192"/>
                <a:gd name="T94" fmla="*/ 1 w 152"/>
                <a:gd name="T95" fmla="*/ 1 h 192"/>
                <a:gd name="T96" fmla="*/ 1 w 152"/>
                <a:gd name="T97" fmla="*/ 1 h 192"/>
                <a:gd name="T98" fmla="*/ 1 w 152"/>
                <a:gd name="T99" fmla="*/ 1 h 192"/>
                <a:gd name="T100" fmla="*/ 1 w 152"/>
                <a:gd name="T101" fmla="*/ 1 h 192"/>
                <a:gd name="T102" fmla="*/ 1 w 152"/>
                <a:gd name="T103" fmla="*/ 1 h 192"/>
                <a:gd name="T104" fmla="*/ 1 w 152"/>
                <a:gd name="T105" fmla="*/ 1 h 192"/>
                <a:gd name="T106" fmla="*/ 1 w 152"/>
                <a:gd name="T107" fmla="*/ 1 h 192"/>
                <a:gd name="T108" fmla="*/ 1 w 152"/>
                <a:gd name="T109" fmla="*/ 0 h 192"/>
                <a:gd name="T110" fmla="*/ 1 w 152"/>
                <a:gd name="T111" fmla="*/ 1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
                <a:gd name="T169" fmla="*/ 0 h 192"/>
                <a:gd name="T170" fmla="*/ 152 w 152"/>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 h="192">
                  <a:moveTo>
                    <a:pt x="71" y="1"/>
                  </a:moveTo>
                  <a:lnTo>
                    <a:pt x="71" y="1"/>
                  </a:lnTo>
                  <a:lnTo>
                    <a:pt x="64" y="5"/>
                  </a:lnTo>
                  <a:lnTo>
                    <a:pt x="61" y="6"/>
                  </a:lnTo>
                  <a:lnTo>
                    <a:pt x="58" y="8"/>
                  </a:lnTo>
                  <a:lnTo>
                    <a:pt x="48" y="10"/>
                  </a:lnTo>
                  <a:lnTo>
                    <a:pt x="38" y="10"/>
                  </a:lnTo>
                  <a:lnTo>
                    <a:pt x="31" y="11"/>
                  </a:lnTo>
                  <a:lnTo>
                    <a:pt x="28" y="13"/>
                  </a:lnTo>
                  <a:lnTo>
                    <a:pt x="24" y="16"/>
                  </a:lnTo>
                  <a:lnTo>
                    <a:pt x="24" y="20"/>
                  </a:lnTo>
                  <a:lnTo>
                    <a:pt x="24" y="23"/>
                  </a:lnTo>
                  <a:lnTo>
                    <a:pt x="24" y="31"/>
                  </a:lnTo>
                  <a:lnTo>
                    <a:pt x="19" y="38"/>
                  </a:lnTo>
                  <a:lnTo>
                    <a:pt x="18" y="41"/>
                  </a:lnTo>
                  <a:lnTo>
                    <a:pt x="16" y="44"/>
                  </a:lnTo>
                  <a:lnTo>
                    <a:pt x="14" y="53"/>
                  </a:lnTo>
                  <a:lnTo>
                    <a:pt x="16" y="61"/>
                  </a:lnTo>
                  <a:lnTo>
                    <a:pt x="13" y="66"/>
                  </a:lnTo>
                  <a:lnTo>
                    <a:pt x="9" y="69"/>
                  </a:lnTo>
                  <a:lnTo>
                    <a:pt x="6" y="73"/>
                  </a:lnTo>
                  <a:lnTo>
                    <a:pt x="3" y="78"/>
                  </a:lnTo>
                  <a:lnTo>
                    <a:pt x="0" y="83"/>
                  </a:lnTo>
                  <a:lnTo>
                    <a:pt x="0" y="88"/>
                  </a:lnTo>
                  <a:lnTo>
                    <a:pt x="0" y="93"/>
                  </a:lnTo>
                  <a:lnTo>
                    <a:pt x="3" y="98"/>
                  </a:lnTo>
                  <a:lnTo>
                    <a:pt x="4" y="101"/>
                  </a:lnTo>
                  <a:lnTo>
                    <a:pt x="9" y="103"/>
                  </a:lnTo>
                  <a:lnTo>
                    <a:pt x="14" y="104"/>
                  </a:lnTo>
                  <a:lnTo>
                    <a:pt x="18" y="106"/>
                  </a:lnTo>
                  <a:lnTo>
                    <a:pt x="18" y="109"/>
                  </a:lnTo>
                  <a:lnTo>
                    <a:pt x="18" y="113"/>
                  </a:lnTo>
                  <a:lnTo>
                    <a:pt x="14" y="118"/>
                  </a:lnTo>
                  <a:lnTo>
                    <a:pt x="11" y="126"/>
                  </a:lnTo>
                  <a:lnTo>
                    <a:pt x="11" y="129"/>
                  </a:lnTo>
                  <a:lnTo>
                    <a:pt x="13" y="134"/>
                  </a:lnTo>
                  <a:lnTo>
                    <a:pt x="14" y="136"/>
                  </a:lnTo>
                  <a:lnTo>
                    <a:pt x="18" y="137"/>
                  </a:lnTo>
                  <a:lnTo>
                    <a:pt x="21" y="146"/>
                  </a:lnTo>
                  <a:lnTo>
                    <a:pt x="24" y="154"/>
                  </a:lnTo>
                  <a:lnTo>
                    <a:pt x="26" y="164"/>
                  </a:lnTo>
                  <a:lnTo>
                    <a:pt x="26" y="172"/>
                  </a:lnTo>
                  <a:lnTo>
                    <a:pt x="26" y="179"/>
                  </a:lnTo>
                  <a:lnTo>
                    <a:pt x="28" y="186"/>
                  </a:lnTo>
                  <a:lnTo>
                    <a:pt x="28" y="189"/>
                  </a:lnTo>
                  <a:lnTo>
                    <a:pt x="29" y="189"/>
                  </a:lnTo>
                  <a:lnTo>
                    <a:pt x="31" y="189"/>
                  </a:lnTo>
                  <a:lnTo>
                    <a:pt x="33" y="189"/>
                  </a:lnTo>
                  <a:lnTo>
                    <a:pt x="36" y="192"/>
                  </a:lnTo>
                  <a:lnTo>
                    <a:pt x="41" y="192"/>
                  </a:lnTo>
                  <a:lnTo>
                    <a:pt x="49" y="192"/>
                  </a:lnTo>
                  <a:lnTo>
                    <a:pt x="56" y="192"/>
                  </a:lnTo>
                  <a:lnTo>
                    <a:pt x="61" y="189"/>
                  </a:lnTo>
                  <a:lnTo>
                    <a:pt x="64" y="184"/>
                  </a:lnTo>
                  <a:lnTo>
                    <a:pt x="63" y="181"/>
                  </a:lnTo>
                  <a:lnTo>
                    <a:pt x="61" y="176"/>
                  </a:lnTo>
                  <a:lnTo>
                    <a:pt x="61" y="171"/>
                  </a:lnTo>
                  <a:lnTo>
                    <a:pt x="61" y="166"/>
                  </a:lnTo>
                  <a:lnTo>
                    <a:pt x="64" y="162"/>
                  </a:lnTo>
                  <a:lnTo>
                    <a:pt x="73" y="154"/>
                  </a:lnTo>
                  <a:lnTo>
                    <a:pt x="74" y="149"/>
                  </a:lnTo>
                  <a:lnTo>
                    <a:pt x="74" y="146"/>
                  </a:lnTo>
                  <a:lnTo>
                    <a:pt x="74" y="144"/>
                  </a:lnTo>
                  <a:lnTo>
                    <a:pt x="73" y="141"/>
                  </a:lnTo>
                  <a:lnTo>
                    <a:pt x="69" y="141"/>
                  </a:lnTo>
                  <a:lnTo>
                    <a:pt x="64" y="141"/>
                  </a:lnTo>
                  <a:lnTo>
                    <a:pt x="59" y="141"/>
                  </a:lnTo>
                  <a:lnTo>
                    <a:pt x="54" y="141"/>
                  </a:lnTo>
                  <a:lnTo>
                    <a:pt x="51" y="137"/>
                  </a:lnTo>
                  <a:lnTo>
                    <a:pt x="49" y="136"/>
                  </a:lnTo>
                  <a:lnTo>
                    <a:pt x="48" y="132"/>
                  </a:lnTo>
                  <a:lnTo>
                    <a:pt x="49" y="127"/>
                  </a:lnTo>
                  <a:lnTo>
                    <a:pt x="51" y="124"/>
                  </a:lnTo>
                  <a:lnTo>
                    <a:pt x="54" y="124"/>
                  </a:lnTo>
                  <a:lnTo>
                    <a:pt x="64" y="122"/>
                  </a:lnTo>
                  <a:lnTo>
                    <a:pt x="73" y="122"/>
                  </a:lnTo>
                  <a:lnTo>
                    <a:pt x="81" y="122"/>
                  </a:lnTo>
                  <a:lnTo>
                    <a:pt x="83" y="124"/>
                  </a:lnTo>
                  <a:lnTo>
                    <a:pt x="86" y="127"/>
                  </a:lnTo>
                  <a:lnTo>
                    <a:pt x="87" y="129"/>
                  </a:lnTo>
                  <a:lnTo>
                    <a:pt x="91" y="131"/>
                  </a:lnTo>
                  <a:lnTo>
                    <a:pt x="99" y="132"/>
                  </a:lnTo>
                  <a:lnTo>
                    <a:pt x="102" y="131"/>
                  </a:lnTo>
                  <a:lnTo>
                    <a:pt x="104" y="129"/>
                  </a:lnTo>
                  <a:lnTo>
                    <a:pt x="106" y="127"/>
                  </a:lnTo>
                  <a:lnTo>
                    <a:pt x="106" y="122"/>
                  </a:lnTo>
                  <a:lnTo>
                    <a:pt x="106" y="119"/>
                  </a:lnTo>
                  <a:lnTo>
                    <a:pt x="107" y="114"/>
                  </a:lnTo>
                  <a:lnTo>
                    <a:pt x="109" y="113"/>
                  </a:lnTo>
                  <a:lnTo>
                    <a:pt x="112" y="111"/>
                  </a:lnTo>
                  <a:lnTo>
                    <a:pt x="117" y="109"/>
                  </a:lnTo>
                  <a:lnTo>
                    <a:pt x="121" y="106"/>
                  </a:lnTo>
                  <a:lnTo>
                    <a:pt x="119" y="104"/>
                  </a:lnTo>
                  <a:lnTo>
                    <a:pt x="117" y="101"/>
                  </a:lnTo>
                  <a:lnTo>
                    <a:pt x="116" y="88"/>
                  </a:lnTo>
                  <a:lnTo>
                    <a:pt x="116" y="83"/>
                  </a:lnTo>
                  <a:lnTo>
                    <a:pt x="117" y="74"/>
                  </a:lnTo>
                  <a:lnTo>
                    <a:pt x="119" y="73"/>
                  </a:lnTo>
                  <a:lnTo>
                    <a:pt x="122" y="73"/>
                  </a:lnTo>
                  <a:lnTo>
                    <a:pt x="127" y="71"/>
                  </a:lnTo>
                  <a:lnTo>
                    <a:pt x="129" y="68"/>
                  </a:lnTo>
                  <a:lnTo>
                    <a:pt x="129" y="63"/>
                  </a:lnTo>
                  <a:lnTo>
                    <a:pt x="131" y="58"/>
                  </a:lnTo>
                  <a:lnTo>
                    <a:pt x="131" y="54"/>
                  </a:lnTo>
                  <a:lnTo>
                    <a:pt x="134" y="51"/>
                  </a:lnTo>
                  <a:lnTo>
                    <a:pt x="137" y="48"/>
                  </a:lnTo>
                  <a:lnTo>
                    <a:pt x="146" y="43"/>
                  </a:lnTo>
                  <a:lnTo>
                    <a:pt x="149" y="39"/>
                  </a:lnTo>
                  <a:lnTo>
                    <a:pt x="151" y="36"/>
                  </a:lnTo>
                  <a:lnTo>
                    <a:pt x="152" y="31"/>
                  </a:lnTo>
                  <a:lnTo>
                    <a:pt x="151" y="26"/>
                  </a:lnTo>
                  <a:lnTo>
                    <a:pt x="149" y="23"/>
                  </a:lnTo>
                  <a:lnTo>
                    <a:pt x="146" y="21"/>
                  </a:lnTo>
                  <a:lnTo>
                    <a:pt x="137" y="20"/>
                  </a:lnTo>
                  <a:lnTo>
                    <a:pt x="131" y="16"/>
                  </a:lnTo>
                  <a:lnTo>
                    <a:pt x="124" y="15"/>
                  </a:lnTo>
                  <a:lnTo>
                    <a:pt x="117" y="13"/>
                  </a:lnTo>
                  <a:lnTo>
                    <a:pt x="112" y="15"/>
                  </a:lnTo>
                  <a:lnTo>
                    <a:pt x="107" y="15"/>
                  </a:lnTo>
                  <a:lnTo>
                    <a:pt x="101" y="15"/>
                  </a:lnTo>
                  <a:lnTo>
                    <a:pt x="99" y="13"/>
                  </a:lnTo>
                  <a:lnTo>
                    <a:pt x="97" y="11"/>
                  </a:lnTo>
                  <a:lnTo>
                    <a:pt x="92" y="10"/>
                  </a:lnTo>
                  <a:lnTo>
                    <a:pt x="87" y="6"/>
                  </a:lnTo>
                  <a:lnTo>
                    <a:pt x="81" y="5"/>
                  </a:lnTo>
                  <a:lnTo>
                    <a:pt x="74" y="1"/>
                  </a:lnTo>
                  <a:lnTo>
                    <a:pt x="73" y="0"/>
                  </a:lnTo>
                  <a:lnTo>
                    <a:pt x="69" y="0"/>
                  </a:lnTo>
                  <a:lnTo>
                    <a:pt x="71" y="1"/>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73" name="Freeform 17"/>
            <p:cNvSpPr>
              <a:spLocks/>
            </p:cNvSpPr>
            <p:nvPr/>
          </p:nvSpPr>
          <p:spPr bwMode="auto">
            <a:xfrm>
              <a:off x="3989" y="1396"/>
              <a:ext cx="108" cy="54"/>
            </a:xfrm>
            <a:custGeom>
              <a:avLst/>
              <a:gdLst>
                <a:gd name="T0" fmla="*/ 1 w 151"/>
                <a:gd name="T1" fmla="*/ 1 h 85"/>
                <a:gd name="T2" fmla="*/ 1 w 151"/>
                <a:gd name="T3" fmla="*/ 1 h 85"/>
                <a:gd name="T4" fmla="*/ 1 w 151"/>
                <a:gd name="T5" fmla="*/ 1 h 85"/>
                <a:gd name="T6" fmla="*/ 1 w 151"/>
                <a:gd name="T7" fmla="*/ 1 h 85"/>
                <a:gd name="T8" fmla="*/ 1 w 151"/>
                <a:gd name="T9" fmla="*/ 1 h 85"/>
                <a:gd name="T10" fmla="*/ 1 w 151"/>
                <a:gd name="T11" fmla="*/ 1 h 85"/>
                <a:gd name="T12" fmla="*/ 1 w 151"/>
                <a:gd name="T13" fmla="*/ 1 h 85"/>
                <a:gd name="T14" fmla="*/ 1 w 151"/>
                <a:gd name="T15" fmla="*/ 1 h 85"/>
                <a:gd name="T16" fmla="*/ 1 w 151"/>
                <a:gd name="T17" fmla="*/ 1 h 85"/>
                <a:gd name="T18" fmla="*/ 1 w 151"/>
                <a:gd name="T19" fmla="*/ 1 h 85"/>
                <a:gd name="T20" fmla="*/ 1 w 151"/>
                <a:gd name="T21" fmla="*/ 1 h 85"/>
                <a:gd name="T22" fmla="*/ 1 w 151"/>
                <a:gd name="T23" fmla="*/ 1 h 85"/>
                <a:gd name="T24" fmla="*/ 1 w 151"/>
                <a:gd name="T25" fmla="*/ 1 h 85"/>
                <a:gd name="T26" fmla="*/ 1 w 151"/>
                <a:gd name="T27" fmla="*/ 1 h 85"/>
                <a:gd name="T28" fmla="*/ 1 w 151"/>
                <a:gd name="T29" fmla="*/ 1 h 85"/>
                <a:gd name="T30" fmla="*/ 1 w 151"/>
                <a:gd name="T31" fmla="*/ 1 h 85"/>
                <a:gd name="T32" fmla="*/ 1 w 151"/>
                <a:gd name="T33" fmla="*/ 1 h 85"/>
                <a:gd name="T34" fmla="*/ 1 w 151"/>
                <a:gd name="T35" fmla="*/ 1 h 85"/>
                <a:gd name="T36" fmla="*/ 1 w 151"/>
                <a:gd name="T37" fmla="*/ 1 h 85"/>
                <a:gd name="T38" fmla="*/ 1 w 151"/>
                <a:gd name="T39" fmla="*/ 1 h 85"/>
                <a:gd name="T40" fmla="*/ 1 w 151"/>
                <a:gd name="T41" fmla="*/ 1 h 85"/>
                <a:gd name="T42" fmla="*/ 1 w 151"/>
                <a:gd name="T43" fmla="*/ 1 h 85"/>
                <a:gd name="T44" fmla="*/ 1 w 151"/>
                <a:gd name="T45" fmla="*/ 1 h 85"/>
                <a:gd name="T46" fmla="*/ 1 w 151"/>
                <a:gd name="T47" fmla="*/ 1 h 85"/>
                <a:gd name="T48" fmla="*/ 1 w 151"/>
                <a:gd name="T49" fmla="*/ 1 h 85"/>
                <a:gd name="T50" fmla="*/ 1 w 151"/>
                <a:gd name="T51" fmla="*/ 1 h 85"/>
                <a:gd name="T52" fmla="*/ 1 w 151"/>
                <a:gd name="T53" fmla="*/ 1 h 85"/>
                <a:gd name="T54" fmla="*/ 1 w 151"/>
                <a:gd name="T55" fmla="*/ 1 h 85"/>
                <a:gd name="T56" fmla="*/ 1 w 151"/>
                <a:gd name="T57" fmla="*/ 1 h 85"/>
                <a:gd name="T58" fmla="*/ 1 w 151"/>
                <a:gd name="T59" fmla="*/ 1 h 85"/>
                <a:gd name="T60" fmla="*/ 1 w 151"/>
                <a:gd name="T61" fmla="*/ 1 h 85"/>
                <a:gd name="T62" fmla="*/ 1 w 151"/>
                <a:gd name="T63" fmla="*/ 1 h 85"/>
                <a:gd name="T64" fmla="*/ 1 w 151"/>
                <a:gd name="T65" fmla="*/ 1 h 85"/>
                <a:gd name="T66" fmla="*/ 1 w 151"/>
                <a:gd name="T67" fmla="*/ 0 h 85"/>
                <a:gd name="T68" fmla="*/ 1 w 151"/>
                <a:gd name="T69" fmla="*/ 1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1"/>
                <a:gd name="T106" fmla="*/ 0 h 85"/>
                <a:gd name="T107" fmla="*/ 151 w 151"/>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1" h="85">
                  <a:moveTo>
                    <a:pt x="18" y="5"/>
                  </a:moveTo>
                  <a:lnTo>
                    <a:pt x="18" y="5"/>
                  </a:lnTo>
                  <a:lnTo>
                    <a:pt x="8" y="9"/>
                  </a:lnTo>
                  <a:lnTo>
                    <a:pt x="3" y="10"/>
                  </a:lnTo>
                  <a:lnTo>
                    <a:pt x="1" y="15"/>
                  </a:lnTo>
                  <a:lnTo>
                    <a:pt x="0" y="22"/>
                  </a:lnTo>
                  <a:lnTo>
                    <a:pt x="1" y="29"/>
                  </a:lnTo>
                  <a:lnTo>
                    <a:pt x="3" y="32"/>
                  </a:lnTo>
                  <a:lnTo>
                    <a:pt x="5" y="35"/>
                  </a:lnTo>
                  <a:lnTo>
                    <a:pt x="11" y="42"/>
                  </a:lnTo>
                  <a:lnTo>
                    <a:pt x="18" y="47"/>
                  </a:lnTo>
                  <a:lnTo>
                    <a:pt x="25" y="52"/>
                  </a:lnTo>
                  <a:lnTo>
                    <a:pt x="30" y="60"/>
                  </a:lnTo>
                  <a:lnTo>
                    <a:pt x="31" y="68"/>
                  </a:lnTo>
                  <a:lnTo>
                    <a:pt x="34" y="78"/>
                  </a:lnTo>
                  <a:lnTo>
                    <a:pt x="38" y="82"/>
                  </a:lnTo>
                  <a:lnTo>
                    <a:pt x="41" y="85"/>
                  </a:lnTo>
                  <a:lnTo>
                    <a:pt x="44" y="85"/>
                  </a:lnTo>
                  <a:lnTo>
                    <a:pt x="48" y="85"/>
                  </a:lnTo>
                  <a:lnTo>
                    <a:pt x="54" y="85"/>
                  </a:lnTo>
                  <a:lnTo>
                    <a:pt x="59" y="83"/>
                  </a:lnTo>
                  <a:lnTo>
                    <a:pt x="63" y="82"/>
                  </a:lnTo>
                  <a:lnTo>
                    <a:pt x="69" y="73"/>
                  </a:lnTo>
                  <a:lnTo>
                    <a:pt x="74" y="65"/>
                  </a:lnTo>
                  <a:lnTo>
                    <a:pt x="79" y="60"/>
                  </a:lnTo>
                  <a:lnTo>
                    <a:pt x="84" y="58"/>
                  </a:lnTo>
                  <a:lnTo>
                    <a:pt x="96" y="57"/>
                  </a:lnTo>
                  <a:lnTo>
                    <a:pt x="108" y="57"/>
                  </a:lnTo>
                  <a:lnTo>
                    <a:pt x="127" y="62"/>
                  </a:lnTo>
                  <a:lnTo>
                    <a:pt x="137" y="63"/>
                  </a:lnTo>
                  <a:lnTo>
                    <a:pt x="142" y="63"/>
                  </a:lnTo>
                  <a:lnTo>
                    <a:pt x="147" y="62"/>
                  </a:lnTo>
                  <a:lnTo>
                    <a:pt x="149" y="55"/>
                  </a:lnTo>
                  <a:lnTo>
                    <a:pt x="151" y="49"/>
                  </a:lnTo>
                  <a:lnTo>
                    <a:pt x="149" y="45"/>
                  </a:lnTo>
                  <a:lnTo>
                    <a:pt x="146" y="44"/>
                  </a:lnTo>
                  <a:lnTo>
                    <a:pt x="142" y="44"/>
                  </a:lnTo>
                  <a:lnTo>
                    <a:pt x="141" y="42"/>
                  </a:lnTo>
                  <a:lnTo>
                    <a:pt x="132" y="32"/>
                  </a:lnTo>
                  <a:lnTo>
                    <a:pt x="129" y="29"/>
                  </a:lnTo>
                  <a:lnTo>
                    <a:pt x="124" y="25"/>
                  </a:lnTo>
                  <a:lnTo>
                    <a:pt x="121" y="24"/>
                  </a:lnTo>
                  <a:lnTo>
                    <a:pt x="117" y="25"/>
                  </a:lnTo>
                  <a:lnTo>
                    <a:pt x="113" y="25"/>
                  </a:lnTo>
                  <a:lnTo>
                    <a:pt x="109" y="25"/>
                  </a:lnTo>
                  <a:lnTo>
                    <a:pt x="101" y="20"/>
                  </a:lnTo>
                  <a:lnTo>
                    <a:pt x="94" y="15"/>
                  </a:lnTo>
                  <a:lnTo>
                    <a:pt x="88" y="9"/>
                  </a:lnTo>
                  <a:lnTo>
                    <a:pt x="81" y="5"/>
                  </a:lnTo>
                  <a:lnTo>
                    <a:pt x="69" y="2"/>
                  </a:lnTo>
                  <a:lnTo>
                    <a:pt x="61" y="2"/>
                  </a:lnTo>
                  <a:lnTo>
                    <a:pt x="38" y="2"/>
                  </a:lnTo>
                  <a:lnTo>
                    <a:pt x="28" y="0"/>
                  </a:lnTo>
                  <a:lnTo>
                    <a:pt x="23" y="0"/>
                  </a:lnTo>
                  <a:lnTo>
                    <a:pt x="18" y="2"/>
                  </a:lnTo>
                  <a:lnTo>
                    <a:pt x="18" y="5"/>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74" name="Freeform 18"/>
            <p:cNvSpPr>
              <a:spLocks noEditPoints="1"/>
            </p:cNvSpPr>
            <p:nvPr/>
          </p:nvSpPr>
          <p:spPr bwMode="auto">
            <a:xfrm>
              <a:off x="3833" y="1408"/>
              <a:ext cx="791" cy="523"/>
            </a:xfrm>
            <a:custGeom>
              <a:avLst/>
              <a:gdLst>
                <a:gd name="T0" fmla="*/ 1 w 1103"/>
                <a:gd name="T1" fmla="*/ 1 h 824"/>
                <a:gd name="T2" fmla="*/ 1 w 1103"/>
                <a:gd name="T3" fmla="*/ 1 h 824"/>
                <a:gd name="T4" fmla="*/ 1 w 1103"/>
                <a:gd name="T5" fmla="*/ 1 h 824"/>
                <a:gd name="T6" fmla="*/ 1 w 1103"/>
                <a:gd name="T7" fmla="*/ 1 h 824"/>
                <a:gd name="T8" fmla="*/ 1 w 1103"/>
                <a:gd name="T9" fmla="*/ 1 h 824"/>
                <a:gd name="T10" fmla="*/ 1 w 1103"/>
                <a:gd name="T11" fmla="*/ 1 h 824"/>
                <a:gd name="T12" fmla="*/ 1 w 1103"/>
                <a:gd name="T13" fmla="*/ 1 h 824"/>
                <a:gd name="T14" fmla="*/ 1 w 1103"/>
                <a:gd name="T15" fmla="*/ 1 h 824"/>
                <a:gd name="T16" fmla="*/ 1 w 1103"/>
                <a:gd name="T17" fmla="*/ 1 h 824"/>
                <a:gd name="T18" fmla="*/ 1 w 1103"/>
                <a:gd name="T19" fmla="*/ 1 h 824"/>
                <a:gd name="T20" fmla="*/ 1 w 1103"/>
                <a:gd name="T21" fmla="*/ 1 h 824"/>
                <a:gd name="T22" fmla="*/ 1 w 1103"/>
                <a:gd name="T23" fmla="*/ 1 h 824"/>
                <a:gd name="T24" fmla="*/ 1 w 1103"/>
                <a:gd name="T25" fmla="*/ 1 h 824"/>
                <a:gd name="T26" fmla="*/ 1 w 1103"/>
                <a:gd name="T27" fmla="*/ 1 h 824"/>
                <a:gd name="T28" fmla="*/ 1 w 1103"/>
                <a:gd name="T29" fmla="*/ 1 h 824"/>
                <a:gd name="T30" fmla="*/ 1 w 1103"/>
                <a:gd name="T31" fmla="*/ 1 h 824"/>
                <a:gd name="T32" fmla="*/ 1 w 1103"/>
                <a:gd name="T33" fmla="*/ 1 h 824"/>
                <a:gd name="T34" fmla="*/ 1 w 1103"/>
                <a:gd name="T35" fmla="*/ 1 h 824"/>
                <a:gd name="T36" fmla="*/ 1 w 1103"/>
                <a:gd name="T37" fmla="*/ 1 h 824"/>
                <a:gd name="T38" fmla="*/ 1 w 1103"/>
                <a:gd name="T39" fmla="*/ 1 h 824"/>
                <a:gd name="T40" fmla="*/ 1 w 1103"/>
                <a:gd name="T41" fmla="*/ 1 h 824"/>
                <a:gd name="T42" fmla="*/ 1 w 1103"/>
                <a:gd name="T43" fmla="*/ 1 h 824"/>
                <a:gd name="T44" fmla="*/ 1 w 1103"/>
                <a:gd name="T45" fmla="*/ 1 h 824"/>
                <a:gd name="T46" fmla="*/ 1 w 1103"/>
                <a:gd name="T47" fmla="*/ 1 h 824"/>
                <a:gd name="T48" fmla="*/ 1 w 1103"/>
                <a:gd name="T49" fmla="*/ 1 h 824"/>
                <a:gd name="T50" fmla="*/ 1 w 1103"/>
                <a:gd name="T51" fmla="*/ 1 h 824"/>
                <a:gd name="T52" fmla="*/ 1 w 1103"/>
                <a:gd name="T53" fmla="*/ 1 h 824"/>
                <a:gd name="T54" fmla="*/ 1 w 1103"/>
                <a:gd name="T55" fmla="*/ 1 h 824"/>
                <a:gd name="T56" fmla="*/ 1 w 1103"/>
                <a:gd name="T57" fmla="*/ 1 h 824"/>
                <a:gd name="T58" fmla="*/ 1 w 1103"/>
                <a:gd name="T59" fmla="*/ 0 h 824"/>
                <a:gd name="T60" fmla="*/ 1 w 1103"/>
                <a:gd name="T61" fmla="*/ 1 h 824"/>
                <a:gd name="T62" fmla="*/ 1 w 1103"/>
                <a:gd name="T63" fmla="*/ 1 h 824"/>
                <a:gd name="T64" fmla="*/ 1 w 1103"/>
                <a:gd name="T65" fmla="*/ 1 h 824"/>
                <a:gd name="T66" fmla="*/ 1 w 1103"/>
                <a:gd name="T67" fmla="*/ 1 h 824"/>
                <a:gd name="T68" fmla="*/ 1 w 1103"/>
                <a:gd name="T69" fmla="*/ 1 h 824"/>
                <a:gd name="T70" fmla="*/ 1 w 1103"/>
                <a:gd name="T71" fmla="*/ 1 h 824"/>
                <a:gd name="T72" fmla="*/ 1 w 1103"/>
                <a:gd name="T73" fmla="*/ 1 h 824"/>
                <a:gd name="T74" fmla="*/ 1 w 1103"/>
                <a:gd name="T75" fmla="*/ 1 h 824"/>
                <a:gd name="T76" fmla="*/ 1 w 1103"/>
                <a:gd name="T77" fmla="*/ 1 h 824"/>
                <a:gd name="T78" fmla="*/ 1 w 1103"/>
                <a:gd name="T79" fmla="*/ 1 h 824"/>
                <a:gd name="T80" fmla="*/ 1 w 1103"/>
                <a:gd name="T81" fmla="*/ 1 h 824"/>
                <a:gd name="T82" fmla="*/ 1 w 1103"/>
                <a:gd name="T83" fmla="*/ 1 h 824"/>
                <a:gd name="T84" fmla="*/ 1 w 1103"/>
                <a:gd name="T85" fmla="*/ 1 h 824"/>
                <a:gd name="T86" fmla="*/ 1 w 1103"/>
                <a:gd name="T87" fmla="*/ 1 h 824"/>
                <a:gd name="T88" fmla="*/ 1 w 1103"/>
                <a:gd name="T89" fmla="*/ 1 h 824"/>
                <a:gd name="T90" fmla="*/ 1 w 1103"/>
                <a:gd name="T91" fmla="*/ 1 h 824"/>
                <a:gd name="T92" fmla="*/ 1 w 1103"/>
                <a:gd name="T93" fmla="*/ 1 h 824"/>
                <a:gd name="T94" fmla="*/ 1 w 1103"/>
                <a:gd name="T95" fmla="*/ 1 h 824"/>
                <a:gd name="T96" fmla="*/ 1 w 1103"/>
                <a:gd name="T97" fmla="*/ 1 h 824"/>
                <a:gd name="T98" fmla="*/ 1 w 1103"/>
                <a:gd name="T99" fmla="*/ 1 h 824"/>
                <a:gd name="T100" fmla="*/ 1 w 1103"/>
                <a:gd name="T101" fmla="*/ 1 h 824"/>
                <a:gd name="T102" fmla="*/ 1 w 1103"/>
                <a:gd name="T103" fmla="*/ 1 h 824"/>
                <a:gd name="T104" fmla="*/ 1 w 1103"/>
                <a:gd name="T105" fmla="*/ 1 h 824"/>
                <a:gd name="T106" fmla="*/ 1 w 1103"/>
                <a:gd name="T107" fmla="*/ 1 h 824"/>
                <a:gd name="T108" fmla="*/ 1 w 1103"/>
                <a:gd name="T109" fmla="*/ 1 h 824"/>
                <a:gd name="T110" fmla="*/ 1 w 1103"/>
                <a:gd name="T111" fmla="*/ 1 h 824"/>
                <a:gd name="T112" fmla="*/ 1 w 1103"/>
                <a:gd name="T113" fmla="*/ 1 h 824"/>
                <a:gd name="T114" fmla="*/ 1 w 1103"/>
                <a:gd name="T115" fmla="*/ 1 h 824"/>
                <a:gd name="T116" fmla="*/ 1 w 1103"/>
                <a:gd name="T117" fmla="*/ 1 h 824"/>
                <a:gd name="T118" fmla="*/ 1 w 1103"/>
                <a:gd name="T119" fmla="*/ 1 h 824"/>
                <a:gd name="T120" fmla="*/ 1 w 1103"/>
                <a:gd name="T121" fmla="*/ 1 h 8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03"/>
                <a:gd name="T184" fmla="*/ 0 h 824"/>
                <a:gd name="T185" fmla="*/ 1103 w 1103"/>
                <a:gd name="T186" fmla="*/ 824 h 8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03" h="824">
                  <a:moveTo>
                    <a:pt x="937" y="732"/>
                  </a:moveTo>
                  <a:lnTo>
                    <a:pt x="937" y="732"/>
                  </a:lnTo>
                  <a:lnTo>
                    <a:pt x="947" y="734"/>
                  </a:lnTo>
                  <a:lnTo>
                    <a:pt x="956" y="734"/>
                  </a:lnTo>
                  <a:lnTo>
                    <a:pt x="964" y="734"/>
                  </a:lnTo>
                  <a:lnTo>
                    <a:pt x="971" y="736"/>
                  </a:lnTo>
                  <a:lnTo>
                    <a:pt x="976" y="739"/>
                  </a:lnTo>
                  <a:lnTo>
                    <a:pt x="981" y="742"/>
                  </a:lnTo>
                  <a:lnTo>
                    <a:pt x="986" y="747"/>
                  </a:lnTo>
                  <a:lnTo>
                    <a:pt x="991" y="749"/>
                  </a:lnTo>
                  <a:lnTo>
                    <a:pt x="999" y="749"/>
                  </a:lnTo>
                  <a:lnTo>
                    <a:pt x="1007" y="749"/>
                  </a:lnTo>
                  <a:lnTo>
                    <a:pt x="1010" y="751"/>
                  </a:lnTo>
                  <a:lnTo>
                    <a:pt x="1014" y="752"/>
                  </a:lnTo>
                  <a:lnTo>
                    <a:pt x="1017" y="754"/>
                  </a:lnTo>
                  <a:lnTo>
                    <a:pt x="1020" y="756"/>
                  </a:lnTo>
                  <a:lnTo>
                    <a:pt x="1029" y="757"/>
                  </a:lnTo>
                  <a:lnTo>
                    <a:pt x="1037" y="759"/>
                  </a:lnTo>
                  <a:lnTo>
                    <a:pt x="1044" y="760"/>
                  </a:lnTo>
                  <a:lnTo>
                    <a:pt x="1050" y="762"/>
                  </a:lnTo>
                  <a:lnTo>
                    <a:pt x="1054" y="765"/>
                  </a:lnTo>
                  <a:lnTo>
                    <a:pt x="1057" y="769"/>
                  </a:lnTo>
                  <a:lnTo>
                    <a:pt x="1060" y="772"/>
                  </a:lnTo>
                  <a:lnTo>
                    <a:pt x="1064" y="775"/>
                  </a:lnTo>
                  <a:lnTo>
                    <a:pt x="1070" y="779"/>
                  </a:lnTo>
                  <a:lnTo>
                    <a:pt x="1077" y="780"/>
                  </a:lnTo>
                  <a:lnTo>
                    <a:pt x="1083" y="784"/>
                  </a:lnTo>
                  <a:lnTo>
                    <a:pt x="1085" y="785"/>
                  </a:lnTo>
                  <a:lnTo>
                    <a:pt x="1087" y="789"/>
                  </a:lnTo>
                  <a:lnTo>
                    <a:pt x="1087" y="792"/>
                  </a:lnTo>
                  <a:lnTo>
                    <a:pt x="1087" y="795"/>
                  </a:lnTo>
                  <a:lnTo>
                    <a:pt x="1083" y="802"/>
                  </a:lnTo>
                  <a:lnTo>
                    <a:pt x="1083" y="809"/>
                  </a:lnTo>
                  <a:lnTo>
                    <a:pt x="1082" y="812"/>
                  </a:lnTo>
                  <a:lnTo>
                    <a:pt x="1080" y="815"/>
                  </a:lnTo>
                  <a:lnTo>
                    <a:pt x="1075" y="815"/>
                  </a:lnTo>
                  <a:lnTo>
                    <a:pt x="1069" y="814"/>
                  </a:lnTo>
                  <a:lnTo>
                    <a:pt x="1064" y="812"/>
                  </a:lnTo>
                  <a:lnTo>
                    <a:pt x="1057" y="809"/>
                  </a:lnTo>
                  <a:lnTo>
                    <a:pt x="1045" y="809"/>
                  </a:lnTo>
                  <a:lnTo>
                    <a:pt x="1035" y="810"/>
                  </a:lnTo>
                  <a:lnTo>
                    <a:pt x="1020" y="815"/>
                  </a:lnTo>
                  <a:lnTo>
                    <a:pt x="1004" y="822"/>
                  </a:lnTo>
                  <a:lnTo>
                    <a:pt x="992" y="824"/>
                  </a:lnTo>
                  <a:lnTo>
                    <a:pt x="987" y="822"/>
                  </a:lnTo>
                  <a:lnTo>
                    <a:pt x="981" y="822"/>
                  </a:lnTo>
                  <a:lnTo>
                    <a:pt x="979" y="820"/>
                  </a:lnTo>
                  <a:lnTo>
                    <a:pt x="977" y="819"/>
                  </a:lnTo>
                  <a:lnTo>
                    <a:pt x="977" y="817"/>
                  </a:lnTo>
                  <a:lnTo>
                    <a:pt x="974" y="815"/>
                  </a:lnTo>
                  <a:lnTo>
                    <a:pt x="966" y="814"/>
                  </a:lnTo>
                  <a:lnTo>
                    <a:pt x="957" y="815"/>
                  </a:lnTo>
                  <a:lnTo>
                    <a:pt x="951" y="817"/>
                  </a:lnTo>
                  <a:lnTo>
                    <a:pt x="941" y="815"/>
                  </a:lnTo>
                  <a:lnTo>
                    <a:pt x="937" y="812"/>
                  </a:lnTo>
                  <a:lnTo>
                    <a:pt x="934" y="809"/>
                  </a:lnTo>
                  <a:lnTo>
                    <a:pt x="931" y="805"/>
                  </a:lnTo>
                  <a:lnTo>
                    <a:pt x="927" y="802"/>
                  </a:lnTo>
                  <a:lnTo>
                    <a:pt x="917" y="797"/>
                  </a:lnTo>
                  <a:lnTo>
                    <a:pt x="906" y="795"/>
                  </a:lnTo>
                  <a:lnTo>
                    <a:pt x="894" y="794"/>
                  </a:lnTo>
                  <a:lnTo>
                    <a:pt x="889" y="794"/>
                  </a:lnTo>
                  <a:lnTo>
                    <a:pt x="884" y="795"/>
                  </a:lnTo>
                  <a:lnTo>
                    <a:pt x="883" y="797"/>
                  </a:lnTo>
                  <a:lnTo>
                    <a:pt x="879" y="802"/>
                  </a:lnTo>
                  <a:lnTo>
                    <a:pt x="878" y="805"/>
                  </a:lnTo>
                  <a:lnTo>
                    <a:pt x="874" y="809"/>
                  </a:lnTo>
                  <a:lnTo>
                    <a:pt x="871" y="809"/>
                  </a:lnTo>
                  <a:lnTo>
                    <a:pt x="868" y="809"/>
                  </a:lnTo>
                  <a:lnTo>
                    <a:pt x="859" y="805"/>
                  </a:lnTo>
                  <a:lnTo>
                    <a:pt x="858" y="804"/>
                  </a:lnTo>
                  <a:lnTo>
                    <a:pt x="856" y="802"/>
                  </a:lnTo>
                  <a:lnTo>
                    <a:pt x="854" y="800"/>
                  </a:lnTo>
                  <a:lnTo>
                    <a:pt x="853" y="799"/>
                  </a:lnTo>
                  <a:lnTo>
                    <a:pt x="846" y="799"/>
                  </a:lnTo>
                  <a:lnTo>
                    <a:pt x="841" y="802"/>
                  </a:lnTo>
                  <a:lnTo>
                    <a:pt x="834" y="804"/>
                  </a:lnTo>
                  <a:lnTo>
                    <a:pt x="830" y="805"/>
                  </a:lnTo>
                  <a:lnTo>
                    <a:pt x="826" y="804"/>
                  </a:lnTo>
                  <a:lnTo>
                    <a:pt x="823" y="800"/>
                  </a:lnTo>
                  <a:lnTo>
                    <a:pt x="821" y="797"/>
                  </a:lnTo>
                  <a:lnTo>
                    <a:pt x="820" y="795"/>
                  </a:lnTo>
                  <a:lnTo>
                    <a:pt x="810" y="789"/>
                  </a:lnTo>
                  <a:lnTo>
                    <a:pt x="806" y="784"/>
                  </a:lnTo>
                  <a:lnTo>
                    <a:pt x="806" y="779"/>
                  </a:lnTo>
                  <a:lnTo>
                    <a:pt x="808" y="775"/>
                  </a:lnTo>
                  <a:lnTo>
                    <a:pt x="811" y="774"/>
                  </a:lnTo>
                  <a:lnTo>
                    <a:pt x="820" y="772"/>
                  </a:lnTo>
                  <a:lnTo>
                    <a:pt x="825" y="769"/>
                  </a:lnTo>
                  <a:lnTo>
                    <a:pt x="830" y="765"/>
                  </a:lnTo>
                  <a:lnTo>
                    <a:pt x="818" y="751"/>
                  </a:lnTo>
                  <a:lnTo>
                    <a:pt x="811" y="744"/>
                  </a:lnTo>
                  <a:lnTo>
                    <a:pt x="808" y="742"/>
                  </a:lnTo>
                  <a:lnTo>
                    <a:pt x="803" y="742"/>
                  </a:lnTo>
                  <a:lnTo>
                    <a:pt x="798" y="744"/>
                  </a:lnTo>
                  <a:lnTo>
                    <a:pt x="795" y="747"/>
                  </a:lnTo>
                  <a:lnTo>
                    <a:pt x="790" y="754"/>
                  </a:lnTo>
                  <a:lnTo>
                    <a:pt x="786" y="757"/>
                  </a:lnTo>
                  <a:lnTo>
                    <a:pt x="783" y="760"/>
                  </a:lnTo>
                  <a:lnTo>
                    <a:pt x="778" y="762"/>
                  </a:lnTo>
                  <a:lnTo>
                    <a:pt x="773" y="762"/>
                  </a:lnTo>
                  <a:lnTo>
                    <a:pt x="770" y="760"/>
                  </a:lnTo>
                  <a:lnTo>
                    <a:pt x="770" y="759"/>
                  </a:lnTo>
                  <a:lnTo>
                    <a:pt x="766" y="756"/>
                  </a:lnTo>
                  <a:lnTo>
                    <a:pt x="760" y="752"/>
                  </a:lnTo>
                  <a:lnTo>
                    <a:pt x="756" y="746"/>
                  </a:lnTo>
                  <a:lnTo>
                    <a:pt x="753" y="746"/>
                  </a:lnTo>
                  <a:lnTo>
                    <a:pt x="751" y="741"/>
                  </a:lnTo>
                  <a:lnTo>
                    <a:pt x="751" y="736"/>
                  </a:lnTo>
                  <a:lnTo>
                    <a:pt x="751" y="731"/>
                  </a:lnTo>
                  <a:lnTo>
                    <a:pt x="750" y="726"/>
                  </a:lnTo>
                  <a:lnTo>
                    <a:pt x="745" y="722"/>
                  </a:lnTo>
                  <a:lnTo>
                    <a:pt x="738" y="722"/>
                  </a:lnTo>
                  <a:lnTo>
                    <a:pt x="732" y="721"/>
                  </a:lnTo>
                  <a:lnTo>
                    <a:pt x="727" y="719"/>
                  </a:lnTo>
                  <a:lnTo>
                    <a:pt x="722" y="714"/>
                  </a:lnTo>
                  <a:lnTo>
                    <a:pt x="717" y="706"/>
                  </a:lnTo>
                  <a:lnTo>
                    <a:pt x="715" y="702"/>
                  </a:lnTo>
                  <a:lnTo>
                    <a:pt x="712" y="701"/>
                  </a:lnTo>
                  <a:lnTo>
                    <a:pt x="708" y="699"/>
                  </a:lnTo>
                  <a:lnTo>
                    <a:pt x="703" y="699"/>
                  </a:lnTo>
                  <a:lnTo>
                    <a:pt x="700" y="701"/>
                  </a:lnTo>
                  <a:lnTo>
                    <a:pt x="698" y="702"/>
                  </a:lnTo>
                  <a:lnTo>
                    <a:pt x="697" y="709"/>
                  </a:lnTo>
                  <a:lnTo>
                    <a:pt x="697" y="726"/>
                  </a:lnTo>
                  <a:lnTo>
                    <a:pt x="692" y="724"/>
                  </a:lnTo>
                  <a:lnTo>
                    <a:pt x="688" y="721"/>
                  </a:lnTo>
                  <a:lnTo>
                    <a:pt x="682" y="712"/>
                  </a:lnTo>
                  <a:lnTo>
                    <a:pt x="675" y="704"/>
                  </a:lnTo>
                  <a:lnTo>
                    <a:pt x="672" y="702"/>
                  </a:lnTo>
                  <a:lnTo>
                    <a:pt x="667" y="699"/>
                  </a:lnTo>
                  <a:lnTo>
                    <a:pt x="668" y="707"/>
                  </a:lnTo>
                  <a:lnTo>
                    <a:pt x="670" y="716"/>
                  </a:lnTo>
                  <a:lnTo>
                    <a:pt x="670" y="724"/>
                  </a:lnTo>
                  <a:lnTo>
                    <a:pt x="668" y="727"/>
                  </a:lnTo>
                  <a:lnTo>
                    <a:pt x="667" y="729"/>
                  </a:lnTo>
                  <a:lnTo>
                    <a:pt x="664" y="731"/>
                  </a:lnTo>
                  <a:lnTo>
                    <a:pt x="659" y="731"/>
                  </a:lnTo>
                  <a:lnTo>
                    <a:pt x="647" y="731"/>
                  </a:lnTo>
                  <a:lnTo>
                    <a:pt x="635" y="731"/>
                  </a:lnTo>
                  <a:lnTo>
                    <a:pt x="627" y="732"/>
                  </a:lnTo>
                  <a:lnTo>
                    <a:pt x="622" y="737"/>
                  </a:lnTo>
                  <a:lnTo>
                    <a:pt x="619" y="742"/>
                  </a:lnTo>
                  <a:lnTo>
                    <a:pt x="614" y="756"/>
                  </a:lnTo>
                  <a:lnTo>
                    <a:pt x="610" y="759"/>
                  </a:lnTo>
                  <a:lnTo>
                    <a:pt x="607" y="760"/>
                  </a:lnTo>
                  <a:lnTo>
                    <a:pt x="600" y="765"/>
                  </a:lnTo>
                  <a:lnTo>
                    <a:pt x="592" y="774"/>
                  </a:lnTo>
                  <a:lnTo>
                    <a:pt x="582" y="779"/>
                  </a:lnTo>
                  <a:lnTo>
                    <a:pt x="577" y="782"/>
                  </a:lnTo>
                  <a:lnTo>
                    <a:pt x="572" y="782"/>
                  </a:lnTo>
                  <a:lnTo>
                    <a:pt x="566" y="782"/>
                  </a:lnTo>
                  <a:lnTo>
                    <a:pt x="557" y="782"/>
                  </a:lnTo>
                  <a:lnTo>
                    <a:pt x="551" y="780"/>
                  </a:lnTo>
                  <a:lnTo>
                    <a:pt x="547" y="777"/>
                  </a:lnTo>
                  <a:lnTo>
                    <a:pt x="542" y="774"/>
                  </a:lnTo>
                  <a:lnTo>
                    <a:pt x="541" y="769"/>
                  </a:lnTo>
                  <a:lnTo>
                    <a:pt x="537" y="757"/>
                  </a:lnTo>
                  <a:lnTo>
                    <a:pt x="534" y="746"/>
                  </a:lnTo>
                  <a:lnTo>
                    <a:pt x="531" y="739"/>
                  </a:lnTo>
                  <a:lnTo>
                    <a:pt x="526" y="732"/>
                  </a:lnTo>
                  <a:lnTo>
                    <a:pt x="522" y="727"/>
                  </a:lnTo>
                  <a:lnTo>
                    <a:pt x="522" y="724"/>
                  </a:lnTo>
                  <a:lnTo>
                    <a:pt x="522" y="719"/>
                  </a:lnTo>
                  <a:lnTo>
                    <a:pt x="524" y="712"/>
                  </a:lnTo>
                  <a:lnTo>
                    <a:pt x="526" y="709"/>
                  </a:lnTo>
                  <a:lnTo>
                    <a:pt x="529" y="707"/>
                  </a:lnTo>
                  <a:lnTo>
                    <a:pt x="537" y="704"/>
                  </a:lnTo>
                  <a:lnTo>
                    <a:pt x="554" y="702"/>
                  </a:lnTo>
                  <a:lnTo>
                    <a:pt x="551" y="694"/>
                  </a:lnTo>
                  <a:lnTo>
                    <a:pt x="546" y="687"/>
                  </a:lnTo>
                  <a:lnTo>
                    <a:pt x="537" y="676"/>
                  </a:lnTo>
                  <a:lnTo>
                    <a:pt x="547" y="673"/>
                  </a:lnTo>
                  <a:lnTo>
                    <a:pt x="559" y="669"/>
                  </a:lnTo>
                  <a:lnTo>
                    <a:pt x="585" y="668"/>
                  </a:lnTo>
                  <a:lnTo>
                    <a:pt x="612" y="666"/>
                  </a:lnTo>
                  <a:lnTo>
                    <a:pt x="624" y="664"/>
                  </a:lnTo>
                  <a:lnTo>
                    <a:pt x="634" y="659"/>
                  </a:lnTo>
                  <a:lnTo>
                    <a:pt x="635" y="658"/>
                  </a:lnTo>
                  <a:lnTo>
                    <a:pt x="637" y="654"/>
                  </a:lnTo>
                  <a:lnTo>
                    <a:pt x="639" y="649"/>
                  </a:lnTo>
                  <a:lnTo>
                    <a:pt x="640" y="643"/>
                  </a:lnTo>
                  <a:lnTo>
                    <a:pt x="644" y="636"/>
                  </a:lnTo>
                  <a:lnTo>
                    <a:pt x="647" y="634"/>
                  </a:lnTo>
                  <a:lnTo>
                    <a:pt x="650" y="633"/>
                  </a:lnTo>
                  <a:lnTo>
                    <a:pt x="660" y="633"/>
                  </a:lnTo>
                  <a:lnTo>
                    <a:pt x="670" y="631"/>
                  </a:lnTo>
                  <a:lnTo>
                    <a:pt x="675" y="629"/>
                  </a:lnTo>
                  <a:lnTo>
                    <a:pt x="677" y="626"/>
                  </a:lnTo>
                  <a:lnTo>
                    <a:pt x="677" y="624"/>
                  </a:lnTo>
                  <a:lnTo>
                    <a:pt x="677" y="623"/>
                  </a:lnTo>
                  <a:lnTo>
                    <a:pt x="672" y="619"/>
                  </a:lnTo>
                  <a:lnTo>
                    <a:pt x="668" y="616"/>
                  </a:lnTo>
                  <a:lnTo>
                    <a:pt x="667" y="613"/>
                  </a:lnTo>
                  <a:lnTo>
                    <a:pt x="665" y="611"/>
                  </a:lnTo>
                  <a:lnTo>
                    <a:pt x="664" y="609"/>
                  </a:lnTo>
                  <a:lnTo>
                    <a:pt x="660" y="608"/>
                  </a:lnTo>
                  <a:lnTo>
                    <a:pt x="657" y="604"/>
                  </a:lnTo>
                  <a:lnTo>
                    <a:pt x="649" y="603"/>
                  </a:lnTo>
                  <a:lnTo>
                    <a:pt x="639" y="599"/>
                  </a:lnTo>
                  <a:lnTo>
                    <a:pt x="630" y="596"/>
                  </a:lnTo>
                  <a:lnTo>
                    <a:pt x="629" y="596"/>
                  </a:lnTo>
                  <a:lnTo>
                    <a:pt x="629" y="595"/>
                  </a:lnTo>
                  <a:lnTo>
                    <a:pt x="630" y="591"/>
                  </a:lnTo>
                  <a:lnTo>
                    <a:pt x="632" y="586"/>
                  </a:lnTo>
                  <a:lnTo>
                    <a:pt x="632" y="585"/>
                  </a:lnTo>
                  <a:lnTo>
                    <a:pt x="630" y="583"/>
                  </a:lnTo>
                  <a:lnTo>
                    <a:pt x="627" y="581"/>
                  </a:lnTo>
                  <a:lnTo>
                    <a:pt x="624" y="581"/>
                  </a:lnTo>
                  <a:lnTo>
                    <a:pt x="622" y="580"/>
                  </a:lnTo>
                  <a:lnTo>
                    <a:pt x="620" y="576"/>
                  </a:lnTo>
                  <a:lnTo>
                    <a:pt x="620" y="570"/>
                  </a:lnTo>
                  <a:lnTo>
                    <a:pt x="620" y="563"/>
                  </a:lnTo>
                  <a:lnTo>
                    <a:pt x="619" y="553"/>
                  </a:lnTo>
                  <a:lnTo>
                    <a:pt x="619" y="548"/>
                  </a:lnTo>
                  <a:lnTo>
                    <a:pt x="620" y="543"/>
                  </a:lnTo>
                  <a:lnTo>
                    <a:pt x="622" y="541"/>
                  </a:lnTo>
                  <a:lnTo>
                    <a:pt x="624" y="541"/>
                  </a:lnTo>
                  <a:lnTo>
                    <a:pt x="629" y="540"/>
                  </a:lnTo>
                  <a:lnTo>
                    <a:pt x="634" y="540"/>
                  </a:lnTo>
                  <a:lnTo>
                    <a:pt x="637" y="536"/>
                  </a:lnTo>
                  <a:lnTo>
                    <a:pt x="639" y="533"/>
                  </a:lnTo>
                  <a:lnTo>
                    <a:pt x="639" y="530"/>
                  </a:lnTo>
                  <a:lnTo>
                    <a:pt x="640" y="520"/>
                  </a:lnTo>
                  <a:lnTo>
                    <a:pt x="644" y="507"/>
                  </a:lnTo>
                  <a:lnTo>
                    <a:pt x="647" y="495"/>
                  </a:lnTo>
                  <a:lnTo>
                    <a:pt x="649" y="483"/>
                  </a:lnTo>
                  <a:lnTo>
                    <a:pt x="647" y="470"/>
                  </a:lnTo>
                  <a:lnTo>
                    <a:pt x="640" y="467"/>
                  </a:lnTo>
                  <a:lnTo>
                    <a:pt x="635" y="463"/>
                  </a:lnTo>
                  <a:lnTo>
                    <a:pt x="627" y="455"/>
                  </a:lnTo>
                  <a:lnTo>
                    <a:pt x="624" y="448"/>
                  </a:lnTo>
                  <a:lnTo>
                    <a:pt x="624" y="442"/>
                  </a:lnTo>
                  <a:lnTo>
                    <a:pt x="622" y="435"/>
                  </a:lnTo>
                  <a:lnTo>
                    <a:pt x="620" y="429"/>
                  </a:lnTo>
                  <a:lnTo>
                    <a:pt x="614" y="419"/>
                  </a:lnTo>
                  <a:lnTo>
                    <a:pt x="607" y="412"/>
                  </a:lnTo>
                  <a:lnTo>
                    <a:pt x="590" y="399"/>
                  </a:lnTo>
                  <a:lnTo>
                    <a:pt x="582" y="395"/>
                  </a:lnTo>
                  <a:lnTo>
                    <a:pt x="577" y="394"/>
                  </a:lnTo>
                  <a:lnTo>
                    <a:pt x="574" y="392"/>
                  </a:lnTo>
                  <a:lnTo>
                    <a:pt x="571" y="389"/>
                  </a:lnTo>
                  <a:lnTo>
                    <a:pt x="569" y="385"/>
                  </a:lnTo>
                  <a:lnTo>
                    <a:pt x="567" y="382"/>
                  </a:lnTo>
                  <a:lnTo>
                    <a:pt x="564" y="379"/>
                  </a:lnTo>
                  <a:lnTo>
                    <a:pt x="562" y="379"/>
                  </a:lnTo>
                  <a:lnTo>
                    <a:pt x="559" y="379"/>
                  </a:lnTo>
                  <a:lnTo>
                    <a:pt x="557" y="379"/>
                  </a:lnTo>
                  <a:lnTo>
                    <a:pt x="554" y="379"/>
                  </a:lnTo>
                  <a:lnTo>
                    <a:pt x="552" y="377"/>
                  </a:lnTo>
                  <a:lnTo>
                    <a:pt x="549" y="374"/>
                  </a:lnTo>
                  <a:lnTo>
                    <a:pt x="547" y="372"/>
                  </a:lnTo>
                  <a:lnTo>
                    <a:pt x="544" y="372"/>
                  </a:lnTo>
                  <a:lnTo>
                    <a:pt x="542" y="374"/>
                  </a:lnTo>
                  <a:lnTo>
                    <a:pt x="544" y="375"/>
                  </a:lnTo>
                  <a:lnTo>
                    <a:pt x="544" y="382"/>
                  </a:lnTo>
                  <a:lnTo>
                    <a:pt x="536" y="375"/>
                  </a:lnTo>
                  <a:lnTo>
                    <a:pt x="527" y="369"/>
                  </a:lnTo>
                  <a:lnTo>
                    <a:pt x="522" y="360"/>
                  </a:lnTo>
                  <a:lnTo>
                    <a:pt x="517" y="352"/>
                  </a:lnTo>
                  <a:lnTo>
                    <a:pt x="504" y="367"/>
                  </a:lnTo>
                  <a:lnTo>
                    <a:pt x="498" y="374"/>
                  </a:lnTo>
                  <a:lnTo>
                    <a:pt x="488" y="379"/>
                  </a:lnTo>
                  <a:lnTo>
                    <a:pt x="479" y="384"/>
                  </a:lnTo>
                  <a:lnTo>
                    <a:pt x="476" y="385"/>
                  </a:lnTo>
                  <a:lnTo>
                    <a:pt x="471" y="385"/>
                  </a:lnTo>
                  <a:lnTo>
                    <a:pt x="469" y="384"/>
                  </a:lnTo>
                  <a:lnTo>
                    <a:pt x="466" y="382"/>
                  </a:lnTo>
                  <a:lnTo>
                    <a:pt x="464" y="377"/>
                  </a:lnTo>
                  <a:lnTo>
                    <a:pt x="464" y="369"/>
                  </a:lnTo>
                  <a:lnTo>
                    <a:pt x="464" y="362"/>
                  </a:lnTo>
                  <a:lnTo>
                    <a:pt x="468" y="354"/>
                  </a:lnTo>
                  <a:lnTo>
                    <a:pt x="471" y="344"/>
                  </a:lnTo>
                  <a:lnTo>
                    <a:pt x="474" y="336"/>
                  </a:lnTo>
                  <a:lnTo>
                    <a:pt x="474" y="331"/>
                  </a:lnTo>
                  <a:lnTo>
                    <a:pt x="471" y="326"/>
                  </a:lnTo>
                  <a:lnTo>
                    <a:pt x="469" y="326"/>
                  </a:lnTo>
                  <a:lnTo>
                    <a:pt x="464" y="326"/>
                  </a:lnTo>
                  <a:lnTo>
                    <a:pt x="458" y="324"/>
                  </a:lnTo>
                  <a:lnTo>
                    <a:pt x="451" y="324"/>
                  </a:lnTo>
                  <a:lnTo>
                    <a:pt x="444" y="324"/>
                  </a:lnTo>
                  <a:lnTo>
                    <a:pt x="439" y="322"/>
                  </a:lnTo>
                  <a:lnTo>
                    <a:pt x="438" y="321"/>
                  </a:lnTo>
                  <a:lnTo>
                    <a:pt x="438" y="317"/>
                  </a:lnTo>
                  <a:lnTo>
                    <a:pt x="439" y="316"/>
                  </a:lnTo>
                  <a:lnTo>
                    <a:pt x="439" y="312"/>
                  </a:lnTo>
                  <a:lnTo>
                    <a:pt x="436" y="309"/>
                  </a:lnTo>
                  <a:lnTo>
                    <a:pt x="431" y="306"/>
                  </a:lnTo>
                  <a:lnTo>
                    <a:pt x="426" y="306"/>
                  </a:lnTo>
                  <a:lnTo>
                    <a:pt x="419" y="306"/>
                  </a:lnTo>
                  <a:lnTo>
                    <a:pt x="413" y="306"/>
                  </a:lnTo>
                  <a:lnTo>
                    <a:pt x="411" y="304"/>
                  </a:lnTo>
                  <a:lnTo>
                    <a:pt x="408" y="302"/>
                  </a:lnTo>
                  <a:lnTo>
                    <a:pt x="405" y="296"/>
                  </a:lnTo>
                  <a:lnTo>
                    <a:pt x="403" y="287"/>
                  </a:lnTo>
                  <a:lnTo>
                    <a:pt x="400" y="281"/>
                  </a:lnTo>
                  <a:lnTo>
                    <a:pt x="398" y="277"/>
                  </a:lnTo>
                  <a:lnTo>
                    <a:pt x="395" y="276"/>
                  </a:lnTo>
                  <a:lnTo>
                    <a:pt x="390" y="276"/>
                  </a:lnTo>
                  <a:lnTo>
                    <a:pt x="385" y="276"/>
                  </a:lnTo>
                  <a:lnTo>
                    <a:pt x="381" y="276"/>
                  </a:lnTo>
                  <a:lnTo>
                    <a:pt x="376" y="276"/>
                  </a:lnTo>
                  <a:lnTo>
                    <a:pt x="368" y="274"/>
                  </a:lnTo>
                  <a:lnTo>
                    <a:pt x="360" y="269"/>
                  </a:lnTo>
                  <a:lnTo>
                    <a:pt x="353" y="264"/>
                  </a:lnTo>
                  <a:lnTo>
                    <a:pt x="350" y="259"/>
                  </a:lnTo>
                  <a:lnTo>
                    <a:pt x="348" y="263"/>
                  </a:lnTo>
                  <a:lnTo>
                    <a:pt x="346" y="264"/>
                  </a:lnTo>
                  <a:lnTo>
                    <a:pt x="345" y="268"/>
                  </a:lnTo>
                  <a:lnTo>
                    <a:pt x="346" y="269"/>
                  </a:lnTo>
                  <a:lnTo>
                    <a:pt x="348" y="273"/>
                  </a:lnTo>
                  <a:lnTo>
                    <a:pt x="351" y="274"/>
                  </a:lnTo>
                  <a:lnTo>
                    <a:pt x="355" y="274"/>
                  </a:lnTo>
                  <a:lnTo>
                    <a:pt x="360" y="276"/>
                  </a:lnTo>
                  <a:lnTo>
                    <a:pt x="363" y="281"/>
                  </a:lnTo>
                  <a:lnTo>
                    <a:pt x="365" y="286"/>
                  </a:lnTo>
                  <a:lnTo>
                    <a:pt x="366" y="291"/>
                  </a:lnTo>
                  <a:lnTo>
                    <a:pt x="366" y="296"/>
                  </a:lnTo>
                  <a:lnTo>
                    <a:pt x="363" y="299"/>
                  </a:lnTo>
                  <a:lnTo>
                    <a:pt x="360" y="301"/>
                  </a:lnTo>
                  <a:lnTo>
                    <a:pt x="356" y="301"/>
                  </a:lnTo>
                  <a:lnTo>
                    <a:pt x="353" y="302"/>
                  </a:lnTo>
                  <a:lnTo>
                    <a:pt x="348" y="307"/>
                  </a:lnTo>
                  <a:lnTo>
                    <a:pt x="343" y="312"/>
                  </a:lnTo>
                  <a:lnTo>
                    <a:pt x="341" y="314"/>
                  </a:lnTo>
                  <a:lnTo>
                    <a:pt x="343" y="316"/>
                  </a:lnTo>
                  <a:lnTo>
                    <a:pt x="343" y="317"/>
                  </a:lnTo>
                  <a:lnTo>
                    <a:pt x="343" y="319"/>
                  </a:lnTo>
                  <a:lnTo>
                    <a:pt x="340" y="319"/>
                  </a:lnTo>
                  <a:lnTo>
                    <a:pt x="336" y="319"/>
                  </a:lnTo>
                  <a:lnTo>
                    <a:pt x="333" y="317"/>
                  </a:lnTo>
                  <a:lnTo>
                    <a:pt x="328" y="316"/>
                  </a:lnTo>
                  <a:lnTo>
                    <a:pt x="307" y="314"/>
                  </a:lnTo>
                  <a:lnTo>
                    <a:pt x="287" y="309"/>
                  </a:lnTo>
                  <a:lnTo>
                    <a:pt x="295" y="329"/>
                  </a:lnTo>
                  <a:lnTo>
                    <a:pt x="305" y="347"/>
                  </a:lnTo>
                  <a:lnTo>
                    <a:pt x="298" y="344"/>
                  </a:lnTo>
                  <a:lnTo>
                    <a:pt x="292" y="337"/>
                  </a:lnTo>
                  <a:lnTo>
                    <a:pt x="278" y="326"/>
                  </a:lnTo>
                  <a:lnTo>
                    <a:pt x="267" y="314"/>
                  </a:lnTo>
                  <a:lnTo>
                    <a:pt x="260" y="309"/>
                  </a:lnTo>
                  <a:lnTo>
                    <a:pt x="253" y="306"/>
                  </a:lnTo>
                  <a:lnTo>
                    <a:pt x="257" y="316"/>
                  </a:lnTo>
                  <a:lnTo>
                    <a:pt x="262" y="322"/>
                  </a:lnTo>
                  <a:lnTo>
                    <a:pt x="265" y="329"/>
                  </a:lnTo>
                  <a:lnTo>
                    <a:pt x="270" y="336"/>
                  </a:lnTo>
                  <a:lnTo>
                    <a:pt x="255" y="339"/>
                  </a:lnTo>
                  <a:lnTo>
                    <a:pt x="242" y="339"/>
                  </a:lnTo>
                  <a:lnTo>
                    <a:pt x="229" y="339"/>
                  </a:lnTo>
                  <a:lnTo>
                    <a:pt x="214" y="339"/>
                  </a:lnTo>
                  <a:lnTo>
                    <a:pt x="199" y="341"/>
                  </a:lnTo>
                  <a:lnTo>
                    <a:pt x="185" y="344"/>
                  </a:lnTo>
                  <a:lnTo>
                    <a:pt x="172" y="346"/>
                  </a:lnTo>
                  <a:lnTo>
                    <a:pt x="166" y="344"/>
                  </a:lnTo>
                  <a:lnTo>
                    <a:pt x="157" y="342"/>
                  </a:lnTo>
                  <a:lnTo>
                    <a:pt x="147" y="339"/>
                  </a:lnTo>
                  <a:lnTo>
                    <a:pt x="139" y="334"/>
                  </a:lnTo>
                  <a:lnTo>
                    <a:pt x="124" y="322"/>
                  </a:lnTo>
                  <a:lnTo>
                    <a:pt x="122" y="321"/>
                  </a:lnTo>
                  <a:lnTo>
                    <a:pt x="121" y="317"/>
                  </a:lnTo>
                  <a:lnTo>
                    <a:pt x="121" y="314"/>
                  </a:lnTo>
                  <a:lnTo>
                    <a:pt x="117" y="312"/>
                  </a:lnTo>
                  <a:lnTo>
                    <a:pt x="111" y="312"/>
                  </a:lnTo>
                  <a:lnTo>
                    <a:pt x="104" y="312"/>
                  </a:lnTo>
                  <a:lnTo>
                    <a:pt x="99" y="316"/>
                  </a:lnTo>
                  <a:lnTo>
                    <a:pt x="94" y="321"/>
                  </a:lnTo>
                  <a:lnTo>
                    <a:pt x="84" y="327"/>
                  </a:lnTo>
                  <a:lnTo>
                    <a:pt x="81" y="331"/>
                  </a:lnTo>
                  <a:lnTo>
                    <a:pt x="74" y="329"/>
                  </a:lnTo>
                  <a:lnTo>
                    <a:pt x="71" y="327"/>
                  </a:lnTo>
                  <a:lnTo>
                    <a:pt x="69" y="322"/>
                  </a:lnTo>
                  <a:lnTo>
                    <a:pt x="68" y="319"/>
                  </a:lnTo>
                  <a:lnTo>
                    <a:pt x="64" y="316"/>
                  </a:lnTo>
                  <a:lnTo>
                    <a:pt x="53" y="306"/>
                  </a:lnTo>
                  <a:lnTo>
                    <a:pt x="44" y="296"/>
                  </a:lnTo>
                  <a:lnTo>
                    <a:pt x="38" y="284"/>
                  </a:lnTo>
                  <a:lnTo>
                    <a:pt x="31" y="269"/>
                  </a:lnTo>
                  <a:lnTo>
                    <a:pt x="28" y="264"/>
                  </a:lnTo>
                  <a:lnTo>
                    <a:pt x="26" y="261"/>
                  </a:lnTo>
                  <a:lnTo>
                    <a:pt x="18" y="253"/>
                  </a:lnTo>
                  <a:lnTo>
                    <a:pt x="33" y="256"/>
                  </a:lnTo>
                  <a:lnTo>
                    <a:pt x="44" y="259"/>
                  </a:lnTo>
                  <a:lnTo>
                    <a:pt x="56" y="264"/>
                  </a:lnTo>
                  <a:lnTo>
                    <a:pt x="64" y="269"/>
                  </a:lnTo>
                  <a:lnTo>
                    <a:pt x="71" y="274"/>
                  </a:lnTo>
                  <a:lnTo>
                    <a:pt x="81" y="279"/>
                  </a:lnTo>
                  <a:lnTo>
                    <a:pt x="86" y="279"/>
                  </a:lnTo>
                  <a:lnTo>
                    <a:pt x="91" y="281"/>
                  </a:lnTo>
                  <a:lnTo>
                    <a:pt x="94" y="279"/>
                  </a:lnTo>
                  <a:lnTo>
                    <a:pt x="97" y="276"/>
                  </a:lnTo>
                  <a:lnTo>
                    <a:pt x="99" y="269"/>
                  </a:lnTo>
                  <a:lnTo>
                    <a:pt x="99" y="263"/>
                  </a:lnTo>
                  <a:lnTo>
                    <a:pt x="97" y="256"/>
                  </a:lnTo>
                  <a:lnTo>
                    <a:pt x="94" y="249"/>
                  </a:lnTo>
                  <a:lnTo>
                    <a:pt x="92" y="248"/>
                  </a:lnTo>
                  <a:lnTo>
                    <a:pt x="89" y="248"/>
                  </a:lnTo>
                  <a:lnTo>
                    <a:pt x="84" y="246"/>
                  </a:lnTo>
                  <a:lnTo>
                    <a:pt x="83" y="244"/>
                  </a:lnTo>
                  <a:lnTo>
                    <a:pt x="79" y="241"/>
                  </a:lnTo>
                  <a:lnTo>
                    <a:pt x="78" y="238"/>
                  </a:lnTo>
                  <a:lnTo>
                    <a:pt x="74" y="236"/>
                  </a:lnTo>
                  <a:lnTo>
                    <a:pt x="63" y="234"/>
                  </a:lnTo>
                  <a:lnTo>
                    <a:pt x="51" y="236"/>
                  </a:lnTo>
                  <a:lnTo>
                    <a:pt x="39" y="238"/>
                  </a:lnTo>
                  <a:lnTo>
                    <a:pt x="28" y="236"/>
                  </a:lnTo>
                  <a:lnTo>
                    <a:pt x="23" y="234"/>
                  </a:lnTo>
                  <a:lnTo>
                    <a:pt x="19" y="233"/>
                  </a:lnTo>
                  <a:lnTo>
                    <a:pt x="18" y="229"/>
                  </a:lnTo>
                  <a:lnTo>
                    <a:pt x="16" y="226"/>
                  </a:lnTo>
                  <a:lnTo>
                    <a:pt x="13" y="218"/>
                  </a:lnTo>
                  <a:lnTo>
                    <a:pt x="11" y="206"/>
                  </a:lnTo>
                  <a:lnTo>
                    <a:pt x="8" y="194"/>
                  </a:lnTo>
                  <a:lnTo>
                    <a:pt x="4" y="183"/>
                  </a:lnTo>
                  <a:lnTo>
                    <a:pt x="1" y="183"/>
                  </a:lnTo>
                  <a:lnTo>
                    <a:pt x="0" y="175"/>
                  </a:lnTo>
                  <a:lnTo>
                    <a:pt x="0" y="165"/>
                  </a:lnTo>
                  <a:lnTo>
                    <a:pt x="1" y="148"/>
                  </a:lnTo>
                  <a:lnTo>
                    <a:pt x="3" y="143"/>
                  </a:lnTo>
                  <a:lnTo>
                    <a:pt x="4" y="140"/>
                  </a:lnTo>
                  <a:lnTo>
                    <a:pt x="6" y="135"/>
                  </a:lnTo>
                  <a:lnTo>
                    <a:pt x="8" y="131"/>
                  </a:lnTo>
                  <a:lnTo>
                    <a:pt x="11" y="118"/>
                  </a:lnTo>
                  <a:lnTo>
                    <a:pt x="14" y="107"/>
                  </a:lnTo>
                  <a:lnTo>
                    <a:pt x="16" y="102"/>
                  </a:lnTo>
                  <a:lnTo>
                    <a:pt x="14" y="98"/>
                  </a:lnTo>
                  <a:lnTo>
                    <a:pt x="14" y="93"/>
                  </a:lnTo>
                  <a:lnTo>
                    <a:pt x="14" y="88"/>
                  </a:lnTo>
                  <a:lnTo>
                    <a:pt x="18" y="83"/>
                  </a:lnTo>
                  <a:lnTo>
                    <a:pt x="21" y="80"/>
                  </a:lnTo>
                  <a:lnTo>
                    <a:pt x="24" y="78"/>
                  </a:lnTo>
                  <a:lnTo>
                    <a:pt x="28" y="75"/>
                  </a:lnTo>
                  <a:lnTo>
                    <a:pt x="31" y="67"/>
                  </a:lnTo>
                  <a:lnTo>
                    <a:pt x="31" y="60"/>
                  </a:lnTo>
                  <a:lnTo>
                    <a:pt x="31" y="52"/>
                  </a:lnTo>
                  <a:lnTo>
                    <a:pt x="31" y="45"/>
                  </a:lnTo>
                  <a:lnTo>
                    <a:pt x="34" y="37"/>
                  </a:lnTo>
                  <a:lnTo>
                    <a:pt x="39" y="32"/>
                  </a:lnTo>
                  <a:lnTo>
                    <a:pt x="46" y="27"/>
                  </a:lnTo>
                  <a:lnTo>
                    <a:pt x="51" y="22"/>
                  </a:lnTo>
                  <a:lnTo>
                    <a:pt x="53" y="17"/>
                  </a:lnTo>
                  <a:lnTo>
                    <a:pt x="54" y="12"/>
                  </a:lnTo>
                  <a:lnTo>
                    <a:pt x="61" y="9"/>
                  </a:lnTo>
                  <a:lnTo>
                    <a:pt x="68" y="5"/>
                  </a:lnTo>
                  <a:lnTo>
                    <a:pt x="84" y="5"/>
                  </a:lnTo>
                  <a:lnTo>
                    <a:pt x="101" y="5"/>
                  </a:lnTo>
                  <a:lnTo>
                    <a:pt x="114" y="9"/>
                  </a:lnTo>
                  <a:lnTo>
                    <a:pt x="111" y="15"/>
                  </a:lnTo>
                  <a:lnTo>
                    <a:pt x="107" y="22"/>
                  </a:lnTo>
                  <a:lnTo>
                    <a:pt x="99" y="32"/>
                  </a:lnTo>
                  <a:lnTo>
                    <a:pt x="91" y="42"/>
                  </a:lnTo>
                  <a:lnTo>
                    <a:pt x="87" y="48"/>
                  </a:lnTo>
                  <a:lnTo>
                    <a:pt x="84" y="55"/>
                  </a:lnTo>
                  <a:lnTo>
                    <a:pt x="83" y="72"/>
                  </a:lnTo>
                  <a:lnTo>
                    <a:pt x="83" y="88"/>
                  </a:lnTo>
                  <a:lnTo>
                    <a:pt x="84" y="123"/>
                  </a:lnTo>
                  <a:lnTo>
                    <a:pt x="86" y="130"/>
                  </a:lnTo>
                  <a:lnTo>
                    <a:pt x="87" y="136"/>
                  </a:lnTo>
                  <a:lnTo>
                    <a:pt x="91" y="148"/>
                  </a:lnTo>
                  <a:lnTo>
                    <a:pt x="91" y="155"/>
                  </a:lnTo>
                  <a:lnTo>
                    <a:pt x="91" y="160"/>
                  </a:lnTo>
                  <a:lnTo>
                    <a:pt x="91" y="163"/>
                  </a:lnTo>
                  <a:lnTo>
                    <a:pt x="94" y="170"/>
                  </a:lnTo>
                  <a:lnTo>
                    <a:pt x="97" y="175"/>
                  </a:lnTo>
                  <a:lnTo>
                    <a:pt x="107" y="183"/>
                  </a:lnTo>
                  <a:lnTo>
                    <a:pt x="117" y="194"/>
                  </a:lnTo>
                  <a:lnTo>
                    <a:pt x="129" y="204"/>
                  </a:lnTo>
                  <a:lnTo>
                    <a:pt x="141" y="213"/>
                  </a:lnTo>
                  <a:lnTo>
                    <a:pt x="154" y="219"/>
                  </a:lnTo>
                  <a:lnTo>
                    <a:pt x="142" y="224"/>
                  </a:lnTo>
                  <a:lnTo>
                    <a:pt x="127" y="233"/>
                  </a:lnTo>
                  <a:lnTo>
                    <a:pt x="122" y="238"/>
                  </a:lnTo>
                  <a:lnTo>
                    <a:pt x="119" y="243"/>
                  </a:lnTo>
                  <a:lnTo>
                    <a:pt x="119" y="249"/>
                  </a:lnTo>
                  <a:lnTo>
                    <a:pt x="124" y="256"/>
                  </a:lnTo>
                  <a:lnTo>
                    <a:pt x="129" y="259"/>
                  </a:lnTo>
                  <a:lnTo>
                    <a:pt x="134" y="261"/>
                  </a:lnTo>
                  <a:lnTo>
                    <a:pt x="139" y="261"/>
                  </a:lnTo>
                  <a:lnTo>
                    <a:pt x="144" y="259"/>
                  </a:lnTo>
                  <a:lnTo>
                    <a:pt x="146" y="258"/>
                  </a:lnTo>
                  <a:lnTo>
                    <a:pt x="146" y="256"/>
                  </a:lnTo>
                  <a:lnTo>
                    <a:pt x="147" y="249"/>
                  </a:lnTo>
                  <a:lnTo>
                    <a:pt x="152" y="243"/>
                  </a:lnTo>
                  <a:lnTo>
                    <a:pt x="157" y="236"/>
                  </a:lnTo>
                  <a:lnTo>
                    <a:pt x="157" y="233"/>
                  </a:lnTo>
                  <a:lnTo>
                    <a:pt x="156" y="236"/>
                  </a:lnTo>
                  <a:lnTo>
                    <a:pt x="154" y="239"/>
                  </a:lnTo>
                  <a:lnTo>
                    <a:pt x="154" y="246"/>
                  </a:lnTo>
                  <a:lnTo>
                    <a:pt x="154" y="251"/>
                  </a:lnTo>
                  <a:lnTo>
                    <a:pt x="156" y="256"/>
                  </a:lnTo>
                  <a:lnTo>
                    <a:pt x="161" y="259"/>
                  </a:lnTo>
                  <a:lnTo>
                    <a:pt x="167" y="261"/>
                  </a:lnTo>
                  <a:lnTo>
                    <a:pt x="174" y="259"/>
                  </a:lnTo>
                  <a:lnTo>
                    <a:pt x="170" y="239"/>
                  </a:lnTo>
                  <a:lnTo>
                    <a:pt x="167" y="219"/>
                  </a:lnTo>
                  <a:lnTo>
                    <a:pt x="166" y="219"/>
                  </a:lnTo>
                  <a:lnTo>
                    <a:pt x="164" y="219"/>
                  </a:lnTo>
                  <a:lnTo>
                    <a:pt x="162" y="211"/>
                  </a:lnTo>
                  <a:lnTo>
                    <a:pt x="164" y="204"/>
                  </a:lnTo>
                  <a:lnTo>
                    <a:pt x="162" y="196"/>
                  </a:lnTo>
                  <a:lnTo>
                    <a:pt x="161" y="190"/>
                  </a:lnTo>
                  <a:lnTo>
                    <a:pt x="159" y="190"/>
                  </a:lnTo>
                  <a:lnTo>
                    <a:pt x="156" y="188"/>
                  </a:lnTo>
                  <a:lnTo>
                    <a:pt x="151" y="186"/>
                  </a:lnTo>
                  <a:lnTo>
                    <a:pt x="142" y="180"/>
                  </a:lnTo>
                  <a:lnTo>
                    <a:pt x="139" y="176"/>
                  </a:lnTo>
                  <a:lnTo>
                    <a:pt x="134" y="173"/>
                  </a:lnTo>
                  <a:lnTo>
                    <a:pt x="127" y="173"/>
                  </a:lnTo>
                  <a:lnTo>
                    <a:pt x="124" y="171"/>
                  </a:lnTo>
                  <a:lnTo>
                    <a:pt x="121" y="170"/>
                  </a:lnTo>
                  <a:lnTo>
                    <a:pt x="117" y="166"/>
                  </a:lnTo>
                  <a:lnTo>
                    <a:pt x="117" y="161"/>
                  </a:lnTo>
                  <a:lnTo>
                    <a:pt x="117" y="151"/>
                  </a:lnTo>
                  <a:lnTo>
                    <a:pt x="136" y="151"/>
                  </a:lnTo>
                  <a:lnTo>
                    <a:pt x="144" y="150"/>
                  </a:lnTo>
                  <a:lnTo>
                    <a:pt x="149" y="146"/>
                  </a:lnTo>
                  <a:lnTo>
                    <a:pt x="151" y="145"/>
                  </a:lnTo>
                  <a:lnTo>
                    <a:pt x="152" y="136"/>
                  </a:lnTo>
                  <a:lnTo>
                    <a:pt x="151" y="130"/>
                  </a:lnTo>
                  <a:lnTo>
                    <a:pt x="149" y="123"/>
                  </a:lnTo>
                  <a:lnTo>
                    <a:pt x="144" y="116"/>
                  </a:lnTo>
                  <a:lnTo>
                    <a:pt x="141" y="115"/>
                  </a:lnTo>
                  <a:lnTo>
                    <a:pt x="136" y="113"/>
                  </a:lnTo>
                  <a:lnTo>
                    <a:pt x="131" y="113"/>
                  </a:lnTo>
                  <a:lnTo>
                    <a:pt x="127" y="110"/>
                  </a:lnTo>
                  <a:lnTo>
                    <a:pt x="127" y="108"/>
                  </a:lnTo>
                  <a:lnTo>
                    <a:pt x="127" y="103"/>
                  </a:lnTo>
                  <a:lnTo>
                    <a:pt x="124" y="102"/>
                  </a:lnTo>
                  <a:lnTo>
                    <a:pt x="122" y="100"/>
                  </a:lnTo>
                  <a:lnTo>
                    <a:pt x="121" y="98"/>
                  </a:lnTo>
                  <a:lnTo>
                    <a:pt x="119" y="83"/>
                  </a:lnTo>
                  <a:lnTo>
                    <a:pt x="117" y="70"/>
                  </a:lnTo>
                  <a:lnTo>
                    <a:pt x="117" y="58"/>
                  </a:lnTo>
                  <a:lnTo>
                    <a:pt x="117" y="45"/>
                  </a:lnTo>
                  <a:lnTo>
                    <a:pt x="127" y="43"/>
                  </a:lnTo>
                  <a:lnTo>
                    <a:pt x="136" y="40"/>
                  </a:lnTo>
                  <a:lnTo>
                    <a:pt x="141" y="37"/>
                  </a:lnTo>
                  <a:lnTo>
                    <a:pt x="147" y="33"/>
                  </a:lnTo>
                  <a:lnTo>
                    <a:pt x="156" y="24"/>
                  </a:lnTo>
                  <a:lnTo>
                    <a:pt x="161" y="19"/>
                  </a:lnTo>
                  <a:lnTo>
                    <a:pt x="167" y="15"/>
                  </a:lnTo>
                  <a:lnTo>
                    <a:pt x="161" y="15"/>
                  </a:lnTo>
                  <a:lnTo>
                    <a:pt x="169" y="9"/>
                  </a:lnTo>
                  <a:lnTo>
                    <a:pt x="175" y="4"/>
                  </a:lnTo>
                  <a:lnTo>
                    <a:pt x="179" y="2"/>
                  </a:lnTo>
                  <a:lnTo>
                    <a:pt x="184" y="0"/>
                  </a:lnTo>
                  <a:lnTo>
                    <a:pt x="189" y="0"/>
                  </a:lnTo>
                  <a:lnTo>
                    <a:pt x="194" y="2"/>
                  </a:lnTo>
                  <a:lnTo>
                    <a:pt x="197" y="4"/>
                  </a:lnTo>
                  <a:lnTo>
                    <a:pt x="200" y="7"/>
                  </a:lnTo>
                  <a:lnTo>
                    <a:pt x="204" y="15"/>
                  </a:lnTo>
                  <a:lnTo>
                    <a:pt x="207" y="20"/>
                  </a:lnTo>
                  <a:lnTo>
                    <a:pt x="212" y="24"/>
                  </a:lnTo>
                  <a:lnTo>
                    <a:pt x="215" y="27"/>
                  </a:lnTo>
                  <a:lnTo>
                    <a:pt x="220" y="32"/>
                  </a:lnTo>
                  <a:lnTo>
                    <a:pt x="220" y="33"/>
                  </a:lnTo>
                  <a:lnTo>
                    <a:pt x="220" y="37"/>
                  </a:lnTo>
                  <a:lnTo>
                    <a:pt x="219" y="38"/>
                  </a:lnTo>
                  <a:lnTo>
                    <a:pt x="220" y="42"/>
                  </a:lnTo>
                  <a:lnTo>
                    <a:pt x="225" y="48"/>
                  </a:lnTo>
                  <a:lnTo>
                    <a:pt x="230" y="53"/>
                  </a:lnTo>
                  <a:lnTo>
                    <a:pt x="235" y="58"/>
                  </a:lnTo>
                  <a:lnTo>
                    <a:pt x="240" y="65"/>
                  </a:lnTo>
                  <a:lnTo>
                    <a:pt x="244" y="65"/>
                  </a:lnTo>
                  <a:lnTo>
                    <a:pt x="245" y="67"/>
                  </a:lnTo>
                  <a:lnTo>
                    <a:pt x="247" y="68"/>
                  </a:lnTo>
                  <a:lnTo>
                    <a:pt x="247" y="77"/>
                  </a:lnTo>
                  <a:lnTo>
                    <a:pt x="245" y="85"/>
                  </a:lnTo>
                  <a:lnTo>
                    <a:pt x="244" y="93"/>
                  </a:lnTo>
                  <a:lnTo>
                    <a:pt x="244" y="100"/>
                  </a:lnTo>
                  <a:lnTo>
                    <a:pt x="244" y="105"/>
                  </a:lnTo>
                  <a:lnTo>
                    <a:pt x="247" y="108"/>
                  </a:lnTo>
                  <a:lnTo>
                    <a:pt x="249" y="110"/>
                  </a:lnTo>
                  <a:lnTo>
                    <a:pt x="250" y="113"/>
                  </a:lnTo>
                  <a:lnTo>
                    <a:pt x="250" y="120"/>
                  </a:lnTo>
                  <a:lnTo>
                    <a:pt x="250" y="125"/>
                  </a:lnTo>
                  <a:lnTo>
                    <a:pt x="250" y="130"/>
                  </a:lnTo>
                  <a:lnTo>
                    <a:pt x="253" y="135"/>
                  </a:lnTo>
                  <a:lnTo>
                    <a:pt x="258" y="136"/>
                  </a:lnTo>
                  <a:lnTo>
                    <a:pt x="262" y="136"/>
                  </a:lnTo>
                  <a:lnTo>
                    <a:pt x="265" y="133"/>
                  </a:lnTo>
                  <a:lnTo>
                    <a:pt x="267" y="126"/>
                  </a:lnTo>
                  <a:lnTo>
                    <a:pt x="268" y="112"/>
                  </a:lnTo>
                  <a:lnTo>
                    <a:pt x="270" y="98"/>
                  </a:lnTo>
                  <a:lnTo>
                    <a:pt x="280" y="100"/>
                  </a:lnTo>
                  <a:lnTo>
                    <a:pt x="285" y="102"/>
                  </a:lnTo>
                  <a:lnTo>
                    <a:pt x="290" y="103"/>
                  </a:lnTo>
                  <a:lnTo>
                    <a:pt x="292" y="107"/>
                  </a:lnTo>
                  <a:lnTo>
                    <a:pt x="292" y="110"/>
                  </a:lnTo>
                  <a:lnTo>
                    <a:pt x="293" y="118"/>
                  </a:lnTo>
                  <a:lnTo>
                    <a:pt x="293" y="125"/>
                  </a:lnTo>
                  <a:lnTo>
                    <a:pt x="293" y="128"/>
                  </a:lnTo>
                  <a:lnTo>
                    <a:pt x="297" y="131"/>
                  </a:lnTo>
                  <a:lnTo>
                    <a:pt x="302" y="135"/>
                  </a:lnTo>
                  <a:lnTo>
                    <a:pt x="307" y="136"/>
                  </a:lnTo>
                  <a:lnTo>
                    <a:pt x="320" y="138"/>
                  </a:lnTo>
                  <a:lnTo>
                    <a:pt x="320" y="126"/>
                  </a:lnTo>
                  <a:lnTo>
                    <a:pt x="320" y="116"/>
                  </a:lnTo>
                  <a:lnTo>
                    <a:pt x="317" y="112"/>
                  </a:lnTo>
                  <a:lnTo>
                    <a:pt x="313" y="107"/>
                  </a:lnTo>
                  <a:lnTo>
                    <a:pt x="312" y="102"/>
                  </a:lnTo>
                  <a:lnTo>
                    <a:pt x="313" y="98"/>
                  </a:lnTo>
                  <a:lnTo>
                    <a:pt x="313" y="97"/>
                  </a:lnTo>
                  <a:lnTo>
                    <a:pt x="317" y="95"/>
                  </a:lnTo>
                  <a:lnTo>
                    <a:pt x="320" y="95"/>
                  </a:lnTo>
                  <a:lnTo>
                    <a:pt x="325" y="93"/>
                  </a:lnTo>
                  <a:lnTo>
                    <a:pt x="328" y="93"/>
                  </a:lnTo>
                  <a:lnTo>
                    <a:pt x="328" y="92"/>
                  </a:lnTo>
                  <a:lnTo>
                    <a:pt x="330" y="88"/>
                  </a:lnTo>
                  <a:lnTo>
                    <a:pt x="330" y="85"/>
                  </a:lnTo>
                  <a:lnTo>
                    <a:pt x="328" y="80"/>
                  </a:lnTo>
                  <a:lnTo>
                    <a:pt x="327" y="73"/>
                  </a:lnTo>
                  <a:lnTo>
                    <a:pt x="325" y="70"/>
                  </a:lnTo>
                  <a:lnTo>
                    <a:pt x="327" y="68"/>
                  </a:lnTo>
                  <a:lnTo>
                    <a:pt x="328" y="65"/>
                  </a:lnTo>
                  <a:lnTo>
                    <a:pt x="330" y="65"/>
                  </a:lnTo>
                  <a:lnTo>
                    <a:pt x="336" y="63"/>
                  </a:lnTo>
                  <a:lnTo>
                    <a:pt x="343" y="65"/>
                  </a:lnTo>
                  <a:lnTo>
                    <a:pt x="350" y="65"/>
                  </a:lnTo>
                  <a:lnTo>
                    <a:pt x="360" y="62"/>
                  </a:lnTo>
                  <a:lnTo>
                    <a:pt x="368" y="60"/>
                  </a:lnTo>
                  <a:lnTo>
                    <a:pt x="378" y="58"/>
                  </a:lnTo>
                  <a:lnTo>
                    <a:pt x="388" y="58"/>
                  </a:lnTo>
                  <a:lnTo>
                    <a:pt x="388" y="60"/>
                  </a:lnTo>
                  <a:lnTo>
                    <a:pt x="388" y="62"/>
                  </a:lnTo>
                  <a:lnTo>
                    <a:pt x="400" y="62"/>
                  </a:lnTo>
                  <a:lnTo>
                    <a:pt x="405" y="63"/>
                  </a:lnTo>
                  <a:lnTo>
                    <a:pt x="408" y="68"/>
                  </a:lnTo>
                  <a:lnTo>
                    <a:pt x="410" y="72"/>
                  </a:lnTo>
                  <a:lnTo>
                    <a:pt x="410" y="77"/>
                  </a:lnTo>
                  <a:lnTo>
                    <a:pt x="411" y="80"/>
                  </a:lnTo>
                  <a:lnTo>
                    <a:pt x="411" y="85"/>
                  </a:lnTo>
                  <a:lnTo>
                    <a:pt x="415" y="87"/>
                  </a:lnTo>
                  <a:lnTo>
                    <a:pt x="418" y="88"/>
                  </a:lnTo>
                  <a:lnTo>
                    <a:pt x="424" y="90"/>
                  </a:lnTo>
                  <a:lnTo>
                    <a:pt x="431" y="93"/>
                  </a:lnTo>
                  <a:lnTo>
                    <a:pt x="434" y="95"/>
                  </a:lnTo>
                  <a:lnTo>
                    <a:pt x="434" y="98"/>
                  </a:lnTo>
                  <a:lnTo>
                    <a:pt x="434" y="100"/>
                  </a:lnTo>
                  <a:lnTo>
                    <a:pt x="433" y="103"/>
                  </a:lnTo>
                  <a:lnTo>
                    <a:pt x="429" y="105"/>
                  </a:lnTo>
                  <a:lnTo>
                    <a:pt x="428" y="107"/>
                  </a:lnTo>
                  <a:lnTo>
                    <a:pt x="428" y="112"/>
                  </a:lnTo>
                  <a:lnTo>
                    <a:pt x="429" y="115"/>
                  </a:lnTo>
                  <a:lnTo>
                    <a:pt x="431" y="120"/>
                  </a:lnTo>
                  <a:lnTo>
                    <a:pt x="433" y="126"/>
                  </a:lnTo>
                  <a:lnTo>
                    <a:pt x="433" y="128"/>
                  </a:lnTo>
                  <a:lnTo>
                    <a:pt x="434" y="131"/>
                  </a:lnTo>
                  <a:lnTo>
                    <a:pt x="438" y="131"/>
                  </a:lnTo>
                  <a:lnTo>
                    <a:pt x="441" y="131"/>
                  </a:lnTo>
                  <a:lnTo>
                    <a:pt x="444" y="128"/>
                  </a:lnTo>
                  <a:lnTo>
                    <a:pt x="451" y="116"/>
                  </a:lnTo>
                  <a:lnTo>
                    <a:pt x="456" y="115"/>
                  </a:lnTo>
                  <a:lnTo>
                    <a:pt x="461" y="113"/>
                  </a:lnTo>
                  <a:lnTo>
                    <a:pt x="471" y="113"/>
                  </a:lnTo>
                  <a:lnTo>
                    <a:pt x="473" y="126"/>
                  </a:lnTo>
                  <a:lnTo>
                    <a:pt x="476" y="138"/>
                  </a:lnTo>
                  <a:lnTo>
                    <a:pt x="479" y="141"/>
                  </a:lnTo>
                  <a:lnTo>
                    <a:pt x="483" y="145"/>
                  </a:lnTo>
                  <a:lnTo>
                    <a:pt x="486" y="145"/>
                  </a:lnTo>
                  <a:lnTo>
                    <a:pt x="491" y="145"/>
                  </a:lnTo>
                  <a:lnTo>
                    <a:pt x="496" y="141"/>
                  </a:lnTo>
                  <a:lnTo>
                    <a:pt x="498" y="138"/>
                  </a:lnTo>
                  <a:lnTo>
                    <a:pt x="498" y="133"/>
                  </a:lnTo>
                  <a:lnTo>
                    <a:pt x="498" y="128"/>
                  </a:lnTo>
                  <a:lnTo>
                    <a:pt x="494" y="116"/>
                  </a:lnTo>
                  <a:lnTo>
                    <a:pt x="494" y="112"/>
                  </a:lnTo>
                  <a:lnTo>
                    <a:pt x="494" y="107"/>
                  </a:lnTo>
                  <a:lnTo>
                    <a:pt x="496" y="107"/>
                  </a:lnTo>
                  <a:lnTo>
                    <a:pt x="499" y="105"/>
                  </a:lnTo>
                  <a:lnTo>
                    <a:pt x="504" y="103"/>
                  </a:lnTo>
                  <a:lnTo>
                    <a:pt x="507" y="103"/>
                  </a:lnTo>
                  <a:lnTo>
                    <a:pt x="519" y="105"/>
                  </a:lnTo>
                  <a:lnTo>
                    <a:pt x="526" y="105"/>
                  </a:lnTo>
                  <a:lnTo>
                    <a:pt x="531" y="107"/>
                  </a:lnTo>
                  <a:lnTo>
                    <a:pt x="536" y="112"/>
                  </a:lnTo>
                  <a:lnTo>
                    <a:pt x="541" y="118"/>
                  </a:lnTo>
                  <a:lnTo>
                    <a:pt x="544" y="126"/>
                  </a:lnTo>
                  <a:lnTo>
                    <a:pt x="544" y="135"/>
                  </a:lnTo>
                  <a:lnTo>
                    <a:pt x="541" y="143"/>
                  </a:lnTo>
                  <a:lnTo>
                    <a:pt x="534" y="151"/>
                  </a:lnTo>
                  <a:lnTo>
                    <a:pt x="532" y="151"/>
                  </a:lnTo>
                  <a:lnTo>
                    <a:pt x="529" y="151"/>
                  </a:lnTo>
                  <a:lnTo>
                    <a:pt x="526" y="153"/>
                  </a:lnTo>
                  <a:lnTo>
                    <a:pt x="524" y="155"/>
                  </a:lnTo>
                  <a:lnTo>
                    <a:pt x="524" y="158"/>
                  </a:lnTo>
                  <a:lnTo>
                    <a:pt x="526" y="163"/>
                  </a:lnTo>
                  <a:lnTo>
                    <a:pt x="531" y="170"/>
                  </a:lnTo>
                  <a:lnTo>
                    <a:pt x="532" y="183"/>
                  </a:lnTo>
                  <a:lnTo>
                    <a:pt x="534" y="186"/>
                  </a:lnTo>
                  <a:lnTo>
                    <a:pt x="537" y="190"/>
                  </a:lnTo>
                  <a:lnTo>
                    <a:pt x="541" y="191"/>
                  </a:lnTo>
                  <a:lnTo>
                    <a:pt x="546" y="190"/>
                  </a:lnTo>
                  <a:lnTo>
                    <a:pt x="549" y="190"/>
                  </a:lnTo>
                  <a:lnTo>
                    <a:pt x="551" y="186"/>
                  </a:lnTo>
                  <a:lnTo>
                    <a:pt x="552" y="183"/>
                  </a:lnTo>
                  <a:lnTo>
                    <a:pt x="551" y="180"/>
                  </a:lnTo>
                  <a:lnTo>
                    <a:pt x="551" y="175"/>
                  </a:lnTo>
                  <a:lnTo>
                    <a:pt x="551" y="170"/>
                  </a:lnTo>
                  <a:lnTo>
                    <a:pt x="554" y="165"/>
                  </a:lnTo>
                  <a:lnTo>
                    <a:pt x="557" y="160"/>
                  </a:lnTo>
                  <a:lnTo>
                    <a:pt x="561" y="160"/>
                  </a:lnTo>
                  <a:lnTo>
                    <a:pt x="562" y="161"/>
                  </a:lnTo>
                  <a:lnTo>
                    <a:pt x="564" y="160"/>
                  </a:lnTo>
                  <a:lnTo>
                    <a:pt x="566" y="156"/>
                  </a:lnTo>
                  <a:lnTo>
                    <a:pt x="567" y="153"/>
                  </a:lnTo>
                  <a:lnTo>
                    <a:pt x="567" y="145"/>
                  </a:lnTo>
                  <a:lnTo>
                    <a:pt x="574" y="143"/>
                  </a:lnTo>
                  <a:lnTo>
                    <a:pt x="577" y="143"/>
                  </a:lnTo>
                  <a:lnTo>
                    <a:pt x="581" y="145"/>
                  </a:lnTo>
                  <a:lnTo>
                    <a:pt x="582" y="146"/>
                  </a:lnTo>
                  <a:lnTo>
                    <a:pt x="584" y="148"/>
                  </a:lnTo>
                  <a:lnTo>
                    <a:pt x="585" y="153"/>
                  </a:lnTo>
                  <a:lnTo>
                    <a:pt x="584" y="166"/>
                  </a:lnTo>
                  <a:lnTo>
                    <a:pt x="592" y="166"/>
                  </a:lnTo>
                  <a:lnTo>
                    <a:pt x="600" y="163"/>
                  </a:lnTo>
                  <a:lnTo>
                    <a:pt x="604" y="160"/>
                  </a:lnTo>
                  <a:lnTo>
                    <a:pt x="605" y="156"/>
                  </a:lnTo>
                  <a:lnTo>
                    <a:pt x="607" y="151"/>
                  </a:lnTo>
                  <a:lnTo>
                    <a:pt x="610" y="148"/>
                  </a:lnTo>
                  <a:lnTo>
                    <a:pt x="619" y="143"/>
                  </a:lnTo>
                  <a:lnTo>
                    <a:pt x="627" y="141"/>
                  </a:lnTo>
                  <a:lnTo>
                    <a:pt x="635" y="143"/>
                  </a:lnTo>
                  <a:lnTo>
                    <a:pt x="644" y="148"/>
                  </a:lnTo>
                  <a:lnTo>
                    <a:pt x="647" y="151"/>
                  </a:lnTo>
                  <a:lnTo>
                    <a:pt x="650" y="160"/>
                  </a:lnTo>
                  <a:lnTo>
                    <a:pt x="652" y="168"/>
                  </a:lnTo>
                  <a:lnTo>
                    <a:pt x="654" y="173"/>
                  </a:lnTo>
                  <a:lnTo>
                    <a:pt x="652" y="178"/>
                  </a:lnTo>
                  <a:lnTo>
                    <a:pt x="649" y="181"/>
                  </a:lnTo>
                  <a:lnTo>
                    <a:pt x="640" y="185"/>
                  </a:lnTo>
                  <a:lnTo>
                    <a:pt x="630" y="186"/>
                  </a:lnTo>
                  <a:lnTo>
                    <a:pt x="627" y="188"/>
                  </a:lnTo>
                  <a:lnTo>
                    <a:pt x="624" y="190"/>
                  </a:lnTo>
                  <a:lnTo>
                    <a:pt x="622" y="194"/>
                  </a:lnTo>
                  <a:lnTo>
                    <a:pt x="622" y="199"/>
                  </a:lnTo>
                  <a:lnTo>
                    <a:pt x="627" y="209"/>
                  </a:lnTo>
                  <a:lnTo>
                    <a:pt x="639" y="201"/>
                  </a:lnTo>
                  <a:lnTo>
                    <a:pt x="645" y="198"/>
                  </a:lnTo>
                  <a:lnTo>
                    <a:pt x="654" y="193"/>
                  </a:lnTo>
                  <a:lnTo>
                    <a:pt x="655" y="196"/>
                  </a:lnTo>
                  <a:lnTo>
                    <a:pt x="657" y="196"/>
                  </a:lnTo>
                  <a:lnTo>
                    <a:pt x="657" y="201"/>
                  </a:lnTo>
                  <a:lnTo>
                    <a:pt x="655" y="204"/>
                  </a:lnTo>
                  <a:lnTo>
                    <a:pt x="650" y="209"/>
                  </a:lnTo>
                  <a:lnTo>
                    <a:pt x="645" y="216"/>
                  </a:lnTo>
                  <a:lnTo>
                    <a:pt x="640" y="223"/>
                  </a:lnTo>
                  <a:lnTo>
                    <a:pt x="654" y="228"/>
                  </a:lnTo>
                  <a:lnTo>
                    <a:pt x="660" y="228"/>
                  </a:lnTo>
                  <a:lnTo>
                    <a:pt x="667" y="226"/>
                  </a:lnTo>
                  <a:lnTo>
                    <a:pt x="670" y="223"/>
                  </a:lnTo>
                  <a:lnTo>
                    <a:pt x="672" y="218"/>
                  </a:lnTo>
                  <a:lnTo>
                    <a:pt x="673" y="206"/>
                  </a:lnTo>
                  <a:lnTo>
                    <a:pt x="677" y="183"/>
                  </a:lnTo>
                  <a:lnTo>
                    <a:pt x="677" y="158"/>
                  </a:lnTo>
                  <a:lnTo>
                    <a:pt x="687" y="161"/>
                  </a:lnTo>
                  <a:lnTo>
                    <a:pt x="693" y="166"/>
                  </a:lnTo>
                  <a:lnTo>
                    <a:pt x="698" y="175"/>
                  </a:lnTo>
                  <a:lnTo>
                    <a:pt x="703" y="183"/>
                  </a:lnTo>
                  <a:lnTo>
                    <a:pt x="710" y="194"/>
                  </a:lnTo>
                  <a:lnTo>
                    <a:pt x="710" y="201"/>
                  </a:lnTo>
                  <a:lnTo>
                    <a:pt x="710" y="206"/>
                  </a:lnTo>
                  <a:lnTo>
                    <a:pt x="708" y="209"/>
                  </a:lnTo>
                  <a:lnTo>
                    <a:pt x="703" y="213"/>
                  </a:lnTo>
                  <a:lnTo>
                    <a:pt x="695" y="218"/>
                  </a:lnTo>
                  <a:lnTo>
                    <a:pt x="690" y="221"/>
                  </a:lnTo>
                  <a:lnTo>
                    <a:pt x="687" y="223"/>
                  </a:lnTo>
                  <a:lnTo>
                    <a:pt x="687" y="226"/>
                  </a:lnTo>
                  <a:lnTo>
                    <a:pt x="690" y="229"/>
                  </a:lnTo>
                  <a:lnTo>
                    <a:pt x="693" y="233"/>
                  </a:lnTo>
                  <a:lnTo>
                    <a:pt x="698" y="233"/>
                  </a:lnTo>
                  <a:lnTo>
                    <a:pt x="703" y="231"/>
                  </a:lnTo>
                  <a:lnTo>
                    <a:pt x="708" y="229"/>
                  </a:lnTo>
                  <a:lnTo>
                    <a:pt x="718" y="224"/>
                  </a:lnTo>
                  <a:lnTo>
                    <a:pt x="727" y="219"/>
                  </a:lnTo>
                  <a:lnTo>
                    <a:pt x="742" y="218"/>
                  </a:lnTo>
                  <a:lnTo>
                    <a:pt x="748" y="218"/>
                  </a:lnTo>
                  <a:lnTo>
                    <a:pt x="755" y="219"/>
                  </a:lnTo>
                  <a:lnTo>
                    <a:pt x="761" y="223"/>
                  </a:lnTo>
                  <a:lnTo>
                    <a:pt x="766" y="226"/>
                  </a:lnTo>
                  <a:lnTo>
                    <a:pt x="768" y="231"/>
                  </a:lnTo>
                  <a:lnTo>
                    <a:pt x="770" y="236"/>
                  </a:lnTo>
                  <a:lnTo>
                    <a:pt x="768" y="241"/>
                  </a:lnTo>
                  <a:lnTo>
                    <a:pt x="765" y="243"/>
                  </a:lnTo>
                  <a:lnTo>
                    <a:pt x="761" y="244"/>
                  </a:lnTo>
                  <a:lnTo>
                    <a:pt x="758" y="246"/>
                  </a:lnTo>
                  <a:lnTo>
                    <a:pt x="750" y="246"/>
                  </a:lnTo>
                  <a:lnTo>
                    <a:pt x="740" y="246"/>
                  </a:lnTo>
                  <a:lnTo>
                    <a:pt x="725" y="246"/>
                  </a:lnTo>
                  <a:lnTo>
                    <a:pt x="717" y="244"/>
                  </a:lnTo>
                  <a:lnTo>
                    <a:pt x="710" y="246"/>
                  </a:lnTo>
                  <a:lnTo>
                    <a:pt x="707" y="248"/>
                  </a:lnTo>
                  <a:lnTo>
                    <a:pt x="703" y="249"/>
                  </a:lnTo>
                  <a:lnTo>
                    <a:pt x="708" y="258"/>
                  </a:lnTo>
                  <a:lnTo>
                    <a:pt x="715" y="261"/>
                  </a:lnTo>
                  <a:lnTo>
                    <a:pt x="723" y="264"/>
                  </a:lnTo>
                  <a:lnTo>
                    <a:pt x="733" y="266"/>
                  </a:lnTo>
                  <a:lnTo>
                    <a:pt x="730" y="276"/>
                  </a:lnTo>
                  <a:lnTo>
                    <a:pt x="725" y="281"/>
                  </a:lnTo>
                  <a:lnTo>
                    <a:pt x="720" y="286"/>
                  </a:lnTo>
                  <a:lnTo>
                    <a:pt x="713" y="289"/>
                  </a:lnTo>
                  <a:lnTo>
                    <a:pt x="718" y="294"/>
                  </a:lnTo>
                  <a:lnTo>
                    <a:pt x="723" y="297"/>
                  </a:lnTo>
                  <a:lnTo>
                    <a:pt x="737" y="302"/>
                  </a:lnTo>
                  <a:lnTo>
                    <a:pt x="742" y="306"/>
                  </a:lnTo>
                  <a:lnTo>
                    <a:pt x="745" y="309"/>
                  </a:lnTo>
                  <a:lnTo>
                    <a:pt x="748" y="311"/>
                  </a:lnTo>
                  <a:lnTo>
                    <a:pt x="753" y="312"/>
                  </a:lnTo>
                  <a:lnTo>
                    <a:pt x="756" y="311"/>
                  </a:lnTo>
                  <a:lnTo>
                    <a:pt x="760" y="309"/>
                  </a:lnTo>
                  <a:lnTo>
                    <a:pt x="763" y="306"/>
                  </a:lnTo>
                  <a:lnTo>
                    <a:pt x="766" y="302"/>
                  </a:lnTo>
                  <a:lnTo>
                    <a:pt x="771" y="301"/>
                  </a:lnTo>
                  <a:lnTo>
                    <a:pt x="778" y="299"/>
                  </a:lnTo>
                  <a:lnTo>
                    <a:pt x="793" y="299"/>
                  </a:lnTo>
                  <a:lnTo>
                    <a:pt x="791" y="309"/>
                  </a:lnTo>
                  <a:lnTo>
                    <a:pt x="791" y="312"/>
                  </a:lnTo>
                  <a:lnTo>
                    <a:pt x="793" y="316"/>
                  </a:lnTo>
                  <a:lnTo>
                    <a:pt x="796" y="317"/>
                  </a:lnTo>
                  <a:lnTo>
                    <a:pt x="800" y="319"/>
                  </a:lnTo>
                  <a:lnTo>
                    <a:pt x="808" y="317"/>
                  </a:lnTo>
                  <a:lnTo>
                    <a:pt x="816" y="316"/>
                  </a:lnTo>
                  <a:lnTo>
                    <a:pt x="823" y="316"/>
                  </a:lnTo>
                  <a:lnTo>
                    <a:pt x="823" y="319"/>
                  </a:lnTo>
                  <a:lnTo>
                    <a:pt x="828" y="322"/>
                  </a:lnTo>
                  <a:lnTo>
                    <a:pt x="833" y="327"/>
                  </a:lnTo>
                  <a:lnTo>
                    <a:pt x="843" y="336"/>
                  </a:lnTo>
                  <a:lnTo>
                    <a:pt x="846" y="327"/>
                  </a:lnTo>
                  <a:lnTo>
                    <a:pt x="849" y="321"/>
                  </a:lnTo>
                  <a:lnTo>
                    <a:pt x="856" y="314"/>
                  </a:lnTo>
                  <a:lnTo>
                    <a:pt x="863" y="309"/>
                  </a:lnTo>
                  <a:lnTo>
                    <a:pt x="869" y="304"/>
                  </a:lnTo>
                  <a:lnTo>
                    <a:pt x="874" y="302"/>
                  </a:lnTo>
                  <a:lnTo>
                    <a:pt x="878" y="302"/>
                  </a:lnTo>
                  <a:lnTo>
                    <a:pt x="883" y="306"/>
                  </a:lnTo>
                  <a:lnTo>
                    <a:pt x="884" y="309"/>
                  </a:lnTo>
                  <a:lnTo>
                    <a:pt x="886" y="314"/>
                  </a:lnTo>
                  <a:lnTo>
                    <a:pt x="888" y="319"/>
                  </a:lnTo>
                  <a:lnTo>
                    <a:pt x="893" y="324"/>
                  </a:lnTo>
                  <a:lnTo>
                    <a:pt x="899" y="327"/>
                  </a:lnTo>
                  <a:lnTo>
                    <a:pt x="906" y="329"/>
                  </a:lnTo>
                  <a:lnTo>
                    <a:pt x="913" y="332"/>
                  </a:lnTo>
                  <a:lnTo>
                    <a:pt x="917" y="339"/>
                  </a:lnTo>
                  <a:lnTo>
                    <a:pt x="922" y="347"/>
                  </a:lnTo>
                  <a:lnTo>
                    <a:pt x="927" y="354"/>
                  </a:lnTo>
                  <a:lnTo>
                    <a:pt x="931" y="357"/>
                  </a:lnTo>
                  <a:lnTo>
                    <a:pt x="934" y="359"/>
                  </a:lnTo>
                  <a:lnTo>
                    <a:pt x="939" y="351"/>
                  </a:lnTo>
                  <a:lnTo>
                    <a:pt x="942" y="344"/>
                  </a:lnTo>
                  <a:lnTo>
                    <a:pt x="947" y="339"/>
                  </a:lnTo>
                  <a:lnTo>
                    <a:pt x="954" y="336"/>
                  </a:lnTo>
                  <a:lnTo>
                    <a:pt x="961" y="334"/>
                  </a:lnTo>
                  <a:lnTo>
                    <a:pt x="962" y="332"/>
                  </a:lnTo>
                  <a:lnTo>
                    <a:pt x="964" y="332"/>
                  </a:lnTo>
                  <a:lnTo>
                    <a:pt x="966" y="334"/>
                  </a:lnTo>
                  <a:lnTo>
                    <a:pt x="966" y="336"/>
                  </a:lnTo>
                  <a:lnTo>
                    <a:pt x="964" y="339"/>
                  </a:lnTo>
                  <a:lnTo>
                    <a:pt x="966" y="341"/>
                  </a:lnTo>
                  <a:lnTo>
                    <a:pt x="969" y="341"/>
                  </a:lnTo>
                  <a:lnTo>
                    <a:pt x="971" y="341"/>
                  </a:lnTo>
                  <a:lnTo>
                    <a:pt x="971" y="342"/>
                  </a:lnTo>
                  <a:lnTo>
                    <a:pt x="972" y="349"/>
                  </a:lnTo>
                  <a:lnTo>
                    <a:pt x="972" y="355"/>
                  </a:lnTo>
                  <a:lnTo>
                    <a:pt x="971" y="369"/>
                  </a:lnTo>
                  <a:lnTo>
                    <a:pt x="976" y="369"/>
                  </a:lnTo>
                  <a:lnTo>
                    <a:pt x="981" y="369"/>
                  </a:lnTo>
                  <a:lnTo>
                    <a:pt x="984" y="367"/>
                  </a:lnTo>
                  <a:lnTo>
                    <a:pt x="984" y="365"/>
                  </a:lnTo>
                  <a:lnTo>
                    <a:pt x="986" y="362"/>
                  </a:lnTo>
                  <a:lnTo>
                    <a:pt x="986" y="357"/>
                  </a:lnTo>
                  <a:lnTo>
                    <a:pt x="987" y="352"/>
                  </a:lnTo>
                  <a:lnTo>
                    <a:pt x="991" y="349"/>
                  </a:lnTo>
                  <a:lnTo>
                    <a:pt x="996" y="349"/>
                  </a:lnTo>
                  <a:lnTo>
                    <a:pt x="1000" y="347"/>
                  </a:lnTo>
                  <a:lnTo>
                    <a:pt x="1004" y="346"/>
                  </a:lnTo>
                  <a:lnTo>
                    <a:pt x="1010" y="342"/>
                  </a:lnTo>
                  <a:lnTo>
                    <a:pt x="1010" y="341"/>
                  </a:lnTo>
                  <a:lnTo>
                    <a:pt x="1010" y="339"/>
                  </a:lnTo>
                  <a:lnTo>
                    <a:pt x="1010" y="337"/>
                  </a:lnTo>
                  <a:lnTo>
                    <a:pt x="1010" y="336"/>
                  </a:lnTo>
                  <a:lnTo>
                    <a:pt x="1015" y="334"/>
                  </a:lnTo>
                  <a:lnTo>
                    <a:pt x="1020" y="332"/>
                  </a:lnTo>
                  <a:lnTo>
                    <a:pt x="1030" y="332"/>
                  </a:lnTo>
                  <a:lnTo>
                    <a:pt x="1034" y="344"/>
                  </a:lnTo>
                  <a:lnTo>
                    <a:pt x="1037" y="355"/>
                  </a:lnTo>
                  <a:lnTo>
                    <a:pt x="1042" y="362"/>
                  </a:lnTo>
                  <a:lnTo>
                    <a:pt x="1044" y="365"/>
                  </a:lnTo>
                  <a:lnTo>
                    <a:pt x="1044" y="369"/>
                  </a:lnTo>
                  <a:lnTo>
                    <a:pt x="1042" y="372"/>
                  </a:lnTo>
                  <a:lnTo>
                    <a:pt x="1039" y="374"/>
                  </a:lnTo>
                  <a:lnTo>
                    <a:pt x="1032" y="375"/>
                  </a:lnTo>
                  <a:lnTo>
                    <a:pt x="1025" y="377"/>
                  </a:lnTo>
                  <a:lnTo>
                    <a:pt x="1022" y="379"/>
                  </a:lnTo>
                  <a:lnTo>
                    <a:pt x="1020" y="382"/>
                  </a:lnTo>
                  <a:lnTo>
                    <a:pt x="1020" y="385"/>
                  </a:lnTo>
                  <a:lnTo>
                    <a:pt x="1020" y="389"/>
                  </a:lnTo>
                  <a:lnTo>
                    <a:pt x="1025" y="394"/>
                  </a:lnTo>
                  <a:lnTo>
                    <a:pt x="1030" y="399"/>
                  </a:lnTo>
                  <a:lnTo>
                    <a:pt x="1034" y="405"/>
                  </a:lnTo>
                  <a:lnTo>
                    <a:pt x="1035" y="412"/>
                  </a:lnTo>
                  <a:lnTo>
                    <a:pt x="1034" y="419"/>
                  </a:lnTo>
                  <a:lnTo>
                    <a:pt x="1034" y="424"/>
                  </a:lnTo>
                  <a:lnTo>
                    <a:pt x="1034" y="432"/>
                  </a:lnTo>
                  <a:lnTo>
                    <a:pt x="1037" y="432"/>
                  </a:lnTo>
                  <a:lnTo>
                    <a:pt x="1039" y="442"/>
                  </a:lnTo>
                  <a:lnTo>
                    <a:pt x="1040" y="452"/>
                  </a:lnTo>
                  <a:lnTo>
                    <a:pt x="1035" y="453"/>
                  </a:lnTo>
                  <a:lnTo>
                    <a:pt x="1030" y="455"/>
                  </a:lnTo>
                  <a:lnTo>
                    <a:pt x="1027" y="460"/>
                  </a:lnTo>
                  <a:lnTo>
                    <a:pt x="1024" y="463"/>
                  </a:lnTo>
                  <a:lnTo>
                    <a:pt x="1032" y="467"/>
                  </a:lnTo>
                  <a:lnTo>
                    <a:pt x="1035" y="468"/>
                  </a:lnTo>
                  <a:lnTo>
                    <a:pt x="1037" y="470"/>
                  </a:lnTo>
                  <a:lnTo>
                    <a:pt x="1039" y="475"/>
                  </a:lnTo>
                  <a:lnTo>
                    <a:pt x="1037" y="480"/>
                  </a:lnTo>
                  <a:lnTo>
                    <a:pt x="1035" y="485"/>
                  </a:lnTo>
                  <a:lnTo>
                    <a:pt x="1034" y="492"/>
                  </a:lnTo>
                  <a:lnTo>
                    <a:pt x="1035" y="493"/>
                  </a:lnTo>
                  <a:lnTo>
                    <a:pt x="1037" y="497"/>
                  </a:lnTo>
                  <a:lnTo>
                    <a:pt x="1039" y="498"/>
                  </a:lnTo>
                  <a:lnTo>
                    <a:pt x="1040" y="502"/>
                  </a:lnTo>
                  <a:lnTo>
                    <a:pt x="1042" y="510"/>
                  </a:lnTo>
                  <a:lnTo>
                    <a:pt x="1042" y="513"/>
                  </a:lnTo>
                  <a:lnTo>
                    <a:pt x="1040" y="516"/>
                  </a:lnTo>
                  <a:lnTo>
                    <a:pt x="1039" y="520"/>
                  </a:lnTo>
                  <a:lnTo>
                    <a:pt x="1035" y="521"/>
                  </a:lnTo>
                  <a:lnTo>
                    <a:pt x="1025" y="520"/>
                  </a:lnTo>
                  <a:lnTo>
                    <a:pt x="1010" y="515"/>
                  </a:lnTo>
                  <a:lnTo>
                    <a:pt x="1002" y="515"/>
                  </a:lnTo>
                  <a:lnTo>
                    <a:pt x="996" y="516"/>
                  </a:lnTo>
                  <a:lnTo>
                    <a:pt x="987" y="518"/>
                  </a:lnTo>
                  <a:lnTo>
                    <a:pt x="977" y="516"/>
                  </a:lnTo>
                  <a:lnTo>
                    <a:pt x="974" y="516"/>
                  </a:lnTo>
                  <a:lnTo>
                    <a:pt x="971" y="515"/>
                  </a:lnTo>
                  <a:lnTo>
                    <a:pt x="967" y="508"/>
                  </a:lnTo>
                  <a:lnTo>
                    <a:pt x="961" y="495"/>
                  </a:lnTo>
                  <a:lnTo>
                    <a:pt x="961" y="493"/>
                  </a:lnTo>
                  <a:lnTo>
                    <a:pt x="957" y="493"/>
                  </a:lnTo>
                  <a:lnTo>
                    <a:pt x="956" y="492"/>
                  </a:lnTo>
                  <a:lnTo>
                    <a:pt x="954" y="492"/>
                  </a:lnTo>
                  <a:lnTo>
                    <a:pt x="954" y="483"/>
                  </a:lnTo>
                  <a:lnTo>
                    <a:pt x="957" y="477"/>
                  </a:lnTo>
                  <a:lnTo>
                    <a:pt x="959" y="470"/>
                  </a:lnTo>
                  <a:lnTo>
                    <a:pt x="959" y="467"/>
                  </a:lnTo>
                  <a:lnTo>
                    <a:pt x="957" y="463"/>
                  </a:lnTo>
                  <a:lnTo>
                    <a:pt x="954" y="460"/>
                  </a:lnTo>
                  <a:lnTo>
                    <a:pt x="947" y="460"/>
                  </a:lnTo>
                  <a:lnTo>
                    <a:pt x="934" y="460"/>
                  </a:lnTo>
                  <a:lnTo>
                    <a:pt x="936" y="472"/>
                  </a:lnTo>
                  <a:lnTo>
                    <a:pt x="937" y="485"/>
                  </a:lnTo>
                  <a:lnTo>
                    <a:pt x="927" y="485"/>
                  </a:lnTo>
                  <a:lnTo>
                    <a:pt x="922" y="485"/>
                  </a:lnTo>
                  <a:lnTo>
                    <a:pt x="919" y="485"/>
                  </a:lnTo>
                  <a:lnTo>
                    <a:pt x="916" y="482"/>
                  </a:lnTo>
                  <a:lnTo>
                    <a:pt x="914" y="477"/>
                  </a:lnTo>
                  <a:lnTo>
                    <a:pt x="914" y="472"/>
                  </a:lnTo>
                  <a:lnTo>
                    <a:pt x="913" y="467"/>
                  </a:lnTo>
                  <a:lnTo>
                    <a:pt x="906" y="463"/>
                  </a:lnTo>
                  <a:lnTo>
                    <a:pt x="899" y="460"/>
                  </a:lnTo>
                  <a:lnTo>
                    <a:pt x="898" y="462"/>
                  </a:lnTo>
                  <a:lnTo>
                    <a:pt x="896" y="463"/>
                  </a:lnTo>
                  <a:lnTo>
                    <a:pt x="896" y="467"/>
                  </a:lnTo>
                  <a:lnTo>
                    <a:pt x="889" y="460"/>
                  </a:lnTo>
                  <a:lnTo>
                    <a:pt x="881" y="455"/>
                  </a:lnTo>
                  <a:lnTo>
                    <a:pt x="881" y="453"/>
                  </a:lnTo>
                  <a:lnTo>
                    <a:pt x="881" y="450"/>
                  </a:lnTo>
                  <a:lnTo>
                    <a:pt x="879" y="448"/>
                  </a:lnTo>
                  <a:lnTo>
                    <a:pt x="878" y="448"/>
                  </a:lnTo>
                  <a:lnTo>
                    <a:pt x="873" y="450"/>
                  </a:lnTo>
                  <a:lnTo>
                    <a:pt x="864" y="455"/>
                  </a:lnTo>
                  <a:lnTo>
                    <a:pt x="858" y="460"/>
                  </a:lnTo>
                  <a:lnTo>
                    <a:pt x="856" y="463"/>
                  </a:lnTo>
                  <a:lnTo>
                    <a:pt x="856" y="467"/>
                  </a:lnTo>
                  <a:lnTo>
                    <a:pt x="858" y="470"/>
                  </a:lnTo>
                  <a:lnTo>
                    <a:pt x="863" y="473"/>
                  </a:lnTo>
                  <a:lnTo>
                    <a:pt x="868" y="487"/>
                  </a:lnTo>
                  <a:lnTo>
                    <a:pt x="874" y="498"/>
                  </a:lnTo>
                  <a:lnTo>
                    <a:pt x="883" y="503"/>
                  </a:lnTo>
                  <a:lnTo>
                    <a:pt x="884" y="507"/>
                  </a:lnTo>
                  <a:lnTo>
                    <a:pt x="884" y="512"/>
                  </a:lnTo>
                  <a:lnTo>
                    <a:pt x="881" y="515"/>
                  </a:lnTo>
                  <a:lnTo>
                    <a:pt x="876" y="518"/>
                  </a:lnTo>
                  <a:lnTo>
                    <a:pt x="869" y="518"/>
                  </a:lnTo>
                  <a:lnTo>
                    <a:pt x="863" y="516"/>
                  </a:lnTo>
                  <a:lnTo>
                    <a:pt x="859" y="516"/>
                  </a:lnTo>
                  <a:lnTo>
                    <a:pt x="858" y="513"/>
                  </a:lnTo>
                  <a:lnTo>
                    <a:pt x="858" y="512"/>
                  </a:lnTo>
                  <a:lnTo>
                    <a:pt x="856" y="512"/>
                  </a:lnTo>
                  <a:lnTo>
                    <a:pt x="838" y="505"/>
                  </a:lnTo>
                  <a:lnTo>
                    <a:pt x="823" y="502"/>
                  </a:lnTo>
                  <a:lnTo>
                    <a:pt x="821" y="510"/>
                  </a:lnTo>
                  <a:lnTo>
                    <a:pt x="820" y="518"/>
                  </a:lnTo>
                  <a:lnTo>
                    <a:pt x="820" y="526"/>
                  </a:lnTo>
                  <a:lnTo>
                    <a:pt x="823" y="533"/>
                  </a:lnTo>
                  <a:lnTo>
                    <a:pt x="821" y="538"/>
                  </a:lnTo>
                  <a:lnTo>
                    <a:pt x="821" y="540"/>
                  </a:lnTo>
                  <a:lnTo>
                    <a:pt x="823" y="540"/>
                  </a:lnTo>
                  <a:lnTo>
                    <a:pt x="826" y="541"/>
                  </a:lnTo>
                  <a:lnTo>
                    <a:pt x="830" y="541"/>
                  </a:lnTo>
                  <a:lnTo>
                    <a:pt x="838" y="538"/>
                  </a:lnTo>
                  <a:lnTo>
                    <a:pt x="849" y="530"/>
                  </a:lnTo>
                  <a:lnTo>
                    <a:pt x="854" y="530"/>
                  </a:lnTo>
                  <a:lnTo>
                    <a:pt x="859" y="530"/>
                  </a:lnTo>
                  <a:lnTo>
                    <a:pt x="868" y="533"/>
                  </a:lnTo>
                  <a:lnTo>
                    <a:pt x="869" y="535"/>
                  </a:lnTo>
                  <a:lnTo>
                    <a:pt x="869" y="536"/>
                  </a:lnTo>
                  <a:lnTo>
                    <a:pt x="871" y="540"/>
                  </a:lnTo>
                  <a:lnTo>
                    <a:pt x="879" y="541"/>
                  </a:lnTo>
                  <a:lnTo>
                    <a:pt x="884" y="540"/>
                  </a:lnTo>
                  <a:lnTo>
                    <a:pt x="891" y="536"/>
                  </a:lnTo>
                  <a:lnTo>
                    <a:pt x="899" y="533"/>
                  </a:lnTo>
                  <a:lnTo>
                    <a:pt x="901" y="546"/>
                  </a:lnTo>
                  <a:lnTo>
                    <a:pt x="903" y="551"/>
                  </a:lnTo>
                  <a:lnTo>
                    <a:pt x="906" y="556"/>
                  </a:lnTo>
                  <a:lnTo>
                    <a:pt x="909" y="561"/>
                  </a:lnTo>
                  <a:lnTo>
                    <a:pt x="916" y="563"/>
                  </a:lnTo>
                  <a:lnTo>
                    <a:pt x="921" y="565"/>
                  </a:lnTo>
                  <a:lnTo>
                    <a:pt x="927" y="566"/>
                  </a:lnTo>
                  <a:lnTo>
                    <a:pt x="936" y="573"/>
                  </a:lnTo>
                  <a:lnTo>
                    <a:pt x="941" y="575"/>
                  </a:lnTo>
                  <a:lnTo>
                    <a:pt x="944" y="576"/>
                  </a:lnTo>
                  <a:lnTo>
                    <a:pt x="951" y="578"/>
                  </a:lnTo>
                  <a:lnTo>
                    <a:pt x="957" y="576"/>
                  </a:lnTo>
                  <a:lnTo>
                    <a:pt x="969" y="575"/>
                  </a:lnTo>
                  <a:lnTo>
                    <a:pt x="981" y="571"/>
                  </a:lnTo>
                  <a:lnTo>
                    <a:pt x="987" y="571"/>
                  </a:lnTo>
                  <a:lnTo>
                    <a:pt x="994" y="573"/>
                  </a:lnTo>
                  <a:lnTo>
                    <a:pt x="997" y="576"/>
                  </a:lnTo>
                  <a:lnTo>
                    <a:pt x="1000" y="581"/>
                  </a:lnTo>
                  <a:lnTo>
                    <a:pt x="1002" y="585"/>
                  </a:lnTo>
                  <a:lnTo>
                    <a:pt x="1004" y="590"/>
                  </a:lnTo>
                  <a:lnTo>
                    <a:pt x="1007" y="593"/>
                  </a:lnTo>
                  <a:lnTo>
                    <a:pt x="1012" y="596"/>
                  </a:lnTo>
                  <a:lnTo>
                    <a:pt x="1015" y="599"/>
                  </a:lnTo>
                  <a:lnTo>
                    <a:pt x="1017" y="603"/>
                  </a:lnTo>
                  <a:lnTo>
                    <a:pt x="1017" y="608"/>
                  </a:lnTo>
                  <a:lnTo>
                    <a:pt x="1017" y="613"/>
                  </a:lnTo>
                  <a:lnTo>
                    <a:pt x="1017" y="616"/>
                  </a:lnTo>
                  <a:lnTo>
                    <a:pt x="1017" y="619"/>
                  </a:lnTo>
                  <a:lnTo>
                    <a:pt x="1020" y="623"/>
                  </a:lnTo>
                  <a:lnTo>
                    <a:pt x="1024" y="623"/>
                  </a:lnTo>
                  <a:lnTo>
                    <a:pt x="1034" y="623"/>
                  </a:lnTo>
                  <a:lnTo>
                    <a:pt x="1047" y="624"/>
                  </a:lnTo>
                  <a:lnTo>
                    <a:pt x="1060" y="626"/>
                  </a:lnTo>
                  <a:lnTo>
                    <a:pt x="1065" y="629"/>
                  </a:lnTo>
                  <a:lnTo>
                    <a:pt x="1070" y="633"/>
                  </a:lnTo>
                  <a:lnTo>
                    <a:pt x="1079" y="643"/>
                  </a:lnTo>
                  <a:lnTo>
                    <a:pt x="1083" y="654"/>
                  </a:lnTo>
                  <a:lnTo>
                    <a:pt x="1087" y="666"/>
                  </a:lnTo>
                  <a:lnTo>
                    <a:pt x="1079" y="668"/>
                  </a:lnTo>
                  <a:lnTo>
                    <a:pt x="1072" y="666"/>
                  </a:lnTo>
                  <a:lnTo>
                    <a:pt x="1057" y="663"/>
                  </a:lnTo>
                  <a:lnTo>
                    <a:pt x="1062" y="671"/>
                  </a:lnTo>
                  <a:lnTo>
                    <a:pt x="1064" y="674"/>
                  </a:lnTo>
                  <a:lnTo>
                    <a:pt x="1067" y="676"/>
                  </a:lnTo>
                  <a:lnTo>
                    <a:pt x="1070" y="676"/>
                  </a:lnTo>
                  <a:lnTo>
                    <a:pt x="1074" y="676"/>
                  </a:lnTo>
                  <a:lnTo>
                    <a:pt x="1075" y="677"/>
                  </a:lnTo>
                  <a:lnTo>
                    <a:pt x="1075" y="681"/>
                  </a:lnTo>
                  <a:lnTo>
                    <a:pt x="1077" y="686"/>
                  </a:lnTo>
                  <a:lnTo>
                    <a:pt x="1079" y="684"/>
                  </a:lnTo>
                  <a:lnTo>
                    <a:pt x="1080" y="682"/>
                  </a:lnTo>
                  <a:lnTo>
                    <a:pt x="1082" y="687"/>
                  </a:lnTo>
                  <a:lnTo>
                    <a:pt x="1082" y="691"/>
                  </a:lnTo>
                  <a:lnTo>
                    <a:pt x="1082" y="696"/>
                  </a:lnTo>
                  <a:lnTo>
                    <a:pt x="1083" y="699"/>
                  </a:lnTo>
                  <a:lnTo>
                    <a:pt x="1087" y="701"/>
                  </a:lnTo>
                  <a:lnTo>
                    <a:pt x="1090" y="701"/>
                  </a:lnTo>
                  <a:lnTo>
                    <a:pt x="1097" y="702"/>
                  </a:lnTo>
                  <a:lnTo>
                    <a:pt x="1100" y="706"/>
                  </a:lnTo>
                  <a:lnTo>
                    <a:pt x="1103" y="709"/>
                  </a:lnTo>
                  <a:lnTo>
                    <a:pt x="1090" y="716"/>
                  </a:lnTo>
                  <a:lnTo>
                    <a:pt x="1095" y="719"/>
                  </a:lnTo>
                  <a:lnTo>
                    <a:pt x="1098" y="724"/>
                  </a:lnTo>
                  <a:lnTo>
                    <a:pt x="1103" y="736"/>
                  </a:lnTo>
                  <a:lnTo>
                    <a:pt x="1098" y="737"/>
                  </a:lnTo>
                  <a:lnTo>
                    <a:pt x="1092" y="739"/>
                  </a:lnTo>
                  <a:lnTo>
                    <a:pt x="1090" y="737"/>
                  </a:lnTo>
                  <a:lnTo>
                    <a:pt x="1088" y="736"/>
                  </a:lnTo>
                  <a:lnTo>
                    <a:pt x="1087" y="732"/>
                  </a:lnTo>
                  <a:lnTo>
                    <a:pt x="1085" y="731"/>
                  </a:lnTo>
                  <a:lnTo>
                    <a:pt x="1080" y="729"/>
                  </a:lnTo>
                  <a:lnTo>
                    <a:pt x="1077" y="729"/>
                  </a:lnTo>
                  <a:lnTo>
                    <a:pt x="1072" y="729"/>
                  </a:lnTo>
                  <a:lnTo>
                    <a:pt x="1067" y="727"/>
                  </a:lnTo>
                  <a:lnTo>
                    <a:pt x="1062" y="724"/>
                  </a:lnTo>
                  <a:lnTo>
                    <a:pt x="1060" y="722"/>
                  </a:lnTo>
                  <a:lnTo>
                    <a:pt x="1057" y="721"/>
                  </a:lnTo>
                  <a:lnTo>
                    <a:pt x="1047" y="719"/>
                  </a:lnTo>
                  <a:lnTo>
                    <a:pt x="1037" y="719"/>
                  </a:lnTo>
                  <a:lnTo>
                    <a:pt x="1034" y="721"/>
                  </a:lnTo>
                  <a:lnTo>
                    <a:pt x="1029" y="722"/>
                  </a:lnTo>
                  <a:lnTo>
                    <a:pt x="1025" y="724"/>
                  </a:lnTo>
                  <a:lnTo>
                    <a:pt x="1020" y="724"/>
                  </a:lnTo>
                  <a:lnTo>
                    <a:pt x="1019" y="724"/>
                  </a:lnTo>
                  <a:lnTo>
                    <a:pt x="1015" y="721"/>
                  </a:lnTo>
                  <a:lnTo>
                    <a:pt x="1012" y="716"/>
                  </a:lnTo>
                  <a:lnTo>
                    <a:pt x="1009" y="714"/>
                  </a:lnTo>
                  <a:lnTo>
                    <a:pt x="1002" y="711"/>
                  </a:lnTo>
                  <a:lnTo>
                    <a:pt x="991" y="709"/>
                  </a:lnTo>
                  <a:lnTo>
                    <a:pt x="992" y="719"/>
                  </a:lnTo>
                  <a:lnTo>
                    <a:pt x="997" y="729"/>
                  </a:lnTo>
                  <a:lnTo>
                    <a:pt x="989" y="727"/>
                  </a:lnTo>
                  <a:lnTo>
                    <a:pt x="974" y="722"/>
                  </a:lnTo>
                  <a:lnTo>
                    <a:pt x="951" y="714"/>
                  </a:lnTo>
                  <a:lnTo>
                    <a:pt x="937" y="732"/>
                  </a:lnTo>
                  <a:close/>
                  <a:moveTo>
                    <a:pt x="937" y="732"/>
                  </a:moveTo>
                  <a:lnTo>
                    <a:pt x="937" y="73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75" name="Line 19"/>
            <p:cNvSpPr>
              <a:spLocks noChangeShapeType="1"/>
            </p:cNvSpPr>
            <p:nvPr/>
          </p:nvSpPr>
          <p:spPr bwMode="auto">
            <a:xfrm>
              <a:off x="4504" y="1874"/>
              <a:ext cx="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976" name="Line 20"/>
            <p:cNvSpPr>
              <a:spLocks noChangeShapeType="1"/>
            </p:cNvSpPr>
            <p:nvPr/>
          </p:nvSpPr>
          <p:spPr bwMode="auto">
            <a:xfrm>
              <a:off x="3969" y="1264"/>
              <a:ext cx="0"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977" name="Freeform 21"/>
            <p:cNvSpPr>
              <a:spLocks/>
            </p:cNvSpPr>
            <p:nvPr/>
          </p:nvSpPr>
          <p:spPr bwMode="auto">
            <a:xfrm>
              <a:off x="3559" y="1705"/>
              <a:ext cx="23" cy="11"/>
            </a:xfrm>
            <a:custGeom>
              <a:avLst/>
              <a:gdLst>
                <a:gd name="T0" fmla="*/ 1 w 31"/>
                <a:gd name="T1" fmla="*/ 0 h 18"/>
                <a:gd name="T2" fmla="*/ 1 w 31"/>
                <a:gd name="T3" fmla="*/ 0 h 18"/>
                <a:gd name="T4" fmla="*/ 1 w 31"/>
                <a:gd name="T5" fmla="*/ 0 h 18"/>
                <a:gd name="T6" fmla="*/ 1 w 31"/>
                <a:gd name="T7" fmla="*/ 1 h 18"/>
                <a:gd name="T8" fmla="*/ 1 w 31"/>
                <a:gd name="T9" fmla="*/ 1 h 18"/>
                <a:gd name="T10" fmla="*/ 1 w 31"/>
                <a:gd name="T11" fmla="*/ 1 h 18"/>
                <a:gd name="T12" fmla="*/ 1 w 31"/>
                <a:gd name="T13" fmla="*/ 1 h 18"/>
                <a:gd name="T14" fmla="*/ 1 w 31"/>
                <a:gd name="T15" fmla="*/ 1 h 18"/>
                <a:gd name="T16" fmla="*/ 1 w 31"/>
                <a:gd name="T17" fmla="*/ 1 h 18"/>
                <a:gd name="T18" fmla="*/ 1 w 31"/>
                <a:gd name="T19" fmla="*/ 1 h 18"/>
                <a:gd name="T20" fmla="*/ 0 w 31"/>
                <a:gd name="T21" fmla="*/ 1 h 18"/>
                <a:gd name="T22" fmla="*/ 0 w 31"/>
                <a:gd name="T23" fmla="*/ 1 h 18"/>
                <a:gd name="T24" fmla="*/ 1 w 31"/>
                <a:gd name="T25" fmla="*/ 1 h 18"/>
                <a:gd name="T26" fmla="*/ 1 w 31"/>
                <a:gd name="T27" fmla="*/ 1 h 18"/>
                <a:gd name="T28" fmla="*/ 1 w 31"/>
                <a:gd name="T29" fmla="*/ 1 h 18"/>
                <a:gd name="T30" fmla="*/ 1 w 31"/>
                <a:gd name="T31" fmla="*/ 1 h 18"/>
                <a:gd name="T32" fmla="*/ 1 w 31"/>
                <a:gd name="T33" fmla="*/ 1 h 18"/>
                <a:gd name="T34" fmla="*/ 1 w 31"/>
                <a:gd name="T35" fmla="*/ 1 h 18"/>
                <a:gd name="T36" fmla="*/ 1 w 31"/>
                <a:gd name="T37" fmla="*/ 1 h 18"/>
                <a:gd name="T38" fmla="*/ 1 w 31"/>
                <a:gd name="T39" fmla="*/ 1 h 18"/>
                <a:gd name="T40" fmla="*/ 1 w 31"/>
                <a:gd name="T41" fmla="*/ 1 h 18"/>
                <a:gd name="T42" fmla="*/ 1 w 31"/>
                <a:gd name="T43" fmla="*/ 1 h 18"/>
                <a:gd name="T44" fmla="*/ 1 w 31"/>
                <a:gd name="T45" fmla="*/ 1 h 18"/>
                <a:gd name="T46" fmla="*/ 1 w 31"/>
                <a:gd name="T47" fmla="*/ 1 h 18"/>
                <a:gd name="T48" fmla="*/ 1 w 31"/>
                <a:gd name="T49" fmla="*/ 1 h 18"/>
                <a:gd name="T50" fmla="*/ 1 w 31"/>
                <a:gd name="T51" fmla="*/ 0 h 18"/>
                <a:gd name="T52" fmla="*/ 1 w 31"/>
                <a:gd name="T53" fmla="*/ 0 h 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
                <a:gd name="T82" fmla="*/ 0 h 18"/>
                <a:gd name="T83" fmla="*/ 31 w 31"/>
                <a:gd name="T84" fmla="*/ 18 h 1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 h="18">
                  <a:moveTo>
                    <a:pt x="13" y="0"/>
                  </a:moveTo>
                  <a:lnTo>
                    <a:pt x="13" y="0"/>
                  </a:lnTo>
                  <a:lnTo>
                    <a:pt x="11" y="0"/>
                  </a:lnTo>
                  <a:lnTo>
                    <a:pt x="10" y="3"/>
                  </a:lnTo>
                  <a:lnTo>
                    <a:pt x="8" y="5"/>
                  </a:lnTo>
                  <a:lnTo>
                    <a:pt x="6" y="6"/>
                  </a:lnTo>
                  <a:lnTo>
                    <a:pt x="5" y="6"/>
                  </a:lnTo>
                  <a:lnTo>
                    <a:pt x="3" y="8"/>
                  </a:lnTo>
                  <a:lnTo>
                    <a:pt x="1" y="8"/>
                  </a:lnTo>
                  <a:lnTo>
                    <a:pt x="0" y="10"/>
                  </a:lnTo>
                  <a:lnTo>
                    <a:pt x="1" y="13"/>
                  </a:lnTo>
                  <a:lnTo>
                    <a:pt x="3" y="15"/>
                  </a:lnTo>
                  <a:lnTo>
                    <a:pt x="11" y="18"/>
                  </a:lnTo>
                  <a:lnTo>
                    <a:pt x="20" y="18"/>
                  </a:lnTo>
                  <a:lnTo>
                    <a:pt x="30" y="16"/>
                  </a:lnTo>
                  <a:lnTo>
                    <a:pt x="31" y="15"/>
                  </a:lnTo>
                  <a:lnTo>
                    <a:pt x="30" y="13"/>
                  </a:lnTo>
                  <a:lnTo>
                    <a:pt x="28" y="10"/>
                  </a:lnTo>
                  <a:lnTo>
                    <a:pt x="26" y="6"/>
                  </a:lnTo>
                  <a:lnTo>
                    <a:pt x="26" y="5"/>
                  </a:lnTo>
                  <a:lnTo>
                    <a:pt x="13"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78" name="Freeform 22"/>
            <p:cNvSpPr>
              <a:spLocks/>
            </p:cNvSpPr>
            <p:nvPr/>
          </p:nvSpPr>
          <p:spPr bwMode="auto">
            <a:xfrm>
              <a:off x="3593" y="1693"/>
              <a:ext cx="16" cy="19"/>
            </a:xfrm>
            <a:custGeom>
              <a:avLst/>
              <a:gdLst>
                <a:gd name="T0" fmla="*/ 2 w 21"/>
                <a:gd name="T1" fmla="*/ 0 h 30"/>
                <a:gd name="T2" fmla="*/ 2 w 21"/>
                <a:gd name="T3" fmla="*/ 0 h 30"/>
                <a:gd name="T4" fmla="*/ 2 w 21"/>
                <a:gd name="T5" fmla="*/ 1 h 30"/>
                <a:gd name="T6" fmla="*/ 2 w 21"/>
                <a:gd name="T7" fmla="*/ 1 h 30"/>
                <a:gd name="T8" fmla="*/ 2 w 21"/>
                <a:gd name="T9" fmla="*/ 1 h 30"/>
                <a:gd name="T10" fmla="*/ 2 w 21"/>
                <a:gd name="T11" fmla="*/ 1 h 30"/>
                <a:gd name="T12" fmla="*/ 0 w 21"/>
                <a:gd name="T13" fmla="*/ 1 h 30"/>
                <a:gd name="T14" fmla="*/ 2 w 21"/>
                <a:gd name="T15" fmla="*/ 1 h 30"/>
                <a:gd name="T16" fmla="*/ 2 w 21"/>
                <a:gd name="T17" fmla="*/ 1 h 30"/>
                <a:gd name="T18" fmla="*/ 2 w 21"/>
                <a:gd name="T19" fmla="*/ 1 h 30"/>
                <a:gd name="T20" fmla="*/ 2 w 21"/>
                <a:gd name="T21" fmla="*/ 1 h 30"/>
                <a:gd name="T22" fmla="*/ 2 w 21"/>
                <a:gd name="T23" fmla="*/ 1 h 30"/>
                <a:gd name="T24" fmla="*/ 2 w 21"/>
                <a:gd name="T25" fmla="*/ 1 h 30"/>
                <a:gd name="T26" fmla="*/ 2 w 21"/>
                <a:gd name="T27" fmla="*/ 1 h 30"/>
                <a:gd name="T28" fmla="*/ 2 w 21"/>
                <a:gd name="T29" fmla="*/ 1 h 30"/>
                <a:gd name="T30" fmla="*/ 2 w 21"/>
                <a:gd name="T31" fmla="*/ 1 h 30"/>
                <a:gd name="T32" fmla="*/ 2 w 21"/>
                <a:gd name="T33" fmla="*/ 1 h 30"/>
                <a:gd name="T34" fmla="*/ 2 w 21"/>
                <a:gd name="T35" fmla="*/ 1 h 30"/>
                <a:gd name="T36" fmla="*/ 2 w 21"/>
                <a:gd name="T37" fmla="*/ 1 h 30"/>
                <a:gd name="T38" fmla="*/ 2 w 21"/>
                <a:gd name="T39" fmla="*/ 1 h 30"/>
                <a:gd name="T40" fmla="*/ 2 w 21"/>
                <a:gd name="T41" fmla="*/ 1 h 30"/>
                <a:gd name="T42" fmla="*/ 2 w 21"/>
                <a:gd name="T43" fmla="*/ 1 h 30"/>
                <a:gd name="T44" fmla="*/ 2 w 21"/>
                <a:gd name="T45" fmla="*/ 0 h 30"/>
                <a:gd name="T46" fmla="*/ 2 w 21"/>
                <a:gd name="T47" fmla="*/ 0 h 30"/>
                <a:gd name="T48" fmla="*/ 2 w 21"/>
                <a:gd name="T49" fmla="*/ 0 h 30"/>
                <a:gd name="T50" fmla="*/ 2 w 21"/>
                <a:gd name="T51" fmla="*/ 0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
                <a:gd name="T79" fmla="*/ 0 h 30"/>
                <a:gd name="T80" fmla="*/ 21 w 21"/>
                <a:gd name="T81" fmla="*/ 30 h 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 h="30">
                  <a:moveTo>
                    <a:pt x="13" y="0"/>
                  </a:moveTo>
                  <a:lnTo>
                    <a:pt x="13" y="0"/>
                  </a:lnTo>
                  <a:lnTo>
                    <a:pt x="6" y="2"/>
                  </a:lnTo>
                  <a:lnTo>
                    <a:pt x="3" y="4"/>
                  </a:lnTo>
                  <a:lnTo>
                    <a:pt x="2" y="7"/>
                  </a:lnTo>
                  <a:lnTo>
                    <a:pt x="0" y="14"/>
                  </a:lnTo>
                  <a:lnTo>
                    <a:pt x="2" y="19"/>
                  </a:lnTo>
                  <a:lnTo>
                    <a:pt x="5" y="24"/>
                  </a:lnTo>
                  <a:lnTo>
                    <a:pt x="6" y="25"/>
                  </a:lnTo>
                  <a:lnTo>
                    <a:pt x="10" y="29"/>
                  </a:lnTo>
                  <a:lnTo>
                    <a:pt x="13" y="30"/>
                  </a:lnTo>
                  <a:lnTo>
                    <a:pt x="16" y="25"/>
                  </a:lnTo>
                  <a:lnTo>
                    <a:pt x="20" y="19"/>
                  </a:lnTo>
                  <a:lnTo>
                    <a:pt x="21" y="19"/>
                  </a:lnTo>
                  <a:lnTo>
                    <a:pt x="20" y="17"/>
                  </a:lnTo>
                  <a:lnTo>
                    <a:pt x="18" y="12"/>
                  </a:lnTo>
                  <a:lnTo>
                    <a:pt x="16" y="4"/>
                  </a:lnTo>
                  <a:lnTo>
                    <a:pt x="16" y="0"/>
                  </a:lnTo>
                  <a:lnTo>
                    <a:pt x="15" y="0"/>
                  </a:lnTo>
                  <a:lnTo>
                    <a:pt x="13"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79" name="Freeform 23"/>
            <p:cNvSpPr>
              <a:spLocks/>
            </p:cNvSpPr>
            <p:nvPr/>
          </p:nvSpPr>
          <p:spPr bwMode="auto">
            <a:xfrm>
              <a:off x="3630" y="1652"/>
              <a:ext cx="100" cy="74"/>
            </a:xfrm>
            <a:custGeom>
              <a:avLst/>
              <a:gdLst>
                <a:gd name="T0" fmla="*/ 1 w 141"/>
                <a:gd name="T1" fmla="*/ 1 h 116"/>
                <a:gd name="T2" fmla="*/ 1 w 141"/>
                <a:gd name="T3" fmla="*/ 1 h 116"/>
                <a:gd name="T4" fmla="*/ 1 w 141"/>
                <a:gd name="T5" fmla="*/ 1 h 116"/>
                <a:gd name="T6" fmla="*/ 1 w 141"/>
                <a:gd name="T7" fmla="*/ 1 h 116"/>
                <a:gd name="T8" fmla="*/ 1 w 141"/>
                <a:gd name="T9" fmla="*/ 1 h 116"/>
                <a:gd name="T10" fmla="*/ 1 w 141"/>
                <a:gd name="T11" fmla="*/ 1 h 116"/>
                <a:gd name="T12" fmla="*/ 1 w 141"/>
                <a:gd name="T13" fmla="*/ 1 h 116"/>
                <a:gd name="T14" fmla="*/ 1 w 141"/>
                <a:gd name="T15" fmla="*/ 1 h 116"/>
                <a:gd name="T16" fmla="*/ 1 w 141"/>
                <a:gd name="T17" fmla="*/ 1 h 116"/>
                <a:gd name="T18" fmla="*/ 1 w 141"/>
                <a:gd name="T19" fmla="*/ 1 h 116"/>
                <a:gd name="T20" fmla="*/ 1 w 141"/>
                <a:gd name="T21" fmla="*/ 1 h 116"/>
                <a:gd name="T22" fmla="*/ 1 w 141"/>
                <a:gd name="T23" fmla="*/ 1 h 116"/>
                <a:gd name="T24" fmla="*/ 1 w 141"/>
                <a:gd name="T25" fmla="*/ 1 h 116"/>
                <a:gd name="T26" fmla="*/ 1 w 141"/>
                <a:gd name="T27" fmla="*/ 1 h 116"/>
                <a:gd name="T28" fmla="*/ 1 w 141"/>
                <a:gd name="T29" fmla="*/ 1 h 116"/>
                <a:gd name="T30" fmla="*/ 1 w 141"/>
                <a:gd name="T31" fmla="*/ 1 h 116"/>
                <a:gd name="T32" fmla="*/ 0 w 141"/>
                <a:gd name="T33" fmla="*/ 1 h 116"/>
                <a:gd name="T34" fmla="*/ 1 w 141"/>
                <a:gd name="T35" fmla="*/ 1 h 116"/>
                <a:gd name="T36" fmla="*/ 1 w 141"/>
                <a:gd name="T37" fmla="*/ 1 h 116"/>
                <a:gd name="T38" fmla="*/ 1 w 141"/>
                <a:gd name="T39" fmla="*/ 1 h 116"/>
                <a:gd name="T40" fmla="*/ 1 w 141"/>
                <a:gd name="T41" fmla="*/ 1 h 116"/>
                <a:gd name="T42" fmla="*/ 1 w 141"/>
                <a:gd name="T43" fmla="*/ 1 h 116"/>
                <a:gd name="T44" fmla="*/ 1 w 141"/>
                <a:gd name="T45" fmla="*/ 1 h 116"/>
                <a:gd name="T46" fmla="*/ 1 w 141"/>
                <a:gd name="T47" fmla="*/ 1 h 116"/>
                <a:gd name="T48" fmla="*/ 1 w 141"/>
                <a:gd name="T49" fmla="*/ 1 h 116"/>
                <a:gd name="T50" fmla="*/ 1 w 141"/>
                <a:gd name="T51" fmla="*/ 1 h 116"/>
                <a:gd name="T52" fmla="*/ 1 w 141"/>
                <a:gd name="T53" fmla="*/ 1 h 116"/>
                <a:gd name="T54" fmla="*/ 1 w 141"/>
                <a:gd name="T55" fmla="*/ 1 h 116"/>
                <a:gd name="T56" fmla="*/ 1 w 141"/>
                <a:gd name="T57" fmla="*/ 1 h 116"/>
                <a:gd name="T58" fmla="*/ 1 w 141"/>
                <a:gd name="T59" fmla="*/ 1 h 116"/>
                <a:gd name="T60" fmla="*/ 1 w 141"/>
                <a:gd name="T61" fmla="*/ 1 h 116"/>
                <a:gd name="T62" fmla="*/ 1 w 141"/>
                <a:gd name="T63" fmla="*/ 1 h 116"/>
                <a:gd name="T64" fmla="*/ 1 w 141"/>
                <a:gd name="T65" fmla="*/ 1 h 116"/>
                <a:gd name="T66" fmla="*/ 1 w 141"/>
                <a:gd name="T67" fmla="*/ 1 h 116"/>
                <a:gd name="T68" fmla="*/ 1 w 141"/>
                <a:gd name="T69" fmla="*/ 1 h 116"/>
                <a:gd name="T70" fmla="*/ 1 w 141"/>
                <a:gd name="T71" fmla="*/ 1 h 116"/>
                <a:gd name="T72" fmla="*/ 1 w 141"/>
                <a:gd name="T73" fmla="*/ 1 h 116"/>
                <a:gd name="T74" fmla="*/ 1 w 141"/>
                <a:gd name="T75" fmla="*/ 1 h 116"/>
                <a:gd name="T76" fmla="*/ 1 w 141"/>
                <a:gd name="T77" fmla="*/ 1 h 116"/>
                <a:gd name="T78" fmla="*/ 1 w 141"/>
                <a:gd name="T79" fmla="*/ 1 h 116"/>
                <a:gd name="T80" fmla="*/ 1 w 141"/>
                <a:gd name="T81" fmla="*/ 1 h 116"/>
                <a:gd name="T82" fmla="*/ 1 w 141"/>
                <a:gd name="T83" fmla="*/ 1 h 116"/>
                <a:gd name="T84" fmla="*/ 1 w 141"/>
                <a:gd name="T85" fmla="*/ 1 h 116"/>
                <a:gd name="T86" fmla="*/ 1 w 141"/>
                <a:gd name="T87" fmla="*/ 1 h 116"/>
                <a:gd name="T88" fmla="*/ 1 w 141"/>
                <a:gd name="T89" fmla="*/ 1 h 116"/>
                <a:gd name="T90" fmla="*/ 1 w 141"/>
                <a:gd name="T91" fmla="*/ 1 h 116"/>
                <a:gd name="T92" fmla="*/ 1 w 141"/>
                <a:gd name="T93" fmla="*/ 1 h 116"/>
                <a:gd name="T94" fmla="*/ 1 w 141"/>
                <a:gd name="T95" fmla="*/ 1 h 116"/>
                <a:gd name="T96" fmla="*/ 1 w 141"/>
                <a:gd name="T97" fmla="*/ 1 h 116"/>
                <a:gd name="T98" fmla="*/ 1 w 141"/>
                <a:gd name="T99" fmla="*/ 0 h 116"/>
                <a:gd name="T100" fmla="*/ 1 w 141"/>
                <a:gd name="T101" fmla="*/ 0 h 116"/>
                <a:gd name="T102" fmla="*/ 1 w 141"/>
                <a:gd name="T103" fmla="*/ 0 h 116"/>
                <a:gd name="T104" fmla="*/ 1 w 141"/>
                <a:gd name="T105" fmla="*/ 1 h 1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1"/>
                <a:gd name="T160" fmla="*/ 0 h 116"/>
                <a:gd name="T161" fmla="*/ 141 w 141"/>
                <a:gd name="T162" fmla="*/ 116 h 1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1" h="116">
                  <a:moveTo>
                    <a:pt x="48" y="1"/>
                  </a:moveTo>
                  <a:lnTo>
                    <a:pt x="48" y="1"/>
                  </a:lnTo>
                  <a:lnTo>
                    <a:pt x="48" y="11"/>
                  </a:lnTo>
                  <a:lnTo>
                    <a:pt x="45" y="15"/>
                  </a:lnTo>
                  <a:lnTo>
                    <a:pt x="42" y="18"/>
                  </a:lnTo>
                  <a:lnTo>
                    <a:pt x="38" y="20"/>
                  </a:lnTo>
                  <a:lnTo>
                    <a:pt x="37" y="25"/>
                  </a:lnTo>
                  <a:lnTo>
                    <a:pt x="35" y="30"/>
                  </a:lnTo>
                  <a:lnTo>
                    <a:pt x="35" y="35"/>
                  </a:lnTo>
                  <a:lnTo>
                    <a:pt x="32" y="36"/>
                  </a:lnTo>
                  <a:lnTo>
                    <a:pt x="30" y="38"/>
                  </a:lnTo>
                  <a:lnTo>
                    <a:pt x="29" y="41"/>
                  </a:lnTo>
                  <a:lnTo>
                    <a:pt x="29" y="46"/>
                  </a:lnTo>
                  <a:lnTo>
                    <a:pt x="30" y="51"/>
                  </a:lnTo>
                  <a:lnTo>
                    <a:pt x="30" y="56"/>
                  </a:lnTo>
                  <a:lnTo>
                    <a:pt x="27" y="59"/>
                  </a:lnTo>
                  <a:lnTo>
                    <a:pt x="24" y="61"/>
                  </a:lnTo>
                  <a:lnTo>
                    <a:pt x="15" y="64"/>
                  </a:lnTo>
                  <a:lnTo>
                    <a:pt x="10" y="63"/>
                  </a:lnTo>
                  <a:lnTo>
                    <a:pt x="9" y="63"/>
                  </a:lnTo>
                  <a:lnTo>
                    <a:pt x="7" y="64"/>
                  </a:lnTo>
                  <a:lnTo>
                    <a:pt x="7" y="66"/>
                  </a:lnTo>
                  <a:lnTo>
                    <a:pt x="7" y="71"/>
                  </a:lnTo>
                  <a:lnTo>
                    <a:pt x="0" y="73"/>
                  </a:lnTo>
                  <a:lnTo>
                    <a:pt x="4" y="78"/>
                  </a:lnTo>
                  <a:lnTo>
                    <a:pt x="9" y="79"/>
                  </a:lnTo>
                  <a:lnTo>
                    <a:pt x="9" y="81"/>
                  </a:lnTo>
                  <a:lnTo>
                    <a:pt x="10" y="83"/>
                  </a:lnTo>
                  <a:lnTo>
                    <a:pt x="14" y="84"/>
                  </a:lnTo>
                  <a:lnTo>
                    <a:pt x="19" y="84"/>
                  </a:lnTo>
                  <a:lnTo>
                    <a:pt x="24" y="86"/>
                  </a:lnTo>
                  <a:lnTo>
                    <a:pt x="29" y="86"/>
                  </a:lnTo>
                  <a:lnTo>
                    <a:pt x="37" y="89"/>
                  </a:lnTo>
                  <a:lnTo>
                    <a:pt x="45" y="93"/>
                  </a:lnTo>
                  <a:lnTo>
                    <a:pt x="53" y="94"/>
                  </a:lnTo>
                  <a:lnTo>
                    <a:pt x="63" y="96"/>
                  </a:lnTo>
                  <a:lnTo>
                    <a:pt x="68" y="99"/>
                  </a:lnTo>
                  <a:lnTo>
                    <a:pt x="72" y="104"/>
                  </a:lnTo>
                  <a:lnTo>
                    <a:pt x="77" y="108"/>
                  </a:lnTo>
                  <a:lnTo>
                    <a:pt x="82" y="111"/>
                  </a:lnTo>
                  <a:lnTo>
                    <a:pt x="92" y="114"/>
                  </a:lnTo>
                  <a:lnTo>
                    <a:pt x="95" y="116"/>
                  </a:lnTo>
                  <a:lnTo>
                    <a:pt x="102" y="114"/>
                  </a:lnTo>
                  <a:lnTo>
                    <a:pt x="120" y="108"/>
                  </a:lnTo>
                  <a:lnTo>
                    <a:pt x="126" y="106"/>
                  </a:lnTo>
                  <a:lnTo>
                    <a:pt x="133" y="106"/>
                  </a:lnTo>
                  <a:lnTo>
                    <a:pt x="138" y="104"/>
                  </a:lnTo>
                  <a:lnTo>
                    <a:pt x="141" y="103"/>
                  </a:lnTo>
                  <a:lnTo>
                    <a:pt x="141" y="101"/>
                  </a:lnTo>
                  <a:lnTo>
                    <a:pt x="141" y="98"/>
                  </a:lnTo>
                  <a:lnTo>
                    <a:pt x="141" y="94"/>
                  </a:lnTo>
                  <a:lnTo>
                    <a:pt x="136" y="91"/>
                  </a:lnTo>
                  <a:lnTo>
                    <a:pt x="126" y="84"/>
                  </a:lnTo>
                  <a:lnTo>
                    <a:pt x="123" y="83"/>
                  </a:lnTo>
                  <a:lnTo>
                    <a:pt x="121" y="79"/>
                  </a:lnTo>
                  <a:lnTo>
                    <a:pt x="118" y="71"/>
                  </a:lnTo>
                  <a:lnTo>
                    <a:pt x="113" y="68"/>
                  </a:lnTo>
                  <a:lnTo>
                    <a:pt x="110" y="64"/>
                  </a:lnTo>
                  <a:lnTo>
                    <a:pt x="105" y="61"/>
                  </a:lnTo>
                  <a:lnTo>
                    <a:pt x="102" y="58"/>
                  </a:lnTo>
                  <a:lnTo>
                    <a:pt x="95" y="45"/>
                  </a:lnTo>
                  <a:lnTo>
                    <a:pt x="93" y="45"/>
                  </a:lnTo>
                  <a:lnTo>
                    <a:pt x="92" y="40"/>
                  </a:lnTo>
                  <a:lnTo>
                    <a:pt x="92" y="35"/>
                  </a:lnTo>
                  <a:lnTo>
                    <a:pt x="87" y="30"/>
                  </a:lnTo>
                  <a:lnTo>
                    <a:pt x="82" y="26"/>
                  </a:lnTo>
                  <a:lnTo>
                    <a:pt x="75" y="23"/>
                  </a:lnTo>
                  <a:lnTo>
                    <a:pt x="72" y="18"/>
                  </a:lnTo>
                  <a:lnTo>
                    <a:pt x="70" y="15"/>
                  </a:lnTo>
                  <a:lnTo>
                    <a:pt x="70" y="11"/>
                  </a:lnTo>
                  <a:lnTo>
                    <a:pt x="70" y="8"/>
                  </a:lnTo>
                  <a:lnTo>
                    <a:pt x="68" y="5"/>
                  </a:lnTo>
                  <a:lnTo>
                    <a:pt x="65" y="1"/>
                  </a:lnTo>
                  <a:lnTo>
                    <a:pt x="60" y="0"/>
                  </a:lnTo>
                  <a:lnTo>
                    <a:pt x="50" y="0"/>
                  </a:lnTo>
                  <a:lnTo>
                    <a:pt x="47" y="0"/>
                  </a:lnTo>
                  <a:lnTo>
                    <a:pt x="48" y="1"/>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80" name="Freeform 24"/>
            <p:cNvSpPr>
              <a:spLocks/>
            </p:cNvSpPr>
            <p:nvPr/>
          </p:nvSpPr>
          <p:spPr bwMode="auto">
            <a:xfrm>
              <a:off x="3716" y="1665"/>
              <a:ext cx="13" cy="13"/>
            </a:xfrm>
            <a:custGeom>
              <a:avLst/>
              <a:gdLst>
                <a:gd name="T0" fmla="*/ 1 w 18"/>
                <a:gd name="T1" fmla="*/ 1 h 21"/>
                <a:gd name="T2" fmla="*/ 1 w 18"/>
                <a:gd name="T3" fmla="*/ 1 h 21"/>
                <a:gd name="T4" fmla="*/ 1 w 18"/>
                <a:gd name="T5" fmla="*/ 0 h 21"/>
                <a:gd name="T6" fmla="*/ 1 w 18"/>
                <a:gd name="T7" fmla="*/ 0 h 21"/>
                <a:gd name="T8" fmla="*/ 1 w 18"/>
                <a:gd name="T9" fmla="*/ 1 h 21"/>
                <a:gd name="T10" fmla="*/ 1 w 18"/>
                <a:gd name="T11" fmla="*/ 1 h 21"/>
                <a:gd name="T12" fmla="*/ 0 w 18"/>
                <a:gd name="T13" fmla="*/ 1 h 21"/>
                <a:gd name="T14" fmla="*/ 1 w 18"/>
                <a:gd name="T15" fmla="*/ 1 h 21"/>
                <a:gd name="T16" fmla="*/ 1 w 18"/>
                <a:gd name="T17" fmla="*/ 1 h 21"/>
                <a:gd name="T18" fmla="*/ 1 w 18"/>
                <a:gd name="T19" fmla="*/ 1 h 21"/>
                <a:gd name="T20" fmla="*/ 1 w 18"/>
                <a:gd name="T21" fmla="*/ 1 h 21"/>
                <a:gd name="T22" fmla="*/ 1 w 18"/>
                <a:gd name="T23" fmla="*/ 1 h 21"/>
                <a:gd name="T24" fmla="*/ 1 w 18"/>
                <a:gd name="T25" fmla="*/ 1 h 21"/>
                <a:gd name="T26" fmla="*/ 1 w 18"/>
                <a:gd name="T27" fmla="*/ 1 h 21"/>
                <a:gd name="T28" fmla="*/ 1 w 18"/>
                <a:gd name="T29" fmla="*/ 1 h 21"/>
                <a:gd name="T30" fmla="*/ 1 w 18"/>
                <a:gd name="T31" fmla="*/ 1 h 21"/>
                <a:gd name="T32" fmla="*/ 1 w 18"/>
                <a:gd name="T33" fmla="*/ 1 h 21"/>
                <a:gd name="T34" fmla="*/ 1 w 18"/>
                <a:gd name="T35" fmla="*/ 1 h 21"/>
                <a:gd name="T36" fmla="*/ 1 w 18"/>
                <a:gd name="T37" fmla="*/ 1 h 21"/>
                <a:gd name="T38" fmla="*/ 1 w 18"/>
                <a:gd name="T39" fmla="*/ 1 h 21"/>
                <a:gd name="T40" fmla="*/ 1 w 18"/>
                <a:gd name="T41" fmla="*/ 1 h 21"/>
                <a:gd name="T42" fmla="*/ 1 w 18"/>
                <a:gd name="T43" fmla="*/ 1 h 21"/>
                <a:gd name="T44" fmla="*/ 1 w 18"/>
                <a:gd name="T45" fmla="*/ 1 h 21"/>
                <a:gd name="T46" fmla="*/ 1 w 18"/>
                <a:gd name="T47" fmla="*/ 1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21"/>
                <a:gd name="T74" fmla="*/ 18 w 18"/>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21">
                  <a:moveTo>
                    <a:pt x="15" y="3"/>
                  </a:moveTo>
                  <a:lnTo>
                    <a:pt x="15" y="3"/>
                  </a:lnTo>
                  <a:lnTo>
                    <a:pt x="6" y="0"/>
                  </a:lnTo>
                  <a:lnTo>
                    <a:pt x="3" y="0"/>
                  </a:lnTo>
                  <a:lnTo>
                    <a:pt x="1" y="1"/>
                  </a:lnTo>
                  <a:lnTo>
                    <a:pt x="0" y="3"/>
                  </a:lnTo>
                  <a:lnTo>
                    <a:pt x="1" y="6"/>
                  </a:lnTo>
                  <a:lnTo>
                    <a:pt x="5" y="11"/>
                  </a:lnTo>
                  <a:lnTo>
                    <a:pt x="6" y="15"/>
                  </a:lnTo>
                  <a:lnTo>
                    <a:pt x="11" y="18"/>
                  </a:lnTo>
                  <a:lnTo>
                    <a:pt x="11" y="20"/>
                  </a:lnTo>
                  <a:lnTo>
                    <a:pt x="11" y="21"/>
                  </a:lnTo>
                  <a:lnTo>
                    <a:pt x="13" y="21"/>
                  </a:lnTo>
                  <a:lnTo>
                    <a:pt x="15" y="20"/>
                  </a:lnTo>
                  <a:lnTo>
                    <a:pt x="16" y="16"/>
                  </a:lnTo>
                  <a:lnTo>
                    <a:pt x="18" y="11"/>
                  </a:lnTo>
                  <a:lnTo>
                    <a:pt x="18" y="8"/>
                  </a:lnTo>
                  <a:lnTo>
                    <a:pt x="15" y="3"/>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81" name="Freeform 25"/>
            <p:cNvSpPr>
              <a:spLocks/>
            </p:cNvSpPr>
            <p:nvPr/>
          </p:nvSpPr>
          <p:spPr bwMode="auto">
            <a:xfrm>
              <a:off x="3696" y="1665"/>
              <a:ext cx="14" cy="6"/>
            </a:xfrm>
            <a:custGeom>
              <a:avLst/>
              <a:gdLst>
                <a:gd name="T0" fmla="*/ 1 w 20"/>
                <a:gd name="T1" fmla="*/ 1 h 11"/>
                <a:gd name="T2" fmla="*/ 1 w 20"/>
                <a:gd name="T3" fmla="*/ 1 h 11"/>
                <a:gd name="T4" fmla="*/ 1 w 20"/>
                <a:gd name="T5" fmla="*/ 0 h 11"/>
                <a:gd name="T6" fmla="*/ 1 w 20"/>
                <a:gd name="T7" fmla="*/ 0 h 11"/>
                <a:gd name="T8" fmla="*/ 1 w 20"/>
                <a:gd name="T9" fmla="*/ 1 h 11"/>
                <a:gd name="T10" fmla="*/ 1 w 20"/>
                <a:gd name="T11" fmla="*/ 1 h 11"/>
                <a:gd name="T12" fmla="*/ 0 w 20"/>
                <a:gd name="T13" fmla="*/ 1 h 11"/>
                <a:gd name="T14" fmla="*/ 1 w 20"/>
                <a:gd name="T15" fmla="*/ 1 h 11"/>
                <a:gd name="T16" fmla="*/ 1 w 20"/>
                <a:gd name="T17" fmla="*/ 1 h 11"/>
                <a:gd name="T18" fmla="*/ 1 w 20"/>
                <a:gd name="T19" fmla="*/ 1 h 11"/>
                <a:gd name="T20" fmla="*/ 1 w 20"/>
                <a:gd name="T21" fmla="*/ 1 h 11"/>
                <a:gd name="T22" fmla="*/ 1 w 20"/>
                <a:gd name="T23" fmla="*/ 1 h 11"/>
                <a:gd name="T24" fmla="*/ 1 w 20"/>
                <a:gd name="T25" fmla="*/ 1 h 11"/>
                <a:gd name="T26" fmla="*/ 1 w 20"/>
                <a:gd name="T27" fmla="*/ 1 h 11"/>
                <a:gd name="T28" fmla="*/ 1 w 20"/>
                <a:gd name="T29" fmla="*/ 1 h 11"/>
                <a:gd name="T30" fmla="*/ 1 w 20"/>
                <a:gd name="T31" fmla="*/ 1 h 11"/>
                <a:gd name="T32" fmla="*/ 1 w 20"/>
                <a:gd name="T33" fmla="*/ 1 h 11"/>
                <a:gd name="T34" fmla="*/ 1 w 20"/>
                <a:gd name="T35" fmla="*/ 1 h 11"/>
                <a:gd name="T36" fmla="*/ 1 w 20"/>
                <a:gd name="T37" fmla="*/ 1 h 11"/>
                <a:gd name="T38" fmla="*/ 1 w 20"/>
                <a:gd name="T39" fmla="*/ 1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11"/>
                <a:gd name="T62" fmla="*/ 20 w 20"/>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11">
                  <a:moveTo>
                    <a:pt x="15" y="1"/>
                  </a:moveTo>
                  <a:lnTo>
                    <a:pt x="15" y="1"/>
                  </a:lnTo>
                  <a:lnTo>
                    <a:pt x="6" y="0"/>
                  </a:lnTo>
                  <a:lnTo>
                    <a:pt x="3" y="0"/>
                  </a:lnTo>
                  <a:lnTo>
                    <a:pt x="1" y="1"/>
                  </a:lnTo>
                  <a:lnTo>
                    <a:pt x="0" y="3"/>
                  </a:lnTo>
                  <a:lnTo>
                    <a:pt x="1" y="5"/>
                  </a:lnTo>
                  <a:lnTo>
                    <a:pt x="5" y="8"/>
                  </a:lnTo>
                  <a:lnTo>
                    <a:pt x="11" y="11"/>
                  </a:lnTo>
                  <a:lnTo>
                    <a:pt x="15" y="11"/>
                  </a:lnTo>
                  <a:lnTo>
                    <a:pt x="20" y="11"/>
                  </a:lnTo>
                  <a:lnTo>
                    <a:pt x="18" y="6"/>
                  </a:lnTo>
                  <a:lnTo>
                    <a:pt x="16" y="3"/>
                  </a:lnTo>
                  <a:lnTo>
                    <a:pt x="15" y="1"/>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82" name="Freeform 26"/>
            <p:cNvSpPr>
              <a:spLocks/>
            </p:cNvSpPr>
            <p:nvPr/>
          </p:nvSpPr>
          <p:spPr bwMode="auto">
            <a:xfrm>
              <a:off x="4633" y="1868"/>
              <a:ext cx="20" cy="21"/>
            </a:xfrm>
            <a:custGeom>
              <a:avLst/>
              <a:gdLst>
                <a:gd name="T0" fmla="*/ 1 w 27"/>
                <a:gd name="T1" fmla="*/ 0 h 34"/>
                <a:gd name="T2" fmla="*/ 1 w 27"/>
                <a:gd name="T3" fmla="*/ 0 h 34"/>
                <a:gd name="T4" fmla="*/ 1 w 27"/>
                <a:gd name="T5" fmla="*/ 1 h 34"/>
                <a:gd name="T6" fmla="*/ 1 w 27"/>
                <a:gd name="T7" fmla="*/ 1 h 34"/>
                <a:gd name="T8" fmla="*/ 1 w 27"/>
                <a:gd name="T9" fmla="*/ 1 h 34"/>
                <a:gd name="T10" fmla="*/ 1 w 27"/>
                <a:gd name="T11" fmla="*/ 1 h 34"/>
                <a:gd name="T12" fmla="*/ 1 w 27"/>
                <a:gd name="T13" fmla="*/ 1 h 34"/>
                <a:gd name="T14" fmla="*/ 1 w 27"/>
                <a:gd name="T15" fmla="*/ 1 h 34"/>
                <a:gd name="T16" fmla="*/ 1 w 27"/>
                <a:gd name="T17" fmla="*/ 1 h 34"/>
                <a:gd name="T18" fmla="*/ 1 w 27"/>
                <a:gd name="T19" fmla="*/ 1 h 34"/>
                <a:gd name="T20" fmla="*/ 1 w 27"/>
                <a:gd name="T21" fmla="*/ 1 h 34"/>
                <a:gd name="T22" fmla="*/ 0 w 27"/>
                <a:gd name="T23" fmla="*/ 1 h 34"/>
                <a:gd name="T24" fmla="*/ 1 w 27"/>
                <a:gd name="T25" fmla="*/ 1 h 34"/>
                <a:gd name="T26" fmla="*/ 1 w 27"/>
                <a:gd name="T27" fmla="*/ 1 h 34"/>
                <a:gd name="T28" fmla="*/ 1 w 27"/>
                <a:gd name="T29" fmla="*/ 1 h 34"/>
                <a:gd name="T30" fmla="*/ 1 w 27"/>
                <a:gd name="T31" fmla="*/ 1 h 34"/>
                <a:gd name="T32" fmla="*/ 1 w 27"/>
                <a:gd name="T33" fmla="*/ 1 h 34"/>
                <a:gd name="T34" fmla="*/ 1 w 27"/>
                <a:gd name="T35" fmla="*/ 1 h 34"/>
                <a:gd name="T36" fmla="*/ 1 w 27"/>
                <a:gd name="T37" fmla="*/ 1 h 34"/>
                <a:gd name="T38" fmla="*/ 1 w 27"/>
                <a:gd name="T39" fmla="*/ 1 h 34"/>
                <a:gd name="T40" fmla="*/ 1 w 27"/>
                <a:gd name="T41" fmla="*/ 1 h 34"/>
                <a:gd name="T42" fmla="*/ 1 w 27"/>
                <a:gd name="T43" fmla="*/ 1 h 34"/>
                <a:gd name="T44" fmla="*/ 1 w 27"/>
                <a:gd name="T45" fmla="*/ 1 h 34"/>
                <a:gd name="T46" fmla="*/ 1 w 27"/>
                <a:gd name="T47" fmla="*/ 1 h 34"/>
                <a:gd name="T48" fmla="*/ 1 w 27"/>
                <a:gd name="T49" fmla="*/ 1 h 34"/>
                <a:gd name="T50" fmla="*/ 1 w 27"/>
                <a:gd name="T51" fmla="*/ 1 h 34"/>
                <a:gd name="T52" fmla="*/ 1 w 27"/>
                <a:gd name="T53" fmla="*/ 1 h 34"/>
                <a:gd name="T54" fmla="*/ 1 w 27"/>
                <a:gd name="T55" fmla="*/ 1 h 34"/>
                <a:gd name="T56" fmla="*/ 1 w 27"/>
                <a:gd name="T57" fmla="*/ 1 h 34"/>
                <a:gd name="T58" fmla="*/ 1 w 27"/>
                <a:gd name="T59" fmla="*/ 1 h 34"/>
                <a:gd name="T60" fmla="*/ 1 w 27"/>
                <a:gd name="T61" fmla="*/ 1 h 34"/>
                <a:gd name="T62" fmla="*/ 1 w 27"/>
                <a:gd name="T63" fmla="*/ 1 h 34"/>
                <a:gd name="T64" fmla="*/ 1 w 27"/>
                <a:gd name="T65" fmla="*/ 1 h 34"/>
                <a:gd name="T66" fmla="*/ 1 w 27"/>
                <a:gd name="T67" fmla="*/ 1 h 34"/>
                <a:gd name="T68" fmla="*/ 1 w 27"/>
                <a:gd name="T69" fmla="*/ 1 h 34"/>
                <a:gd name="T70" fmla="*/ 1 w 27"/>
                <a:gd name="T71" fmla="*/ 1 h 34"/>
                <a:gd name="T72" fmla="*/ 1 w 27"/>
                <a:gd name="T73" fmla="*/ 0 h 34"/>
                <a:gd name="T74" fmla="*/ 1 w 27"/>
                <a:gd name="T75" fmla="*/ 0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
                <a:gd name="T115" fmla="*/ 0 h 34"/>
                <a:gd name="T116" fmla="*/ 27 w 27"/>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 h="34">
                  <a:moveTo>
                    <a:pt x="24" y="0"/>
                  </a:moveTo>
                  <a:lnTo>
                    <a:pt x="24" y="0"/>
                  </a:lnTo>
                  <a:lnTo>
                    <a:pt x="20" y="2"/>
                  </a:lnTo>
                  <a:lnTo>
                    <a:pt x="15" y="5"/>
                  </a:lnTo>
                  <a:lnTo>
                    <a:pt x="9" y="12"/>
                  </a:lnTo>
                  <a:lnTo>
                    <a:pt x="7" y="12"/>
                  </a:lnTo>
                  <a:lnTo>
                    <a:pt x="5" y="9"/>
                  </a:lnTo>
                  <a:lnTo>
                    <a:pt x="4" y="7"/>
                  </a:lnTo>
                  <a:lnTo>
                    <a:pt x="0" y="12"/>
                  </a:lnTo>
                  <a:lnTo>
                    <a:pt x="2" y="15"/>
                  </a:lnTo>
                  <a:lnTo>
                    <a:pt x="5" y="20"/>
                  </a:lnTo>
                  <a:lnTo>
                    <a:pt x="10" y="24"/>
                  </a:lnTo>
                  <a:lnTo>
                    <a:pt x="12" y="29"/>
                  </a:lnTo>
                  <a:lnTo>
                    <a:pt x="12" y="30"/>
                  </a:lnTo>
                  <a:lnTo>
                    <a:pt x="14" y="30"/>
                  </a:lnTo>
                  <a:lnTo>
                    <a:pt x="17" y="32"/>
                  </a:lnTo>
                  <a:lnTo>
                    <a:pt x="19" y="34"/>
                  </a:lnTo>
                  <a:lnTo>
                    <a:pt x="20" y="34"/>
                  </a:lnTo>
                  <a:lnTo>
                    <a:pt x="20" y="32"/>
                  </a:lnTo>
                  <a:lnTo>
                    <a:pt x="20" y="30"/>
                  </a:lnTo>
                  <a:lnTo>
                    <a:pt x="20" y="27"/>
                  </a:lnTo>
                  <a:lnTo>
                    <a:pt x="22" y="25"/>
                  </a:lnTo>
                  <a:lnTo>
                    <a:pt x="24" y="25"/>
                  </a:lnTo>
                  <a:lnTo>
                    <a:pt x="25" y="25"/>
                  </a:lnTo>
                  <a:lnTo>
                    <a:pt x="27" y="24"/>
                  </a:lnTo>
                  <a:lnTo>
                    <a:pt x="27" y="17"/>
                  </a:lnTo>
                  <a:lnTo>
                    <a:pt x="27" y="12"/>
                  </a:lnTo>
                  <a:lnTo>
                    <a:pt x="25" y="7"/>
                  </a:lnTo>
                  <a:lnTo>
                    <a:pt x="24"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83" name="Freeform 27"/>
            <p:cNvSpPr>
              <a:spLocks/>
            </p:cNvSpPr>
            <p:nvPr/>
          </p:nvSpPr>
          <p:spPr bwMode="auto">
            <a:xfrm>
              <a:off x="4637" y="1922"/>
              <a:ext cx="31" cy="15"/>
            </a:xfrm>
            <a:custGeom>
              <a:avLst/>
              <a:gdLst>
                <a:gd name="T0" fmla="*/ 1 w 43"/>
                <a:gd name="T1" fmla="*/ 0 h 23"/>
                <a:gd name="T2" fmla="*/ 1 w 43"/>
                <a:gd name="T3" fmla="*/ 0 h 23"/>
                <a:gd name="T4" fmla="*/ 1 w 43"/>
                <a:gd name="T5" fmla="*/ 0 h 23"/>
                <a:gd name="T6" fmla="*/ 0 w 43"/>
                <a:gd name="T7" fmla="*/ 0 h 23"/>
                <a:gd name="T8" fmla="*/ 0 w 43"/>
                <a:gd name="T9" fmla="*/ 0 h 23"/>
                <a:gd name="T10" fmla="*/ 1 w 43"/>
                <a:gd name="T11" fmla="*/ 1 h 23"/>
                <a:gd name="T12" fmla="*/ 1 w 43"/>
                <a:gd name="T13" fmla="*/ 1 h 23"/>
                <a:gd name="T14" fmla="*/ 1 w 43"/>
                <a:gd name="T15" fmla="*/ 1 h 23"/>
                <a:gd name="T16" fmla="*/ 1 w 43"/>
                <a:gd name="T17" fmla="*/ 1 h 23"/>
                <a:gd name="T18" fmla="*/ 1 w 43"/>
                <a:gd name="T19" fmla="*/ 1 h 23"/>
                <a:gd name="T20" fmla="*/ 1 w 43"/>
                <a:gd name="T21" fmla="*/ 1 h 23"/>
                <a:gd name="T22" fmla="*/ 1 w 43"/>
                <a:gd name="T23" fmla="*/ 1 h 23"/>
                <a:gd name="T24" fmla="*/ 1 w 43"/>
                <a:gd name="T25" fmla="*/ 1 h 23"/>
                <a:gd name="T26" fmla="*/ 1 w 43"/>
                <a:gd name="T27" fmla="*/ 1 h 23"/>
                <a:gd name="T28" fmla="*/ 1 w 43"/>
                <a:gd name="T29" fmla="*/ 1 h 23"/>
                <a:gd name="T30" fmla="*/ 1 w 43"/>
                <a:gd name="T31" fmla="*/ 1 h 23"/>
                <a:gd name="T32" fmla="*/ 1 w 43"/>
                <a:gd name="T33" fmla="*/ 1 h 23"/>
                <a:gd name="T34" fmla="*/ 1 w 43"/>
                <a:gd name="T35" fmla="*/ 1 h 23"/>
                <a:gd name="T36" fmla="*/ 1 w 43"/>
                <a:gd name="T37" fmla="*/ 1 h 23"/>
                <a:gd name="T38" fmla="*/ 1 w 43"/>
                <a:gd name="T39" fmla="*/ 1 h 23"/>
                <a:gd name="T40" fmla="*/ 1 w 43"/>
                <a:gd name="T41" fmla="*/ 1 h 23"/>
                <a:gd name="T42" fmla="*/ 1 w 43"/>
                <a:gd name="T43" fmla="*/ 0 h 23"/>
                <a:gd name="T44" fmla="*/ 1 w 43"/>
                <a:gd name="T45" fmla="*/ 0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23"/>
                <a:gd name="T71" fmla="*/ 43 w 43"/>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23">
                  <a:moveTo>
                    <a:pt x="30" y="0"/>
                  </a:moveTo>
                  <a:lnTo>
                    <a:pt x="30" y="0"/>
                  </a:lnTo>
                  <a:lnTo>
                    <a:pt x="15" y="0"/>
                  </a:lnTo>
                  <a:lnTo>
                    <a:pt x="0" y="0"/>
                  </a:lnTo>
                  <a:lnTo>
                    <a:pt x="2" y="5"/>
                  </a:lnTo>
                  <a:lnTo>
                    <a:pt x="5" y="10"/>
                  </a:lnTo>
                  <a:lnTo>
                    <a:pt x="12" y="18"/>
                  </a:lnTo>
                  <a:lnTo>
                    <a:pt x="17" y="20"/>
                  </a:lnTo>
                  <a:lnTo>
                    <a:pt x="22" y="23"/>
                  </a:lnTo>
                  <a:lnTo>
                    <a:pt x="29" y="23"/>
                  </a:lnTo>
                  <a:lnTo>
                    <a:pt x="34" y="23"/>
                  </a:lnTo>
                  <a:lnTo>
                    <a:pt x="39" y="21"/>
                  </a:lnTo>
                  <a:lnTo>
                    <a:pt x="40" y="18"/>
                  </a:lnTo>
                  <a:lnTo>
                    <a:pt x="43" y="13"/>
                  </a:lnTo>
                  <a:lnTo>
                    <a:pt x="43" y="10"/>
                  </a:lnTo>
                  <a:lnTo>
                    <a:pt x="42" y="5"/>
                  </a:lnTo>
                  <a:lnTo>
                    <a:pt x="39" y="3"/>
                  </a:lnTo>
                  <a:lnTo>
                    <a:pt x="35" y="1"/>
                  </a:lnTo>
                  <a:lnTo>
                    <a:pt x="30"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84" name="Freeform 28"/>
            <p:cNvSpPr>
              <a:spLocks/>
            </p:cNvSpPr>
            <p:nvPr/>
          </p:nvSpPr>
          <p:spPr bwMode="auto">
            <a:xfrm>
              <a:off x="4458" y="1925"/>
              <a:ext cx="23" cy="20"/>
            </a:xfrm>
            <a:custGeom>
              <a:avLst/>
              <a:gdLst>
                <a:gd name="T0" fmla="*/ 1 w 32"/>
                <a:gd name="T1" fmla="*/ 1 h 31"/>
                <a:gd name="T2" fmla="*/ 1 w 32"/>
                <a:gd name="T3" fmla="*/ 1 h 31"/>
                <a:gd name="T4" fmla="*/ 1 w 32"/>
                <a:gd name="T5" fmla="*/ 1 h 31"/>
                <a:gd name="T6" fmla="*/ 1 w 32"/>
                <a:gd name="T7" fmla="*/ 0 h 31"/>
                <a:gd name="T8" fmla="*/ 1 w 32"/>
                <a:gd name="T9" fmla="*/ 1 h 31"/>
                <a:gd name="T10" fmla="*/ 1 w 32"/>
                <a:gd name="T11" fmla="*/ 1 h 31"/>
                <a:gd name="T12" fmla="*/ 1 w 32"/>
                <a:gd name="T13" fmla="*/ 1 h 31"/>
                <a:gd name="T14" fmla="*/ 1 w 32"/>
                <a:gd name="T15" fmla="*/ 1 h 31"/>
                <a:gd name="T16" fmla="*/ 0 w 32"/>
                <a:gd name="T17" fmla="*/ 1 h 31"/>
                <a:gd name="T18" fmla="*/ 0 w 32"/>
                <a:gd name="T19" fmla="*/ 1 h 31"/>
                <a:gd name="T20" fmla="*/ 0 w 32"/>
                <a:gd name="T21" fmla="*/ 1 h 31"/>
                <a:gd name="T22" fmla="*/ 1 w 32"/>
                <a:gd name="T23" fmla="*/ 1 h 31"/>
                <a:gd name="T24" fmla="*/ 1 w 32"/>
                <a:gd name="T25" fmla="*/ 1 h 31"/>
                <a:gd name="T26" fmla="*/ 1 w 32"/>
                <a:gd name="T27" fmla="*/ 1 h 31"/>
                <a:gd name="T28" fmla="*/ 1 w 32"/>
                <a:gd name="T29" fmla="*/ 1 h 31"/>
                <a:gd name="T30" fmla="*/ 1 w 32"/>
                <a:gd name="T31" fmla="*/ 1 h 31"/>
                <a:gd name="T32" fmla="*/ 1 w 32"/>
                <a:gd name="T33" fmla="*/ 1 h 31"/>
                <a:gd name="T34" fmla="*/ 1 w 32"/>
                <a:gd name="T35" fmla="*/ 1 h 31"/>
                <a:gd name="T36" fmla="*/ 1 w 32"/>
                <a:gd name="T37" fmla="*/ 1 h 31"/>
                <a:gd name="T38" fmla="*/ 1 w 32"/>
                <a:gd name="T39" fmla="*/ 1 h 31"/>
                <a:gd name="T40" fmla="*/ 1 w 32"/>
                <a:gd name="T41" fmla="*/ 1 h 31"/>
                <a:gd name="T42" fmla="*/ 1 w 32"/>
                <a:gd name="T43" fmla="*/ 1 h 31"/>
                <a:gd name="T44" fmla="*/ 1 w 32"/>
                <a:gd name="T45" fmla="*/ 1 h 31"/>
                <a:gd name="T46" fmla="*/ 1 w 32"/>
                <a:gd name="T47" fmla="*/ 1 h 31"/>
                <a:gd name="T48" fmla="*/ 1 w 32"/>
                <a:gd name="T49" fmla="*/ 1 h 31"/>
                <a:gd name="T50" fmla="*/ 1 w 32"/>
                <a:gd name="T51" fmla="*/ 1 h 31"/>
                <a:gd name="T52" fmla="*/ 1 w 32"/>
                <a:gd name="T53" fmla="*/ 1 h 31"/>
                <a:gd name="T54" fmla="*/ 1 w 32"/>
                <a:gd name="T55" fmla="*/ 1 h 3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
                <a:gd name="T85" fmla="*/ 0 h 31"/>
                <a:gd name="T86" fmla="*/ 32 w 32"/>
                <a:gd name="T87" fmla="*/ 31 h 3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 h="31">
                  <a:moveTo>
                    <a:pt x="25" y="5"/>
                  </a:moveTo>
                  <a:lnTo>
                    <a:pt x="25" y="5"/>
                  </a:lnTo>
                  <a:lnTo>
                    <a:pt x="15" y="1"/>
                  </a:lnTo>
                  <a:lnTo>
                    <a:pt x="12" y="0"/>
                  </a:lnTo>
                  <a:lnTo>
                    <a:pt x="7" y="1"/>
                  </a:lnTo>
                  <a:lnTo>
                    <a:pt x="4" y="3"/>
                  </a:lnTo>
                  <a:lnTo>
                    <a:pt x="2" y="6"/>
                  </a:lnTo>
                  <a:lnTo>
                    <a:pt x="0" y="11"/>
                  </a:lnTo>
                  <a:lnTo>
                    <a:pt x="0" y="16"/>
                  </a:lnTo>
                  <a:lnTo>
                    <a:pt x="0" y="21"/>
                  </a:lnTo>
                  <a:lnTo>
                    <a:pt x="2" y="24"/>
                  </a:lnTo>
                  <a:lnTo>
                    <a:pt x="4" y="28"/>
                  </a:lnTo>
                  <a:lnTo>
                    <a:pt x="7" y="31"/>
                  </a:lnTo>
                  <a:lnTo>
                    <a:pt x="12" y="29"/>
                  </a:lnTo>
                  <a:lnTo>
                    <a:pt x="17" y="28"/>
                  </a:lnTo>
                  <a:lnTo>
                    <a:pt x="24" y="28"/>
                  </a:lnTo>
                  <a:lnTo>
                    <a:pt x="25" y="28"/>
                  </a:lnTo>
                  <a:lnTo>
                    <a:pt x="29" y="28"/>
                  </a:lnTo>
                  <a:lnTo>
                    <a:pt x="30" y="23"/>
                  </a:lnTo>
                  <a:lnTo>
                    <a:pt x="32" y="16"/>
                  </a:lnTo>
                  <a:lnTo>
                    <a:pt x="30" y="10"/>
                  </a:lnTo>
                  <a:lnTo>
                    <a:pt x="29" y="5"/>
                  </a:lnTo>
                  <a:lnTo>
                    <a:pt x="25" y="5"/>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85" name="Freeform 29"/>
            <p:cNvSpPr>
              <a:spLocks/>
            </p:cNvSpPr>
            <p:nvPr/>
          </p:nvSpPr>
          <p:spPr bwMode="auto">
            <a:xfrm>
              <a:off x="3903" y="1623"/>
              <a:ext cx="28" cy="12"/>
            </a:xfrm>
            <a:custGeom>
              <a:avLst/>
              <a:gdLst>
                <a:gd name="T0" fmla="*/ 1 w 38"/>
                <a:gd name="T1" fmla="*/ 1 h 20"/>
                <a:gd name="T2" fmla="*/ 1 w 38"/>
                <a:gd name="T3" fmla="*/ 1 h 20"/>
                <a:gd name="T4" fmla="*/ 1 w 38"/>
                <a:gd name="T5" fmla="*/ 1 h 20"/>
                <a:gd name="T6" fmla="*/ 1 w 38"/>
                <a:gd name="T7" fmla="*/ 1 h 20"/>
                <a:gd name="T8" fmla="*/ 1 w 38"/>
                <a:gd name="T9" fmla="*/ 0 h 20"/>
                <a:gd name="T10" fmla="*/ 1 w 38"/>
                <a:gd name="T11" fmla="*/ 0 h 20"/>
                <a:gd name="T12" fmla="*/ 1 w 38"/>
                <a:gd name="T13" fmla="*/ 1 h 20"/>
                <a:gd name="T14" fmla="*/ 1 w 38"/>
                <a:gd name="T15" fmla="*/ 1 h 20"/>
                <a:gd name="T16" fmla="*/ 0 w 38"/>
                <a:gd name="T17" fmla="*/ 1 h 20"/>
                <a:gd name="T18" fmla="*/ 0 w 38"/>
                <a:gd name="T19" fmla="*/ 1 h 20"/>
                <a:gd name="T20" fmla="*/ 1 w 38"/>
                <a:gd name="T21" fmla="*/ 1 h 20"/>
                <a:gd name="T22" fmla="*/ 1 w 38"/>
                <a:gd name="T23" fmla="*/ 1 h 20"/>
                <a:gd name="T24" fmla="*/ 1 w 38"/>
                <a:gd name="T25" fmla="*/ 1 h 20"/>
                <a:gd name="T26" fmla="*/ 1 w 38"/>
                <a:gd name="T27" fmla="*/ 1 h 20"/>
                <a:gd name="T28" fmla="*/ 1 w 38"/>
                <a:gd name="T29" fmla="*/ 1 h 20"/>
                <a:gd name="T30" fmla="*/ 1 w 38"/>
                <a:gd name="T31" fmla="*/ 1 h 20"/>
                <a:gd name="T32" fmla="*/ 1 w 38"/>
                <a:gd name="T33" fmla="*/ 1 h 20"/>
                <a:gd name="T34" fmla="*/ 1 w 38"/>
                <a:gd name="T35" fmla="*/ 1 h 20"/>
                <a:gd name="T36" fmla="*/ 1 w 38"/>
                <a:gd name="T37" fmla="*/ 1 h 20"/>
                <a:gd name="T38" fmla="*/ 1 w 38"/>
                <a:gd name="T39" fmla="*/ 1 h 20"/>
                <a:gd name="T40" fmla="*/ 1 w 38"/>
                <a:gd name="T41" fmla="*/ 1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0"/>
                <a:gd name="T65" fmla="*/ 38 w 38"/>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0">
                  <a:moveTo>
                    <a:pt x="22" y="5"/>
                  </a:moveTo>
                  <a:lnTo>
                    <a:pt x="22" y="5"/>
                  </a:lnTo>
                  <a:lnTo>
                    <a:pt x="17" y="4"/>
                  </a:lnTo>
                  <a:lnTo>
                    <a:pt x="12" y="2"/>
                  </a:lnTo>
                  <a:lnTo>
                    <a:pt x="7" y="0"/>
                  </a:lnTo>
                  <a:lnTo>
                    <a:pt x="3" y="0"/>
                  </a:lnTo>
                  <a:lnTo>
                    <a:pt x="2" y="2"/>
                  </a:lnTo>
                  <a:lnTo>
                    <a:pt x="0" y="5"/>
                  </a:lnTo>
                  <a:lnTo>
                    <a:pt x="0" y="9"/>
                  </a:lnTo>
                  <a:lnTo>
                    <a:pt x="2" y="15"/>
                  </a:lnTo>
                  <a:lnTo>
                    <a:pt x="5" y="18"/>
                  </a:lnTo>
                  <a:lnTo>
                    <a:pt x="8" y="20"/>
                  </a:lnTo>
                  <a:lnTo>
                    <a:pt x="20" y="20"/>
                  </a:lnTo>
                  <a:lnTo>
                    <a:pt x="32" y="20"/>
                  </a:lnTo>
                  <a:lnTo>
                    <a:pt x="38" y="18"/>
                  </a:lnTo>
                  <a:lnTo>
                    <a:pt x="32" y="10"/>
                  </a:lnTo>
                  <a:lnTo>
                    <a:pt x="22" y="5"/>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86" name="Freeform 30"/>
            <p:cNvSpPr>
              <a:spLocks/>
            </p:cNvSpPr>
            <p:nvPr/>
          </p:nvSpPr>
          <p:spPr bwMode="auto">
            <a:xfrm>
              <a:off x="4060" y="1617"/>
              <a:ext cx="35" cy="16"/>
            </a:xfrm>
            <a:custGeom>
              <a:avLst/>
              <a:gdLst>
                <a:gd name="T0" fmla="*/ 1 w 47"/>
                <a:gd name="T1" fmla="*/ 1 h 23"/>
                <a:gd name="T2" fmla="*/ 1 w 47"/>
                <a:gd name="T3" fmla="*/ 1 h 23"/>
                <a:gd name="T4" fmla="*/ 1 w 47"/>
                <a:gd name="T5" fmla="*/ 1 h 23"/>
                <a:gd name="T6" fmla="*/ 1 w 47"/>
                <a:gd name="T7" fmla="*/ 1 h 23"/>
                <a:gd name="T8" fmla="*/ 1 w 47"/>
                <a:gd name="T9" fmla="*/ 1 h 23"/>
                <a:gd name="T10" fmla="*/ 1 w 47"/>
                <a:gd name="T11" fmla="*/ 1 h 23"/>
                <a:gd name="T12" fmla="*/ 1 w 47"/>
                <a:gd name="T13" fmla="*/ 1 h 23"/>
                <a:gd name="T14" fmla="*/ 1 w 47"/>
                <a:gd name="T15" fmla="*/ 1 h 23"/>
                <a:gd name="T16" fmla="*/ 1 w 47"/>
                <a:gd name="T17" fmla="*/ 1 h 23"/>
                <a:gd name="T18" fmla="*/ 0 w 47"/>
                <a:gd name="T19" fmla="*/ 1 h 23"/>
                <a:gd name="T20" fmla="*/ 0 w 47"/>
                <a:gd name="T21" fmla="*/ 1 h 23"/>
                <a:gd name="T22" fmla="*/ 0 w 47"/>
                <a:gd name="T23" fmla="*/ 1 h 23"/>
                <a:gd name="T24" fmla="*/ 1 w 47"/>
                <a:gd name="T25" fmla="*/ 1 h 23"/>
                <a:gd name="T26" fmla="*/ 1 w 47"/>
                <a:gd name="T27" fmla="*/ 1 h 23"/>
                <a:gd name="T28" fmla="*/ 1 w 47"/>
                <a:gd name="T29" fmla="*/ 1 h 23"/>
                <a:gd name="T30" fmla="*/ 1 w 47"/>
                <a:gd name="T31" fmla="*/ 1 h 23"/>
                <a:gd name="T32" fmla="*/ 1 w 47"/>
                <a:gd name="T33" fmla="*/ 1 h 23"/>
                <a:gd name="T34" fmla="*/ 1 w 47"/>
                <a:gd name="T35" fmla="*/ 1 h 23"/>
                <a:gd name="T36" fmla="*/ 1 w 47"/>
                <a:gd name="T37" fmla="*/ 1 h 23"/>
                <a:gd name="T38" fmla="*/ 1 w 47"/>
                <a:gd name="T39" fmla="*/ 1 h 23"/>
                <a:gd name="T40" fmla="*/ 1 w 47"/>
                <a:gd name="T41" fmla="*/ 1 h 23"/>
                <a:gd name="T42" fmla="*/ 1 w 47"/>
                <a:gd name="T43" fmla="*/ 1 h 23"/>
                <a:gd name="T44" fmla="*/ 1 w 47"/>
                <a:gd name="T45" fmla="*/ 1 h 23"/>
                <a:gd name="T46" fmla="*/ 1 w 47"/>
                <a:gd name="T47" fmla="*/ 1 h 23"/>
                <a:gd name="T48" fmla="*/ 1 w 47"/>
                <a:gd name="T49" fmla="*/ 1 h 23"/>
                <a:gd name="T50" fmla="*/ 1 w 47"/>
                <a:gd name="T51" fmla="*/ 1 h 23"/>
                <a:gd name="T52" fmla="*/ 1 w 47"/>
                <a:gd name="T53" fmla="*/ 1 h 23"/>
                <a:gd name="T54" fmla="*/ 1 w 47"/>
                <a:gd name="T55" fmla="*/ 1 h 23"/>
                <a:gd name="T56" fmla="*/ 1 w 47"/>
                <a:gd name="T57" fmla="*/ 1 h 23"/>
                <a:gd name="T58" fmla="*/ 1 w 47"/>
                <a:gd name="T59" fmla="*/ 1 h 23"/>
                <a:gd name="T60" fmla="*/ 1 w 47"/>
                <a:gd name="T61" fmla="*/ 1 h 23"/>
                <a:gd name="T62" fmla="*/ 1 w 47"/>
                <a:gd name="T63" fmla="*/ 1 h 23"/>
                <a:gd name="T64" fmla="*/ 1 w 47"/>
                <a:gd name="T65" fmla="*/ 1 h 23"/>
                <a:gd name="T66" fmla="*/ 1 w 47"/>
                <a:gd name="T67" fmla="*/ 1 h 23"/>
                <a:gd name="T68" fmla="*/ 1 w 47"/>
                <a:gd name="T69" fmla="*/ 1 h 23"/>
                <a:gd name="T70" fmla="*/ 1 w 47"/>
                <a:gd name="T71" fmla="*/ 1 h 23"/>
                <a:gd name="T72" fmla="*/ 1 w 47"/>
                <a:gd name="T73" fmla="*/ 0 h 23"/>
                <a:gd name="T74" fmla="*/ 1 w 47"/>
                <a:gd name="T75" fmla="*/ 0 h 23"/>
                <a:gd name="T76" fmla="*/ 1 w 47"/>
                <a:gd name="T77" fmla="*/ 1 h 23"/>
                <a:gd name="T78" fmla="*/ 1 w 47"/>
                <a:gd name="T79" fmla="*/ 1 h 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
                <a:gd name="T121" fmla="*/ 0 h 23"/>
                <a:gd name="T122" fmla="*/ 47 w 47"/>
                <a:gd name="T123" fmla="*/ 23 h 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 h="23">
                  <a:moveTo>
                    <a:pt x="30" y="3"/>
                  </a:moveTo>
                  <a:lnTo>
                    <a:pt x="30" y="3"/>
                  </a:lnTo>
                  <a:lnTo>
                    <a:pt x="23" y="3"/>
                  </a:lnTo>
                  <a:lnTo>
                    <a:pt x="17" y="3"/>
                  </a:lnTo>
                  <a:lnTo>
                    <a:pt x="14" y="5"/>
                  </a:lnTo>
                  <a:lnTo>
                    <a:pt x="10" y="7"/>
                  </a:lnTo>
                  <a:lnTo>
                    <a:pt x="4" y="8"/>
                  </a:lnTo>
                  <a:lnTo>
                    <a:pt x="0" y="10"/>
                  </a:lnTo>
                  <a:lnTo>
                    <a:pt x="0" y="13"/>
                  </a:lnTo>
                  <a:lnTo>
                    <a:pt x="2" y="17"/>
                  </a:lnTo>
                  <a:lnTo>
                    <a:pt x="5" y="18"/>
                  </a:lnTo>
                  <a:lnTo>
                    <a:pt x="14" y="20"/>
                  </a:lnTo>
                  <a:lnTo>
                    <a:pt x="20" y="23"/>
                  </a:lnTo>
                  <a:lnTo>
                    <a:pt x="25" y="23"/>
                  </a:lnTo>
                  <a:lnTo>
                    <a:pt x="30" y="23"/>
                  </a:lnTo>
                  <a:lnTo>
                    <a:pt x="32" y="22"/>
                  </a:lnTo>
                  <a:lnTo>
                    <a:pt x="33" y="20"/>
                  </a:lnTo>
                  <a:lnTo>
                    <a:pt x="38" y="18"/>
                  </a:lnTo>
                  <a:lnTo>
                    <a:pt x="43" y="17"/>
                  </a:lnTo>
                  <a:lnTo>
                    <a:pt x="45" y="17"/>
                  </a:lnTo>
                  <a:lnTo>
                    <a:pt x="47" y="17"/>
                  </a:lnTo>
                  <a:lnTo>
                    <a:pt x="47" y="13"/>
                  </a:lnTo>
                  <a:lnTo>
                    <a:pt x="45" y="12"/>
                  </a:lnTo>
                  <a:lnTo>
                    <a:pt x="43" y="7"/>
                  </a:lnTo>
                  <a:lnTo>
                    <a:pt x="42" y="3"/>
                  </a:lnTo>
                  <a:lnTo>
                    <a:pt x="40" y="2"/>
                  </a:lnTo>
                  <a:lnTo>
                    <a:pt x="33" y="0"/>
                  </a:lnTo>
                  <a:lnTo>
                    <a:pt x="28" y="0"/>
                  </a:lnTo>
                  <a:lnTo>
                    <a:pt x="30" y="3"/>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87" name="Freeform 31"/>
            <p:cNvSpPr>
              <a:spLocks/>
            </p:cNvSpPr>
            <p:nvPr/>
          </p:nvSpPr>
          <p:spPr bwMode="auto">
            <a:xfrm>
              <a:off x="4104" y="1610"/>
              <a:ext cx="19" cy="24"/>
            </a:xfrm>
            <a:custGeom>
              <a:avLst/>
              <a:gdLst>
                <a:gd name="T0" fmla="*/ 1 w 28"/>
                <a:gd name="T1" fmla="*/ 1 h 36"/>
                <a:gd name="T2" fmla="*/ 1 w 28"/>
                <a:gd name="T3" fmla="*/ 1 h 36"/>
                <a:gd name="T4" fmla="*/ 1 w 28"/>
                <a:gd name="T5" fmla="*/ 1 h 36"/>
                <a:gd name="T6" fmla="*/ 1 w 28"/>
                <a:gd name="T7" fmla="*/ 1 h 36"/>
                <a:gd name="T8" fmla="*/ 1 w 28"/>
                <a:gd name="T9" fmla="*/ 1 h 36"/>
                <a:gd name="T10" fmla="*/ 1 w 28"/>
                <a:gd name="T11" fmla="*/ 1 h 36"/>
                <a:gd name="T12" fmla="*/ 1 w 28"/>
                <a:gd name="T13" fmla="*/ 1 h 36"/>
                <a:gd name="T14" fmla="*/ 1 w 28"/>
                <a:gd name="T15" fmla="*/ 1 h 36"/>
                <a:gd name="T16" fmla="*/ 1 w 28"/>
                <a:gd name="T17" fmla="*/ 1 h 36"/>
                <a:gd name="T18" fmla="*/ 1 w 28"/>
                <a:gd name="T19" fmla="*/ 1 h 36"/>
                <a:gd name="T20" fmla="*/ 0 w 28"/>
                <a:gd name="T21" fmla="*/ 1 h 36"/>
                <a:gd name="T22" fmla="*/ 0 w 28"/>
                <a:gd name="T23" fmla="*/ 1 h 36"/>
                <a:gd name="T24" fmla="*/ 1 w 28"/>
                <a:gd name="T25" fmla="*/ 1 h 36"/>
                <a:gd name="T26" fmla="*/ 1 w 28"/>
                <a:gd name="T27" fmla="*/ 1 h 36"/>
                <a:gd name="T28" fmla="*/ 1 w 28"/>
                <a:gd name="T29" fmla="*/ 1 h 36"/>
                <a:gd name="T30" fmla="*/ 1 w 28"/>
                <a:gd name="T31" fmla="*/ 1 h 36"/>
                <a:gd name="T32" fmla="*/ 1 w 28"/>
                <a:gd name="T33" fmla="*/ 1 h 36"/>
                <a:gd name="T34" fmla="*/ 1 w 28"/>
                <a:gd name="T35" fmla="*/ 1 h 36"/>
                <a:gd name="T36" fmla="*/ 1 w 28"/>
                <a:gd name="T37" fmla="*/ 1 h 36"/>
                <a:gd name="T38" fmla="*/ 1 w 28"/>
                <a:gd name="T39" fmla="*/ 1 h 36"/>
                <a:gd name="T40" fmla="*/ 1 w 28"/>
                <a:gd name="T41" fmla="*/ 1 h 36"/>
                <a:gd name="T42" fmla="*/ 1 w 28"/>
                <a:gd name="T43" fmla="*/ 1 h 36"/>
                <a:gd name="T44" fmla="*/ 1 w 28"/>
                <a:gd name="T45" fmla="*/ 0 h 36"/>
                <a:gd name="T46" fmla="*/ 1 w 28"/>
                <a:gd name="T47" fmla="*/ 0 h 36"/>
                <a:gd name="T48" fmla="*/ 1 w 28"/>
                <a:gd name="T49" fmla="*/ 1 h 36"/>
                <a:gd name="T50" fmla="*/ 1 w 28"/>
                <a:gd name="T51" fmla="*/ 1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36"/>
                <a:gd name="T80" fmla="*/ 28 w 28"/>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36">
                  <a:moveTo>
                    <a:pt x="23" y="2"/>
                  </a:moveTo>
                  <a:lnTo>
                    <a:pt x="23" y="2"/>
                  </a:lnTo>
                  <a:lnTo>
                    <a:pt x="18" y="3"/>
                  </a:lnTo>
                  <a:lnTo>
                    <a:pt x="17" y="5"/>
                  </a:lnTo>
                  <a:lnTo>
                    <a:pt x="13" y="7"/>
                  </a:lnTo>
                  <a:lnTo>
                    <a:pt x="13" y="12"/>
                  </a:lnTo>
                  <a:lnTo>
                    <a:pt x="10" y="17"/>
                  </a:lnTo>
                  <a:lnTo>
                    <a:pt x="3" y="25"/>
                  </a:lnTo>
                  <a:lnTo>
                    <a:pt x="0" y="28"/>
                  </a:lnTo>
                  <a:lnTo>
                    <a:pt x="0" y="30"/>
                  </a:lnTo>
                  <a:lnTo>
                    <a:pt x="2" y="33"/>
                  </a:lnTo>
                  <a:lnTo>
                    <a:pt x="3" y="36"/>
                  </a:lnTo>
                  <a:lnTo>
                    <a:pt x="8" y="36"/>
                  </a:lnTo>
                  <a:lnTo>
                    <a:pt x="12" y="35"/>
                  </a:lnTo>
                  <a:lnTo>
                    <a:pt x="17" y="33"/>
                  </a:lnTo>
                  <a:lnTo>
                    <a:pt x="23" y="27"/>
                  </a:lnTo>
                  <a:lnTo>
                    <a:pt x="27" y="18"/>
                  </a:lnTo>
                  <a:lnTo>
                    <a:pt x="28" y="10"/>
                  </a:lnTo>
                  <a:lnTo>
                    <a:pt x="27" y="0"/>
                  </a:lnTo>
                  <a:lnTo>
                    <a:pt x="23"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88" name="Freeform 32"/>
            <p:cNvSpPr>
              <a:spLocks/>
            </p:cNvSpPr>
            <p:nvPr/>
          </p:nvSpPr>
          <p:spPr bwMode="auto">
            <a:xfrm>
              <a:off x="4120" y="1671"/>
              <a:ext cx="15" cy="18"/>
            </a:xfrm>
            <a:custGeom>
              <a:avLst/>
              <a:gdLst>
                <a:gd name="T0" fmla="*/ 2 w 20"/>
                <a:gd name="T1" fmla="*/ 0 h 27"/>
                <a:gd name="T2" fmla="*/ 2 w 20"/>
                <a:gd name="T3" fmla="*/ 0 h 27"/>
                <a:gd name="T4" fmla="*/ 2 w 20"/>
                <a:gd name="T5" fmla="*/ 1 h 27"/>
                <a:gd name="T6" fmla="*/ 0 w 20"/>
                <a:gd name="T7" fmla="*/ 1 h 27"/>
                <a:gd name="T8" fmla="*/ 0 w 20"/>
                <a:gd name="T9" fmla="*/ 1 h 27"/>
                <a:gd name="T10" fmla="*/ 2 w 20"/>
                <a:gd name="T11" fmla="*/ 1 h 27"/>
                <a:gd name="T12" fmla="*/ 2 w 20"/>
                <a:gd name="T13" fmla="*/ 1 h 27"/>
                <a:gd name="T14" fmla="*/ 2 w 20"/>
                <a:gd name="T15" fmla="*/ 1 h 27"/>
                <a:gd name="T16" fmla="*/ 2 w 20"/>
                <a:gd name="T17" fmla="*/ 1 h 27"/>
                <a:gd name="T18" fmla="*/ 2 w 20"/>
                <a:gd name="T19" fmla="*/ 1 h 27"/>
                <a:gd name="T20" fmla="*/ 2 w 20"/>
                <a:gd name="T21" fmla="*/ 1 h 27"/>
                <a:gd name="T22" fmla="*/ 2 w 20"/>
                <a:gd name="T23" fmla="*/ 1 h 27"/>
                <a:gd name="T24" fmla="*/ 2 w 20"/>
                <a:gd name="T25" fmla="*/ 1 h 27"/>
                <a:gd name="T26" fmla="*/ 2 w 20"/>
                <a:gd name="T27" fmla="*/ 1 h 27"/>
                <a:gd name="T28" fmla="*/ 2 w 20"/>
                <a:gd name="T29" fmla="*/ 1 h 27"/>
                <a:gd name="T30" fmla="*/ 2 w 20"/>
                <a:gd name="T31" fmla="*/ 1 h 27"/>
                <a:gd name="T32" fmla="*/ 2 w 20"/>
                <a:gd name="T33" fmla="*/ 1 h 27"/>
                <a:gd name="T34" fmla="*/ 2 w 20"/>
                <a:gd name="T35" fmla="*/ 1 h 27"/>
                <a:gd name="T36" fmla="*/ 2 w 20"/>
                <a:gd name="T37" fmla="*/ 0 h 27"/>
                <a:gd name="T38" fmla="*/ 2 w 20"/>
                <a:gd name="T39" fmla="*/ 0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27"/>
                <a:gd name="T62" fmla="*/ 20 w 20"/>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27">
                  <a:moveTo>
                    <a:pt x="7" y="0"/>
                  </a:moveTo>
                  <a:lnTo>
                    <a:pt x="7" y="0"/>
                  </a:lnTo>
                  <a:lnTo>
                    <a:pt x="4" y="7"/>
                  </a:lnTo>
                  <a:lnTo>
                    <a:pt x="0" y="15"/>
                  </a:lnTo>
                  <a:lnTo>
                    <a:pt x="0" y="22"/>
                  </a:lnTo>
                  <a:lnTo>
                    <a:pt x="2" y="25"/>
                  </a:lnTo>
                  <a:lnTo>
                    <a:pt x="4" y="27"/>
                  </a:lnTo>
                  <a:lnTo>
                    <a:pt x="7" y="25"/>
                  </a:lnTo>
                  <a:lnTo>
                    <a:pt x="9" y="25"/>
                  </a:lnTo>
                  <a:lnTo>
                    <a:pt x="10" y="22"/>
                  </a:lnTo>
                  <a:lnTo>
                    <a:pt x="17" y="17"/>
                  </a:lnTo>
                  <a:lnTo>
                    <a:pt x="18" y="14"/>
                  </a:lnTo>
                  <a:lnTo>
                    <a:pt x="20" y="10"/>
                  </a:lnTo>
                  <a:lnTo>
                    <a:pt x="18" y="9"/>
                  </a:lnTo>
                  <a:lnTo>
                    <a:pt x="15" y="5"/>
                  </a:lnTo>
                  <a:lnTo>
                    <a:pt x="7"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89" name="Freeform 33"/>
            <p:cNvSpPr>
              <a:spLocks/>
            </p:cNvSpPr>
            <p:nvPr/>
          </p:nvSpPr>
          <p:spPr bwMode="auto">
            <a:xfrm>
              <a:off x="4122" y="1689"/>
              <a:ext cx="15" cy="16"/>
            </a:xfrm>
            <a:custGeom>
              <a:avLst/>
              <a:gdLst>
                <a:gd name="T0" fmla="*/ 1 w 21"/>
                <a:gd name="T1" fmla="*/ 1 h 25"/>
                <a:gd name="T2" fmla="*/ 1 w 21"/>
                <a:gd name="T3" fmla="*/ 1 h 25"/>
                <a:gd name="T4" fmla="*/ 0 w 21"/>
                <a:gd name="T5" fmla="*/ 1 h 25"/>
                <a:gd name="T6" fmla="*/ 0 w 21"/>
                <a:gd name="T7" fmla="*/ 1 h 25"/>
                <a:gd name="T8" fmla="*/ 0 w 21"/>
                <a:gd name="T9" fmla="*/ 1 h 25"/>
                <a:gd name="T10" fmla="*/ 0 w 21"/>
                <a:gd name="T11" fmla="*/ 1 h 25"/>
                <a:gd name="T12" fmla="*/ 1 w 21"/>
                <a:gd name="T13" fmla="*/ 1 h 25"/>
                <a:gd name="T14" fmla="*/ 1 w 21"/>
                <a:gd name="T15" fmla="*/ 1 h 25"/>
                <a:gd name="T16" fmla="*/ 1 w 21"/>
                <a:gd name="T17" fmla="*/ 1 h 25"/>
                <a:gd name="T18" fmla="*/ 1 w 21"/>
                <a:gd name="T19" fmla="*/ 1 h 25"/>
                <a:gd name="T20" fmla="*/ 1 w 21"/>
                <a:gd name="T21" fmla="*/ 1 h 25"/>
                <a:gd name="T22" fmla="*/ 1 w 21"/>
                <a:gd name="T23" fmla="*/ 1 h 25"/>
                <a:gd name="T24" fmla="*/ 1 w 21"/>
                <a:gd name="T25" fmla="*/ 1 h 25"/>
                <a:gd name="T26" fmla="*/ 1 w 21"/>
                <a:gd name="T27" fmla="*/ 1 h 25"/>
                <a:gd name="T28" fmla="*/ 1 w 21"/>
                <a:gd name="T29" fmla="*/ 1 h 25"/>
                <a:gd name="T30" fmla="*/ 1 w 21"/>
                <a:gd name="T31" fmla="*/ 1 h 25"/>
                <a:gd name="T32" fmla="*/ 1 w 21"/>
                <a:gd name="T33" fmla="*/ 1 h 25"/>
                <a:gd name="T34" fmla="*/ 1 w 21"/>
                <a:gd name="T35" fmla="*/ 1 h 25"/>
                <a:gd name="T36" fmla="*/ 1 w 21"/>
                <a:gd name="T37" fmla="*/ 1 h 25"/>
                <a:gd name="T38" fmla="*/ 1 w 21"/>
                <a:gd name="T39" fmla="*/ 0 h 25"/>
                <a:gd name="T40" fmla="*/ 1 w 21"/>
                <a:gd name="T41" fmla="*/ 0 h 25"/>
                <a:gd name="T42" fmla="*/ 1 w 21"/>
                <a:gd name="T43" fmla="*/ 0 h 25"/>
                <a:gd name="T44" fmla="*/ 1 w 21"/>
                <a:gd name="T45" fmla="*/ 1 h 25"/>
                <a:gd name="T46" fmla="*/ 1 w 21"/>
                <a:gd name="T47" fmla="*/ 1 h 25"/>
                <a:gd name="T48" fmla="*/ 1 w 21"/>
                <a:gd name="T49" fmla="*/ 1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5"/>
                <a:gd name="T77" fmla="*/ 21 w 21"/>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5">
                  <a:moveTo>
                    <a:pt x="3" y="6"/>
                  </a:moveTo>
                  <a:lnTo>
                    <a:pt x="3" y="6"/>
                  </a:lnTo>
                  <a:lnTo>
                    <a:pt x="0" y="13"/>
                  </a:lnTo>
                  <a:lnTo>
                    <a:pt x="0" y="16"/>
                  </a:lnTo>
                  <a:lnTo>
                    <a:pt x="0" y="20"/>
                  </a:lnTo>
                  <a:lnTo>
                    <a:pt x="3" y="23"/>
                  </a:lnTo>
                  <a:lnTo>
                    <a:pt x="8" y="25"/>
                  </a:lnTo>
                  <a:lnTo>
                    <a:pt x="13" y="25"/>
                  </a:lnTo>
                  <a:lnTo>
                    <a:pt x="16" y="21"/>
                  </a:lnTo>
                  <a:lnTo>
                    <a:pt x="16" y="20"/>
                  </a:lnTo>
                  <a:lnTo>
                    <a:pt x="16" y="15"/>
                  </a:lnTo>
                  <a:lnTo>
                    <a:pt x="19" y="10"/>
                  </a:lnTo>
                  <a:lnTo>
                    <a:pt x="21" y="6"/>
                  </a:lnTo>
                  <a:lnTo>
                    <a:pt x="19" y="3"/>
                  </a:lnTo>
                  <a:lnTo>
                    <a:pt x="18" y="1"/>
                  </a:lnTo>
                  <a:lnTo>
                    <a:pt x="16" y="0"/>
                  </a:lnTo>
                  <a:lnTo>
                    <a:pt x="10" y="0"/>
                  </a:lnTo>
                  <a:lnTo>
                    <a:pt x="6" y="1"/>
                  </a:lnTo>
                  <a:lnTo>
                    <a:pt x="3" y="6"/>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90" name="Freeform 34"/>
            <p:cNvSpPr>
              <a:spLocks/>
            </p:cNvSpPr>
            <p:nvPr/>
          </p:nvSpPr>
          <p:spPr bwMode="auto">
            <a:xfrm>
              <a:off x="4139" y="1620"/>
              <a:ext cx="19" cy="24"/>
            </a:xfrm>
            <a:custGeom>
              <a:avLst/>
              <a:gdLst>
                <a:gd name="T0" fmla="*/ 1 w 26"/>
                <a:gd name="T1" fmla="*/ 1 h 36"/>
                <a:gd name="T2" fmla="*/ 1 w 26"/>
                <a:gd name="T3" fmla="*/ 1 h 36"/>
                <a:gd name="T4" fmla="*/ 1 w 26"/>
                <a:gd name="T5" fmla="*/ 1 h 36"/>
                <a:gd name="T6" fmla="*/ 1 w 26"/>
                <a:gd name="T7" fmla="*/ 1 h 36"/>
                <a:gd name="T8" fmla="*/ 1 w 26"/>
                <a:gd name="T9" fmla="*/ 1 h 36"/>
                <a:gd name="T10" fmla="*/ 1 w 26"/>
                <a:gd name="T11" fmla="*/ 1 h 36"/>
                <a:gd name="T12" fmla="*/ 1 w 26"/>
                <a:gd name="T13" fmla="*/ 1 h 36"/>
                <a:gd name="T14" fmla="*/ 1 w 26"/>
                <a:gd name="T15" fmla="*/ 1 h 36"/>
                <a:gd name="T16" fmla="*/ 1 w 26"/>
                <a:gd name="T17" fmla="*/ 1 h 36"/>
                <a:gd name="T18" fmla="*/ 1 w 26"/>
                <a:gd name="T19" fmla="*/ 1 h 36"/>
                <a:gd name="T20" fmla="*/ 1 w 26"/>
                <a:gd name="T21" fmla="*/ 1 h 36"/>
                <a:gd name="T22" fmla="*/ 1 w 26"/>
                <a:gd name="T23" fmla="*/ 1 h 36"/>
                <a:gd name="T24" fmla="*/ 1 w 26"/>
                <a:gd name="T25" fmla="*/ 1 h 36"/>
                <a:gd name="T26" fmla="*/ 1 w 26"/>
                <a:gd name="T27" fmla="*/ 1 h 36"/>
                <a:gd name="T28" fmla="*/ 1 w 26"/>
                <a:gd name="T29" fmla="*/ 1 h 36"/>
                <a:gd name="T30" fmla="*/ 1 w 26"/>
                <a:gd name="T31" fmla="*/ 1 h 36"/>
                <a:gd name="T32" fmla="*/ 1 w 26"/>
                <a:gd name="T33" fmla="*/ 1 h 36"/>
                <a:gd name="T34" fmla="*/ 1 w 26"/>
                <a:gd name="T35" fmla="*/ 1 h 36"/>
                <a:gd name="T36" fmla="*/ 1 w 26"/>
                <a:gd name="T37" fmla="*/ 1 h 36"/>
                <a:gd name="T38" fmla="*/ 1 w 26"/>
                <a:gd name="T39" fmla="*/ 1 h 36"/>
                <a:gd name="T40" fmla="*/ 1 w 26"/>
                <a:gd name="T41" fmla="*/ 1 h 36"/>
                <a:gd name="T42" fmla="*/ 1 w 26"/>
                <a:gd name="T43" fmla="*/ 1 h 36"/>
                <a:gd name="T44" fmla="*/ 1 w 26"/>
                <a:gd name="T45" fmla="*/ 1 h 36"/>
                <a:gd name="T46" fmla="*/ 1 w 26"/>
                <a:gd name="T47" fmla="*/ 1 h 36"/>
                <a:gd name="T48" fmla="*/ 1 w 26"/>
                <a:gd name="T49" fmla="*/ 1 h 36"/>
                <a:gd name="T50" fmla="*/ 0 w 26"/>
                <a:gd name="T51" fmla="*/ 1 h 36"/>
                <a:gd name="T52" fmla="*/ 0 w 26"/>
                <a:gd name="T53" fmla="*/ 1 h 36"/>
                <a:gd name="T54" fmla="*/ 0 w 26"/>
                <a:gd name="T55" fmla="*/ 1 h 36"/>
                <a:gd name="T56" fmla="*/ 0 w 26"/>
                <a:gd name="T57" fmla="*/ 1 h 36"/>
                <a:gd name="T58" fmla="*/ 1 w 26"/>
                <a:gd name="T59" fmla="*/ 0 h 36"/>
                <a:gd name="T60" fmla="*/ 1 w 26"/>
                <a:gd name="T61" fmla="*/ 0 h 36"/>
                <a:gd name="T62" fmla="*/ 1 w 26"/>
                <a:gd name="T63" fmla="*/ 1 h 36"/>
                <a:gd name="T64" fmla="*/ 1 w 26"/>
                <a:gd name="T65" fmla="*/ 1 h 36"/>
                <a:gd name="T66" fmla="*/ 1 w 26"/>
                <a:gd name="T67" fmla="*/ 1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
                <a:gd name="T103" fmla="*/ 0 h 36"/>
                <a:gd name="T104" fmla="*/ 26 w 26"/>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 h="36">
                  <a:moveTo>
                    <a:pt x="11" y="2"/>
                  </a:moveTo>
                  <a:lnTo>
                    <a:pt x="11" y="2"/>
                  </a:lnTo>
                  <a:lnTo>
                    <a:pt x="16" y="2"/>
                  </a:lnTo>
                  <a:lnTo>
                    <a:pt x="20" y="2"/>
                  </a:lnTo>
                  <a:lnTo>
                    <a:pt x="23" y="3"/>
                  </a:lnTo>
                  <a:lnTo>
                    <a:pt x="23" y="7"/>
                  </a:lnTo>
                  <a:lnTo>
                    <a:pt x="23" y="10"/>
                  </a:lnTo>
                  <a:lnTo>
                    <a:pt x="23" y="18"/>
                  </a:lnTo>
                  <a:lnTo>
                    <a:pt x="25" y="23"/>
                  </a:lnTo>
                  <a:lnTo>
                    <a:pt x="26" y="26"/>
                  </a:lnTo>
                  <a:lnTo>
                    <a:pt x="26" y="30"/>
                  </a:lnTo>
                  <a:lnTo>
                    <a:pt x="23" y="30"/>
                  </a:lnTo>
                  <a:lnTo>
                    <a:pt x="20" y="33"/>
                  </a:lnTo>
                  <a:lnTo>
                    <a:pt x="18" y="35"/>
                  </a:lnTo>
                  <a:lnTo>
                    <a:pt x="16" y="36"/>
                  </a:lnTo>
                  <a:lnTo>
                    <a:pt x="13" y="35"/>
                  </a:lnTo>
                  <a:lnTo>
                    <a:pt x="11" y="33"/>
                  </a:lnTo>
                  <a:lnTo>
                    <a:pt x="10" y="30"/>
                  </a:lnTo>
                  <a:lnTo>
                    <a:pt x="5" y="26"/>
                  </a:lnTo>
                  <a:lnTo>
                    <a:pt x="1" y="23"/>
                  </a:lnTo>
                  <a:lnTo>
                    <a:pt x="0" y="21"/>
                  </a:lnTo>
                  <a:lnTo>
                    <a:pt x="0" y="17"/>
                  </a:lnTo>
                  <a:lnTo>
                    <a:pt x="0" y="10"/>
                  </a:lnTo>
                  <a:lnTo>
                    <a:pt x="3" y="0"/>
                  </a:lnTo>
                  <a:lnTo>
                    <a:pt x="6" y="2"/>
                  </a:lnTo>
                  <a:lnTo>
                    <a:pt x="11"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91" name="Freeform 35"/>
            <p:cNvSpPr>
              <a:spLocks/>
            </p:cNvSpPr>
            <p:nvPr/>
          </p:nvSpPr>
          <p:spPr bwMode="auto">
            <a:xfrm>
              <a:off x="4196" y="1651"/>
              <a:ext cx="25" cy="20"/>
            </a:xfrm>
            <a:custGeom>
              <a:avLst/>
              <a:gdLst>
                <a:gd name="T0" fmla="*/ 2 w 33"/>
                <a:gd name="T1" fmla="*/ 1 h 30"/>
                <a:gd name="T2" fmla="*/ 2 w 33"/>
                <a:gd name="T3" fmla="*/ 1 h 30"/>
                <a:gd name="T4" fmla="*/ 2 w 33"/>
                <a:gd name="T5" fmla="*/ 1 h 30"/>
                <a:gd name="T6" fmla="*/ 2 w 33"/>
                <a:gd name="T7" fmla="*/ 1 h 30"/>
                <a:gd name="T8" fmla="*/ 2 w 33"/>
                <a:gd name="T9" fmla="*/ 1 h 30"/>
                <a:gd name="T10" fmla="*/ 2 w 33"/>
                <a:gd name="T11" fmla="*/ 0 h 30"/>
                <a:gd name="T12" fmla="*/ 2 w 33"/>
                <a:gd name="T13" fmla="*/ 1 h 30"/>
                <a:gd name="T14" fmla="*/ 2 w 33"/>
                <a:gd name="T15" fmla="*/ 1 h 30"/>
                <a:gd name="T16" fmla="*/ 2 w 33"/>
                <a:gd name="T17" fmla="*/ 1 h 30"/>
                <a:gd name="T18" fmla="*/ 2 w 33"/>
                <a:gd name="T19" fmla="*/ 1 h 30"/>
                <a:gd name="T20" fmla="*/ 0 w 33"/>
                <a:gd name="T21" fmla="*/ 1 h 30"/>
                <a:gd name="T22" fmla="*/ 2 w 33"/>
                <a:gd name="T23" fmla="*/ 1 h 30"/>
                <a:gd name="T24" fmla="*/ 2 w 33"/>
                <a:gd name="T25" fmla="*/ 1 h 30"/>
                <a:gd name="T26" fmla="*/ 2 w 33"/>
                <a:gd name="T27" fmla="*/ 1 h 30"/>
                <a:gd name="T28" fmla="*/ 2 w 33"/>
                <a:gd name="T29" fmla="*/ 1 h 30"/>
                <a:gd name="T30" fmla="*/ 2 w 33"/>
                <a:gd name="T31" fmla="*/ 1 h 30"/>
                <a:gd name="T32" fmla="*/ 2 w 33"/>
                <a:gd name="T33" fmla="*/ 1 h 30"/>
                <a:gd name="T34" fmla="*/ 2 w 33"/>
                <a:gd name="T35" fmla="*/ 1 h 30"/>
                <a:gd name="T36" fmla="*/ 2 w 33"/>
                <a:gd name="T37" fmla="*/ 1 h 30"/>
                <a:gd name="T38" fmla="*/ 2 w 33"/>
                <a:gd name="T39" fmla="*/ 1 h 30"/>
                <a:gd name="T40" fmla="*/ 2 w 33"/>
                <a:gd name="T41" fmla="*/ 1 h 30"/>
                <a:gd name="T42" fmla="*/ 2 w 33"/>
                <a:gd name="T43" fmla="*/ 1 h 30"/>
                <a:gd name="T44" fmla="*/ 2 w 33"/>
                <a:gd name="T45" fmla="*/ 1 h 30"/>
                <a:gd name="T46" fmla="*/ 2 w 33"/>
                <a:gd name="T47" fmla="*/ 1 h 30"/>
                <a:gd name="T48" fmla="*/ 2 w 33"/>
                <a:gd name="T49" fmla="*/ 1 h 30"/>
                <a:gd name="T50" fmla="*/ 2 w 33"/>
                <a:gd name="T51" fmla="*/ 1 h 30"/>
                <a:gd name="T52" fmla="*/ 2 w 33"/>
                <a:gd name="T53" fmla="*/ 1 h 30"/>
                <a:gd name="T54" fmla="*/ 2 w 33"/>
                <a:gd name="T55" fmla="*/ 1 h 30"/>
                <a:gd name="T56" fmla="*/ 2 w 33"/>
                <a:gd name="T57" fmla="*/ 1 h 30"/>
                <a:gd name="T58" fmla="*/ 2 w 33"/>
                <a:gd name="T59" fmla="*/ 1 h 30"/>
                <a:gd name="T60" fmla="*/ 2 w 33"/>
                <a:gd name="T61" fmla="*/ 1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30"/>
                <a:gd name="T95" fmla="*/ 33 w 33"/>
                <a:gd name="T96" fmla="*/ 30 h 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30">
                  <a:moveTo>
                    <a:pt x="23" y="8"/>
                  </a:moveTo>
                  <a:lnTo>
                    <a:pt x="23" y="8"/>
                  </a:lnTo>
                  <a:lnTo>
                    <a:pt x="18" y="5"/>
                  </a:lnTo>
                  <a:lnTo>
                    <a:pt x="13" y="2"/>
                  </a:lnTo>
                  <a:lnTo>
                    <a:pt x="10" y="0"/>
                  </a:lnTo>
                  <a:lnTo>
                    <a:pt x="5" y="2"/>
                  </a:lnTo>
                  <a:lnTo>
                    <a:pt x="2" y="3"/>
                  </a:lnTo>
                  <a:lnTo>
                    <a:pt x="2" y="7"/>
                  </a:lnTo>
                  <a:lnTo>
                    <a:pt x="0" y="10"/>
                  </a:lnTo>
                  <a:lnTo>
                    <a:pt x="2" y="13"/>
                  </a:lnTo>
                  <a:lnTo>
                    <a:pt x="3" y="17"/>
                  </a:lnTo>
                  <a:lnTo>
                    <a:pt x="7" y="18"/>
                  </a:lnTo>
                  <a:lnTo>
                    <a:pt x="13" y="22"/>
                  </a:lnTo>
                  <a:lnTo>
                    <a:pt x="20" y="27"/>
                  </a:lnTo>
                  <a:lnTo>
                    <a:pt x="23" y="28"/>
                  </a:lnTo>
                  <a:lnTo>
                    <a:pt x="27" y="30"/>
                  </a:lnTo>
                  <a:lnTo>
                    <a:pt x="30" y="28"/>
                  </a:lnTo>
                  <a:lnTo>
                    <a:pt x="33" y="25"/>
                  </a:lnTo>
                  <a:lnTo>
                    <a:pt x="33" y="22"/>
                  </a:lnTo>
                  <a:lnTo>
                    <a:pt x="33" y="18"/>
                  </a:lnTo>
                  <a:lnTo>
                    <a:pt x="32" y="15"/>
                  </a:lnTo>
                  <a:lnTo>
                    <a:pt x="30" y="13"/>
                  </a:lnTo>
                  <a:lnTo>
                    <a:pt x="25" y="10"/>
                  </a:lnTo>
                  <a:lnTo>
                    <a:pt x="23" y="8"/>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92" name="Freeform 36"/>
            <p:cNvSpPr>
              <a:spLocks/>
            </p:cNvSpPr>
            <p:nvPr/>
          </p:nvSpPr>
          <p:spPr bwMode="auto">
            <a:xfrm>
              <a:off x="4222" y="1671"/>
              <a:ext cx="40" cy="26"/>
            </a:xfrm>
            <a:custGeom>
              <a:avLst/>
              <a:gdLst>
                <a:gd name="T0" fmla="*/ 1 w 56"/>
                <a:gd name="T1" fmla="*/ 0 h 38"/>
                <a:gd name="T2" fmla="*/ 1 w 56"/>
                <a:gd name="T3" fmla="*/ 0 h 38"/>
                <a:gd name="T4" fmla="*/ 1 w 56"/>
                <a:gd name="T5" fmla="*/ 1 h 38"/>
                <a:gd name="T6" fmla="*/ 1 w 56"/>
                <a:gd name="T7" fmla="*/ 1 h 38"/>
                <a:gd name="T8" fmla="*/ 1 w 56"/>
                <a:gd name="T9" fmla="*/ 1 h 38"/>
                <a:gd name="T10" fmla="*/ 1 w 56"/>
                <a:gd name="T11" fmla="*/ 1 h 38"/>
                <a:gd name="T12" fmla="*/ 1 w 56"/>
                <a:gd name="T13" fmla="*/ 1 h 38"/>
                <a:gd name="T14" fmla="*/ 1 w 56"/>
                <a:gd name="T15" fmla="*/ 1 h 38"/>
                <a:gd name="T16" fmla="*/ 1 w 56"/>
                <a:gd name="T17" fmla="*/ 1 h 38"/>
                <a:gd name="T18" fmla="*/ 0 w 56"/>
                <a:gd name="T19" fmla="*/ 1 h 38"/>
                <a:gd name="T20" fmla="*/ 0 w 56"/>
                <a:gd name="T21" fmla="*/ 1 h 38"/>
                <a:gd name="T22" fmla="*/ 0 w 56"/>
                <a:gd name="T23" fmla="*/ 1 h 38"/>
                <a:gd name="T24" fmla="*/ 1 w 56"/>
                <a:gd name="T25" fmla="*/ 1 h 38"/>
                <a:gd name="T26" fmla="*/ 1 w 56"/>
                <a:gd name="T27" fmla="*/ 1 h 38"/>
                <a:gd name="T28" fmla="*/ 1 w 56"/>
                <a:gd name="T29" fmla="*/ 1 h 38"/>
                <a:gd name="T30" fmla="*/ 1 w 56"/>
                <a:gd name="T31" fmla="*/ 1 h 38"/>
                <a:gd name="T32" fmla="*/ 1 w 56"/>
                <a:gd name="T33" fmla="*/ 1 h 38"/>
                <a:gd name="T34" fmla="*/ 1 w 56"/>
                <a:gd name="T35" fmla="*/ 1 h 38"/>
                <a:gd name="T36" fmla="*/ 1 w 56"/>
                <a:gd name="T37" fmla="*/ 1 h 38"/>
                <a:gd name="T38" fmla="*/ 1 w 56"/>
                <a:gd name="T39" fmla="*/ 1 h 38"/>
                <a:gd name="T40" fmla="*/ 1 w 56"/>
                <a:gd name="T41" fmla="*/ 1 h 38"/>
                <a:gd name="T42" fmla="*/ 1 w 56"/>
                <a:gd name="T43" fmla="*/ 1 h 38"/>
                <a:gd name="T44" fmla="*/ 1 w 56"/>
                <a:gd name="T45" fmla="*/ 1 h 38"/>
                <a:gd name="T46" fmla="*/ 1 w 56"/>
                <a:gd name="T47" fmla="*/ 1 h 38"/>
                <a:gd name="T48" fmla="*/ 1 w 56"/>
                <a:gd name="T49" fmla="*/ 1 h 38"/>
                <a:gd name="T50" fmla="*/ 1 w 56"/>
                <a:gd name="T51" fmla="*/ 1 h 38"/>
                <a:gd name="T52" fmla="*/ 1 w 56"/>
                <a:gd name="T53" fmla="*/ 1 h 38"/>
                <a:gd name="T54" fmla="*/ 1 w 56"/>
                <a:gd name="T55" fmla="*/ 1 h 38"/>
                <a:gd name="T56" fmla="*/ 1 w 56"/>
                <a:gd name="T57" fmla="*/ 1 h 38"/>
                <a:gd name="T58" fmla="*/ 1 w 56"/>
                <a:gd name="T59" fmla="*/ 1 h 38"/>
                <a:gd name="T60" fmla="*/ 1 w 56"/>
                <a:gd name="T61" fmla="*/ 1 h 38"/>
                <a:gd name="T62" fmla="*/ 1 w 56"/>
                <a:gd name="T63" fmla="*/ 1 h 38"/>
                <a:gd name="T64" fmla="*/ 1 w 56"/>
                <a:gd name="T65" fmla="*/ 1 h 38"/>
                <a:gd name="T66" fmla="*/ 1 w 56"/>
                <a:gd name="T67" fmla="*/ 1 h 38"/>
                <a:gd name="T68" fmla="*/ 1 w 56"/>
                <a:gd name="T69" fmla="*/ 1 h 38"/>
                <a:gd name="T70" fmla="*/ 1 w 56"/>
                <a:gd name="T71" fmla="*/ 1 h 38"/>
                <a:gd name="T72" fmla="*/ 1 w 56"/>
                <a:gd name="T73" fmla="*/ 1 h 38"/>
                <a:gd name="T74" fmla="*/ 1 w 56"/>
                <a:gd name="T75" fmla="*/ 1 h 38"/>
                <a:gd name="T76" fmla="*/ 1 w 56"/>
                <a:gd name="T77" fmla="*/ 1 h 38"/>
                <a:gd name="T78" fmla="*/ 1 w 56"/>
                <a:gd name="T79" fmla="*/ 1 h 38"/>
                <a:gd name="T80" fmla="*/ 1 w 56"/>
                <a:gd name="T81" fmla="*/ 1 h 38"/>
                <a:gd name="T82" fmla="*/ 1 w 56"/>
                <a:gd name="T83" fmla="*/ 1 h 38"/>
                <a:gd name="T84" fmla="*/ 1 w 56"/>
                <a:gd name="T85" fmla="*/ 0 h 38"/>
                <a:gd name="T86" fmla="*/ 1 w 56"/>
                <a:gd name="T87" fmla="*/ 0 h 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6"/>
                <a:gd name="T133" fmla="*/ 0 h 38"/>
                <a:gd name="T134" fmla="*/ 56 w 56"/>
                <a:gd name="T135" fmla="*/ 38 h 3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6" h="38">
                  <a:moveTo>
                    <a:pt x="17" y="0"/>
                  </a:moveTo>
                  <a:lnTo>
                    <a:pt x="17" y="0"/>
                  </a:lnTo>
                  <a:lnTo>
                    <a:pt x="12" y="2"/>
                  </a:lnTo>
                  <a:lnTo>
                    <a:pt x="8" y="2"/>
                  </a:lnTo>
                  <a:lnTo>
                    <a:pt x="5" y="4"/>
                  </a:lnTo>
                  <a:lnTo>
                    <a:pt x="5" y="10"/>
                  </a:lnTo>
                  <a:lnTo>
                    <a:pt x="2" y="15"/>
                  </a:lnTo>
                  <a:lnTo>
                    <a:pt x="0" y="17"/>
                  </a:lnTo>
                  <a:lnTo>
                    <a:pt x="0" y="20"/>
                  </a:lnTo>
                  <a:lnTo>
                    <a:pt x="2" y="23"/>
                  </a:lnTo>
                  <a:lnTo>
                    <a:pt x="5" y="25"/>
                  </a:lnTo>
                  <a:lnTo>
                    <a:pt x="13" y="27"/>
                  </a:lnTo>
                  <a:lnTo>
                    <a:pt x="18" y="33"/>
                  </a:lnTo>
                  <a:lnTo>
                    <a:pt x="20" y="35"/>
                  </a:lnTo>
                  <a:lnTo>
                    <a:pt x="22" y="37"/>
                  </a:lnTo>
                  <a:lnTo>
                    <a:pt x="28" y="38"/>
                  </a:lnTo>
                  <a:lnTo>
                    <a:pt x="33" y="37"/>
                  </a:lnTo>
                  <a:lnTo>
                    <a:pt x="37" y="33"/>
                  </a:lnTo>
                  <a:lnTo>
                    <a:pt x="38" y="30"/>
                  </a:lnTo>
                  <a:lnTo>
                    <a:pt x="43" y="28"/>
                  </a:lnTo>
                  <a:lnTo>
                    <a:pt x="48" y="27"/>
                  </a:lnTo>
                  <a:lnTo>
                    <a:pt x="53" y="27"/>
                  </a:lnTo>
                  <a:lnTo>
                    <a:pt x="55" y="25"/>
                  </a:lnTo>
                  <a:lnTo>
                    <a:pt x="56" y="20"/>
                  </a:lnTo>
                  <a:lnTo>
                    <a:pt x="55" y="14"/>
                  </a:lnTo>
                  <a:lnTo>
                    <a:pt x="53" y="10"/>
                  </a:lnTo>
                  <a:lnTo>
                    <a:pt x="50" y="9"/>
                  </a:lnTo>
                  <a:lnTo>
                    <a:pt x="40" y="7"/>
                  </a:lnTo>
                  <a:lnTo>
                    <a:pt x="38" y="7"/>
                  </a:lnTo>
                  <a:lnTo>
                    <a:pt x="35" y="4"/>
                  </a:lnTo>
                  <a:lnTo>
                    <a:pt x="27" y="2"/>
                  </a:lnTo>
                  <a:lnTo>
                    <a:pt x="17"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93" name="Freeform 37"/>
            <p:cNvSpPr>
              <a:spLocks/>
            </p:cNvSpPr>
            <p:nvPr/>
          </p:nvSpPr>
          <p:spPr bwMode="auto">
            <a:xfrm>
              <a:off x="4171" y="1671"/>
              <a:ext cx="54" cy="68"/>
            </a:xfrm>
            <a:custGeom>
              <a:avLst/>
              <a:gdLst>
                <a:gd name="T0" fmla="*/ 1 w 75"/>
                <a:gd name="T1" fmla="*/ 0 h 106"/>
                <a:gd name="T2" fmla="*/ 1 w 75"/>
                <a:gd name="T3" fmla="*/ 0 h 106"/>
                <a:gd name="T4" fmla="*/ 1 w 75"/>
                <a:gd name="T5" fmla="*/ 1 h 106"/>
                <a:gd name="T6" fmla="*/ 1 w 75"/>
                <a:gd name="T7" fmla="*/ 1 h 106"/>
                <a:gd name="T8" fmla="*/ 1 w 75"/>
                <a:gd name="T9" fmla="*/ 1 h 106"/>
                <a:gd name="T10" fmla="*/ 1 w 75"/>
                <a:gd name="T11" fmla="*/ 1 h 106"/>
                <a:gd name="T12" fmla="*/ 1 w 75"/>
                <a:gd name="T13" fmla="*/ 1 h 106"/>
                <a:gd name="T14" fmla="*/ 1 w 75"/>
                <a:gd name="T15" fmla="*/ 1 h 106"/>
                <a:gd name="T16" fmla="*/ 0 w 75"/>
                <a:gd name="T17" fmla="*/ 1 h 106"/>
                <a:gd name="T18" fmla="*/ 0 w 75"/>
                <a:gd name="T19" fmla="*/ 1 h 106"/>
                <a:gd name="T20" fmla="*/ 0 w 75"/>
                <a:gd name="T21" fmla="*/ 1 h 106"/>
                <a:gd name="T22" fmla="*/ 0 w 75"/>
                <a:gd name="T23" fmla="*/ 1 h 106"/>
                <a:gd name="T24" fmla="*/ 0 w 75"/>
                <a:gd name="T25" fmla="*/ 1 h 106"/>
                <a:gd name="T26" fmla="*/ 1 w 75"/>
                <a:gd name="T27" fmla="*/ 1 h 106"/>
                <a:gd name="T28" fmla="*/ 1 w 75"/>
                <a:gd name="T29" fmla="*/ 1 h 106"/>
                <a:gd name="T30" fmla="*/ 1 w 75"/>
                <a:gd name="T31" fmla="*/ 1 h 106"/>
                <a:gd name="T32" fmla="*/ 1 w 75"/>
                <a:gd name="T33" fmla="*/ 1 h 106"/>
                <a:gd name="T34" fmla="*/ 1 w 75"/>
                <a:gd name="T35" fmla="*/ 1 h 106"/>
                <a:gd name="T36" fmla="*/ 1 w 75"/>
                <a:gd name="T37" fmla="*/ 1 h 106"/>
                <a:gd name="T38" fmla="*/ 1 w 75"/>
                <a:gd name="T39" fmla="*/ 1 h 106"/>
                <a:gd name="T40" fmla="*/ 1 w 75"/>
                <a:gd name="T41" fmla="*/ 1 h 106"/>
                <a:gd name="T42" fmla="*/ 1 w 75"/>
                <a:gd name="T43" fmla="*/ 1 h 106"/>
                <a:gd name="T44" fmla="*/ 1 w 75"/>
                <a:gd name="T45" fmla="*/ 1 h 106"/>
                <a:gd name="T46" fmla="*/ 1 w 75"/>
                <a:gd name="T47" fmla="*/ 1 h 106"/>
                <a:gd name="T48" fmla="*/ 1 w 75"/>
                <a:gd name="T49" fmla="*/ 1 h 106"/>
                <a:gd name="T50" fmla="*/ 1 w 75"/>
                <a:gd name="T51" fmla="*/ 1 h 106"/>
                <a:gd name="T52" fmla="*/ 1 w 75"/>
                <a:gd name="T53" fmla="*/ 1 h 106"/>
                <a:gd name="T54" fmla="*/ 1 w 75"/>
                <a:gd name="T55" fmla="*/ 1 h 106"/>
                <a:gd name="T56" fmla="*/ 1 w 75"/>
                <a:gd name="T57" fmla="*/ 1 h 106"/>
                <a:gd name="T58" fmla="*/ 1 w 75"/>
                <a:gd name="T59" fmla="*/ 1 h 106"/>
                <a:gd name="T60" fmla="*/ 1 w 75"/>
                <a:gd name="T61" fmla="*/ 1 h 106"/>
                <a:gd name="T62" fmla="*/ 1 w 75"/>
                <a:gd name="T63" fmla="*/ 1 h 106"/>
                <a:gd name="T64" fmla="*/ 1 w 75"/>
                <a:gd name="T65" fmla="*/ 1 h 106"/>
                <a:gd name="T66" fmla="*/ 1 w 75"/>
                <a:gd name="T67" fmla="*/ 1 h 106"/>
                <a:gd name="T68" fmla="*/ 1 w 75"/>
                <a:gd name="T69" fmla="*/ 1 h 106"/>
                <a:gd name="T70" fmla="*/ 1 w 75"/>
                <a:gd name="T71" fmla="*/ 1 h 106"/>
                <a:gd name="T72" fmla="*/ 1 w 75"/>
                <a:gd name="T73" fmla="*/ 1 h 106"/>
                <a:gd name="T74" fmla="*/ 1 w 75"/>
                <a:gd name="T75" fmla="*/ 1 h 106"/>
                <a:gd name="T76" fmla="*/ 1 w 75"/>
                <a:gd name="T77" fmla="*/ 1 h 106"/>
                <a:gd name="T78" fmla="*/ 1 w 75"/>
                <a:gd name="T79" fmla="*/ 1 h 106"/>
                <a:gd name="T80" fmla="*/ 1 w 75"/>
                <a:gd name="T81" fmla="*/ 1 h 106"/>
                <a:gd name="T82" fmla="*/ 1 w 75"/>
                <a:gd name="T83" fmla="*/ 1 h 106"/>
                <a:gd name="T84" fmla="*/ 1 w 75"/>
                <a:gd name="T85" fmla="*/ 0 h 1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5"/>
                <a:gd name="T130" fmla="*/ 0 h 106"/>
                <a:gd name="T131" fmla="*/ 75 w 75"/>
                <a:gd name="T132" fmla="*/ 106 h 1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5" h="106">
                  <a:moveTo>
                    <a:pt x="43" y="0"/>
                  </a:moveTo>
                  <a:lnTo>
                    <a:pt x="43" y="0"/>
                  </a:lnTo>
                  <a:lnTo>
                    <a:pt x="33" y="0"/>
                  </a:lnTo>
                  <a:lnTo>
                    <a:pt x="28" y="0"/>
                  </a:lnTo>
                  <a:lnTo>
                    <a:pt x="24" y="4"/>
                  </a:lnTo>
                  <a:lnTo>
                    <a:pt x="22" y="7"/>
                  </a:lnTo>
                  <a:lnTo>
                    <a:pt x="22" y="10"/>
                  </a:lnTo>
                  <a:lnTo>
                    <a:pt x="22" y="15"/>
                  </a:lnTo>
                  <a:lnTo>
                    <a:pt x="20" y="20"/>
                  </a:lnTo>
                  <a:lnTo>
                    <a:pt x="19" y="22"/>
                  </a:lnTo>
                  <a:lnTo>
                    <a:pt x="17" y="23"/>
                  </a:lnTo>
                  <a:lnTo>
                    <a:pt x="10" y="25"/>
                  </a:lnTo>
                  <a:lnTo>
                    <a:pt x="5" y="27"/>
                  </a:lnTo>
                  <a:lnTo>
                    <a:pt x="2" y="28"/>
                  </a:lnTo>
                  <a:lnTo>
                    <a:pt x="0" y="30"/>
                  </a:lnTo>
                  <a:lnTo>
                    <a:pt x="0" y="33"/>
                  </a:lnTo>
                  <a:lnTo>
                    <a:pt x="0" y="37"/>
                  </a:lnTo>
                  <a:lnTo>
                    <a:pt x="0" y="42"/>
                  </a:lnTo>
                  <a:lnTo>
                    <a:pt x="0" y="55"/>
                  </a:lnTo>
                  <a:lnTo>
                    <a:pt x="0" y="60"/>
                  </a:lnTo>
                  <a:lnTo>
                    <a:pt x="0" y="67"/>
                  </a:lnTo>
                  <a:lnTo>
                    <a:pt x="2" y="72"/>
                  </a:lnTo>
                  <a:lnTo>
                    <a:pt x="2" y="77"/>
                  </a:lnTo>
                  <a:lnTo>
                    <a:pt x="4" y="82"/>
                  </a:lnTo>
                  <a:lnTo>
                    <a:pt x="5" y="87"/>
                  </a:lnTo>
                  <a:lnTo>
                    <a:pt x="9" y="87"/>
                  </a:lnTo>
                  <a:lnTo>
                    <a:pt x="12" y="87"/>
                  </a:lnTo>
                  <a:lnTo>
                    <a:pt x="14" y="90"/>
                  </a:lnTo>
                  <a:lnTo>
                    <a:pt x="14" y="95"/>
                  </a:lnTo>
                  <a:lnTo>
                    <a:pt x="15" y="98"/>
                  </a:lnTo>
                  <a:lnTo>
                    <a:pt x="17" y="101"/>
                  </a:lnTo>
                  <a:lnTo>
                    <a:pt x="19" y="105"/>
                  </a:lnTo>
                  <a:lnTo>
                    <a:pt x="24" y="103"/>
                  </a:lnTo>
                  <a:lnTo>
                    <a:pt x="28" y="103"/>
                  </a:lnTo>
                  <a:lnTo>
                    <a:pt x="33" y="103"/>
                  </a:lnTo>
                  <a:lnTo>
                    <a:pt x="45" y="106"/>
                  </a:lnTo>
                  <a:lnTo>
                    <a:pt x="50" y="106"/>
                  </a:lnTo>
                  <a:lnTo>
                    <a:pt x="52" y="105"/>
                  </a:lnTo>
                  <a:lnTo>
                    <a:pt x="53" y="103"/>
                  </a:lnTo>
                  <a:lnTo>
                    <a:pt x="55" y="101"/>
                  </a:lnTo>
                  <a:lnTo>
                    <a:pt x="55" y="98"/>
                  </a:lnTo>
                  <a:lnTo>
                    <a:pt x="53" y="93"/>
                  </a:lnTo>
                  <a:lnTo>
                    <a:pt x="58" y="93"/>
                  </a:lnTo>
                  <a:lnTo>
                    <a:pt x="62" y="93"/>
                  </a:lnTo>
                  <a:lnTo>
                    <a:pt x="65" y="90"/>
                  </a:lnTo>
                  <a:lnTo>
                    <a:pt x="65" y="88"/>
                  </a:lnTo>
                  <a:lnTo>
                    <a:pt x="67" y="80"/>
                  </a:lnTo>
                  <a:lnTo>
                    <a:pt x="70" y="78"/>
                  </a:lnTo>
                  <a:lnTo>
                    <a:pt x="72" y="77"/>
                  </a:lnTo>
                  <a:lnTo>
                    <a:pt x="75" y="70"/>
                  </a:lnTo>
                  <a:lnTo>
                    <a:pt x="75" y="63"/>
                  </a:lnTo>
                  <a:lnTo>
                    <a:pt x="72" y="50"/>
                  </a:lnTo>
                  <a:lnTo>
                    <a:pt x="70" y="47"/>
                  </a:lnTo>
                  <a:lnTo>
                    <a:pt x="67" y="45"/>
                  </a:lnTo>
                  <a:lnTo>
                    <a:pt x="63" y="43"/>
                  </a:lnTo>
                  <a:lnTo>
                    <a:pt x="62" y="40"/>
                  </a:lnTo>
                  <a:lnTo>
                    <a:pt x="62" y="37"/>
                  </a:lnTo>
                  <a:lnTo>
                    <a:pt x="62" y="33"/>
                  </a:lnTo>
                  <a:lnTo>
                    <a:pt x="63" y="30"/>
                  </a:lnTo>
                  <a:lnTo>
                    <a:pt x="62" y="27"/>
                  </a:lnTo>
                  <a:lnTo>
                    <a:pt x="57" y="22"/>
                  </a:lnTo>
                  <a:lnTo>
                    <a:pt x="53" y="20"/>
                  </a:lnTo>
                  <a:lnTo>
                    <a:pt x="52" y="17"/>
                  </a:lnTo>
                  <a:lnTo>
                    <a:pt x="50" y="5"/>
                  </a:lnTo>
                  <a:lnTo>
                    <a:pt x="47" y="2"/>
                  </a:lnTo>
                  <a:lnTo>
                    <a:pt x="43"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94" name="Freeform 38"/>
            <p:cNvSpPr>
              <a:spLocks/>
            </p:cNvSpPr>
            <p:nvPr/>
          </p:nvSpPr>
          <p:spPr bwMode="auto">
            <a:xfrm>
              <a:off x="4249" y="1934"/>
              <a:ext cx="26" cy="13"/>
            </a:xfrm>
            <a:custGeom>
              <a:avLst/>
              <a:gdLst>
                <a:gd name="T0" fmla="*/ 1 w 36"/>
                <a:gd name="T1" fmla="*/ 1 h 21"/>
                <a:gd name="T2" fmla="*/ 1 w 36"/>
                <a:gd name="T3" fmla="*/ 1 h 21"/>
                <a:gd name="T4" fmla="*/ 1 w 36"/>
                <a:gd name="T5" fmla="*/ 0 h 21"/>
                <a:gd name="T6" fmla="*/ 1 w 36"/>
                <a:gd name="T7" fmla="*/ 0 h 21"/>
                <a:gd name="T8" fmla="*/ 0 w 36"/>
                <a:gd name="T9" fmla="*/ 1 h 21"/>
                <a:gd name="T10" fmla="*/ 0 w 36"/>
                <a:gd name="T11" fmla="*/ 1 h 21"/>
                <a:gd name="T12" fmla="*/ 1 w 36"/>
                <a:gd name="T13" fmla="*/ 1 h 21"/>
                <a:gd name="T14" fmla="*/ 1 w 36"/>
                <a:gd name="T15" fmla="*/ 1 h 21"/>
                <a:gd name="T16" fmla="*/ 1 w 36"/>
                <a:gd name="T17" fmla="*/ 1 h 21"/>
                <a:gd name="T18" fmla="*/ 1 w 36"/>
                <a:gd name="T19" fmla="*/ 1 h 21"/>
                <a:gd name="T20" fmla="*/ 1 w 36"/>
                <a:gd name="T21" fmla="*/ 1 h 21"/>
                <a:gd name="T22" fmla="*/ 1 w 36"/>
                <a:gd name="T23" fmla="*/ 1 h 21"/>
                <a:gd name="T24" fmla="*/ 1 w 36"/>
                <a:gd name="T25" fmla="*/ 1 h 21"/>
                <a:gd name="T26" fmla="*/ 1 w 36"/>
                <a:gd name="T27" fmla="*/ 1 h 21"/>
                <a:gd name="T28" fmla="*/ 1 w 36"/>
                <a:gd name="T29" fmla="*/ 1 h 21"/>
                <a:gd name="T30" fmla="*/ 1 w 36"/>
                <a:gd name="T31" fmla="*/ 1 h 21"/>
                <a:gd name="T32" fmla="*/ 1 w 36"/>
                <a:gd name="T33" fmla="*/ 1 h 21"/>
                <a:gd name="T34" fmla="*/ 1 w 36"/>
                <a:gd name="T35" fmla="*/ 1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1"/>
                <a:gd name="T56" fmla="*/ 36 w 36"/>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1">
                  <a:moveTo>
                    <a:pt x="29" y="2"/>
                  </a:moveTo>
                  <a:lnTo>
                    <a:pt x="29" y="2"/>
                  </a:lnTo>
                  <a:lnTo>
                    <a:pt x="21" y="0"/>
                  </a:lnTo>
                  <a:lnTo>
                    <a:pt x="14" y="0"/>
                  </a:lnTo>
                  <a:lnTo>
                    <a:pt x="0" y="5"/>
                  </a:lnTo>
                  <a:lnTo>
                    <a:pt x="3" y="8"/>
                  </a:lnTo>
                  <a:lnTo>
                    <a:pt x="6" y="13"/>
                  </a:lnTo>
                  <a:lnTo>
                    <a:pt x="14" y="18"/>
                  </a:lnTo>
                  <a:lnTo>
                    <a:pt x="24" y="20"/>
                  </a:lnTo>
                  <a:lnTo>
                    <a:pt x="36" y="21"/>
                  </a:lnTo>
                  <a:lnTo>
                    <a:pt x="31" y="15"/>
                  </a:lnTo>
                  <a:lnTo>
                    <a:pt x="26" y="8"/>
                  </a:lnTo>
                  <a:lnTo>
                    <a:pt x="28" y="5"/>
                  </a:lnTo>
                  <a:lnTo>
                    <a:pt x="29"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95" name="Freeform 39"/>
            <p:cNvSpPr>
              <a:spLocks/>
            </p:cNvSpPr>
            <p:nvPr/>
          </p:nvSpPr>
          <p:spPr bwMode="auto">
            <a:xfrm>
              <a:off x="4222" y="1951"/>
              <a:ext cx="32" cy="21"/>
            </a:xfrm>
            <a:custGeom>
              <a:avLst/>
              <a:gdLst>
                <a:gd name="T0" fmla="*/ 1 w 45"/>
                <a:gd name="T1" fmla="*/ 1 h 32"/>
                <a:gd name="T2" fmla="*/ 1 w 45"/>
                <a:gd name="T3" fmla="*/ 1 h 32"/>
                <a:gd name="T4" fmla="*/ 1 w 45"/>
                <a:gd name="T5" fmla="*/ 1 h 32"/>
                <a:gd name="T6" fmla="*/ 1 w 45"/>
                <a:gd name="T7" fmla="*/ 0 h 32"/>
                <a:gd name="T8" fmla="*/ 1 w 45"/>
                <a:gd name="T9" fmla="*/ 0 h 32"/>
                <a:gd name="T10" fmla="*/ 1 w 45"/>
                <a:gd name="T11" fmla="*/ 1 h 32"/>
                <a:gd name="T12" fmla="*/ 0 w 45"/>
                <a:gd name="T13" fmla="*/ 1 h 32"/>
                <a:gd name="T14" fmla="*/ 0 w 45"/>
                <a:gd name="T15" fmla="*/ 1 h 32"/>
                <a:gd name="T16" fmla="*/ 0 w 45"/>
                <a:gd name="T17" fmla="*/ 1 h 32"/>
                <a:gd name="T18" fmla="*/ 0 w 45"/>
                <a:gd name="T19" fmla="*/ 1 h 32"/>
                <a:gd name="T20" fmla="*/ 0 w 45"/>
                <a:gd name="T21" fmla="*/ 1 h 32"/>
                <a:gd name="T22" fmla="*/ 1 w 45"/>
                <a:gd name="T23" fmla="*/ 1 h 32"/>
                <a:gd name="T24" fmla="*/ 1 w 45"/>
                <a:gd name="T25" fmla="*/ 1 h 32"/>
                <a:gd name="T26" fmla="*/ 1 w 45"/>
                <a:gd name="T27" fmla="*/ 1 h 32"/>
                <a:gd name="T28" fmla="*/ 1 w 45"/>
                <a:gd name="T29" fmla="*/ 1 h 32"/>
                <a:gd name="T30" fmla="*/ 1 w 45"/>
                <a:gd name="T31" fmla="*/ 1 h 32"/>
                <a:gd name="T32" fmla="*/ 1 w 45"/>
                <a:gd name="T33" fmla="*/ 1 h 32"/>
                <a:gd name="T34" fmla="*/ 1 w 45"/>
                <a:gd name="T35" fmla="*/ 1 h 32"/>
                <a:gd name="T36" fmla="*/ 1 w 45"/>
                <a:gd name="T37" fmla="*/ 1 h 32"/>
                <a:gd name="T38" fmla="*/ 1 w 45"/>
                <a:gd name="T39" fmla="*/ 1 h 32"/>
                <a:gd name="T40" fmla="*/ 1 w 45"/>
                <a:gd name="T41" fmla="*/ 1 h 32"/>
                <a:gd name="T42" fmla="*/ 1 w 45"/>
                <a:gd name="T43" fmla="*/ 1 h 32"/>
                <a:gd name="T44" fmla="*/ 1 w 45"/>
                <a:gd name="T45" fmla="*/ 1 h 32"/>
                <a:gd name="T46" fmla="*/ 1 w 45"/>
                <a:gd name="T47" fmla="*/ 1 h 32"/>
                <a:gd name="T48" fmla="*/ 1 w 45"/>
                <a:gd name="T49" fmla="*/ 1 h 32"/>
                <a:gd name="T50" fmla="*/ 1 w 45"/>
                <a:gd name="T51" fmla="*/ 1 h 32"/>
                <a:gd name="T52" fmla="*/ 1 w 45"/>
                <a:gd name="T53" fmla="*/ 1 h 32"/>
                <a:gd name="T54" fmla="*/ 1 w 45"/>
                <a:gd name="T55" fmla="*/ 1 h 32"/>
                <a:gd name="T56" fmla="*/ 1 w 45"/>
                <a:gd name="T57" fmla="*/ 1 h 32"/>
                <a:gd name="T58" fmla="*/ 1 w 45"/>
                <a:gd name="T59" fmla="*/ 1 h 32"/>
                <a:gd name="T60" fmla="*/ 1 w 45"/>
                <a:gd name="T61" fmla="*/ 1 h 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5"/>
                <a:gd name="T94" fmla="*/ 0 h 32"/>
                <a:gd name="T95" fmla="*/ 45 w 45"/>
                <a:gd name="T96" fmla="*/ 32 h 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5" h="32">
                  <a:moveTo>
                    <a:pt x="40" y="3"/>
                  </a:moveTo>
                  <a:lnTo>
                    <a:pt x="40" y="3"/>
                  </a:lnTo>
                  <a:lnTo>
                    <a:pt x="35" y="2"/>
                  </a:lnTo>
                  <a:lnTo>
                    <a:pt x="30" y="0"/>
                  </a:lnTo>
                  <a:lnTo>
                    <a:pt x="20" y="0"/>
                  </a:lnTo>
                  <a:lnTo>
                    <a:pt x="10" y="2"/>
                  </a:lnTo>
                  <a:lnTo>
                    <a:pt x="0" y="3"/>
                  </a:lnTo>
                  <a:lnTo>
                    <a:pt x="0" y="8"/>
                  </a:lnTo>
                  <a:lnTo>
                    <a:pt x="0" y="13"/>
                  </a:lnTo>
                  <a:lnTo>
                    <a:pt x="2" y="17"/>
                  </a:lnTo>
                  <a:lnTo>
                    <a:pt x="7" y="17"/>
                  </a:lnTo>
                  <a:lnTo>
                    <a:pt x="13" y="20"/>
                  </a:lnTo>
                  <a:lnTo>
                    <a:pt x="15" y="22"/>
                  </a:lnTo>
                  <a:lnTo>
                    <a:pt x="17" y="25"/>
                  </a:lnTo>
                  <a:lnTo>
                    <a:pt x="18" y="28"/>
                  </a:lnTo>
                  <a:lnTo>
                    <a:pt x="20" y="30"/>
                  </a:lnTo>
                  <a:lnTo>
                    <a:pt x="25" y="32"/>
                  </a:lnTo>
                  <a:lnTo>
                    <a:pt x="28" y="32"/>
                  </a:lnTo>
                  <a:lnTo>
                    <a:pt x="37" y="30"/>
                  </a:lnTo>
                  <a:lnTo>
                    <a:pt x="40" y="27"/>
                  </a:lnTo>
                  <a:lnTo>
                    <a:pt x="41" y="25"/>
                  </a:lnTo>
                  <a:lnTo>
                    <a:pt x="45" y="17"/>
                  </a:lnTo>
                  <a:lnTo>
                    <a:pt x="45" y="8"/>
                  </a:lnTo>
                  <a:lnTo>
                    <a:pt x="43" y="5"/>
                  </a:lnTo>
                  <a:lnTo>
                    <a:pt x="40" y="3"/>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96" name="Freeform 40"/>
            <p:cNvSpPr>
              <a:spLocks/>
            </p:cNvSpPr>
            <p:nvPr/>
          </p:nvSpPr>
          <p:spPr bwMode="auto">
            <a:xfrm>
              <a:off x="4192" y="2022"/>
              <a:ext cx="36" cy="50"/>
            </a:xfrm>
            <a:custGeom>
              <a:avLst/>
              <a:gdLst>
                <a:gd name="T0" fmla="*/ 1 w 49"/>
                <a:gd name="T1" fmla="*/ 1 h 78"/>
                <a:gd name="T2" fmla="*/ 1 w 49"/>
                <a:gd name="T3" fmla="*/ 1 h 78"/>
                <a:gd name="T4" fmla="*/ 1 w 49"/>
                <a:gd name="T5" fmla="*/ 1 h 78"/>
                <a:gd name="T6" fmla="*/ 1 w 49"/>
                <a:gd name="T7" fmla="*/ 1 h 78"/>
                <a:gd name="T8" fmla="*/ 1 w 49"/>
                <a:gd name="T9" fmla="*/ 1 h 78"/>
                <a:gd name="T10" fmla="*/ 1 w 49"/>
                <a:gd name="T11" fmla="*/ 1 h 78"/>
                <a:gd name="T12" fmla="*/ 0 w 49"/>
                <a:gd name="T13" fmla="*/ 1 h 78"/>
                <a:gd name="T14" fmla="*/ 1 w 49"/>
                <a:gd name="T15" fmla="*/ 1 h 78"/>
                <a:gd name="T16" fmla="*/ 1 w 49"/>
                <a:gd name="T17" fmla="*/ 1 h 78"/>
                <a:gd name="T18" fmla="*/ 1 w 49"/>
                <a:gd name="T19" fmla="*/ 1 h 78"/>
                <a:gd name="T20" fmla="*/ 1 w 49"/>
                <a:gd name="T21" fmla="*/ 1 h 78"/>
                <a:gd name="T22" fmla="*/ 1 w 49"/>
                <a:gd name="T23" fmla="*/ 1 h 78"/>
                <a:gd name="T24" fmla="*/ 1 w 49"/>
                <a:gd name="T25" fmla="*/ 1 h 78"/>
                <a:gd name="T26" fmla="*/ 1 w 49"/>
                <a:gd name="T27" fmla="*/ 1 h 78"/>
                <a:gd name="T28" fmla="*/ 1 w 49"/>
                <a:gd name="T29" fmla="*/ 1 h 78"/>
                <a:gd name="T30" fmla="*/ 1 w 49"/>
                <a:gd name="T31" fmla="*/ 1 h 78"/>
                <a:gd name="T32" fmla="*/ 1 w 49"/>
                <a:gd name="T33" fmla="*/ 1 h 78"/>
                <a:gd name="T34" fmla="*/ 1 w 49"/>
                <a:gd name="T35" fmla="*/ 1 h 78"/>
                <a:gd name="T36" fmla="*/ 1 w 49"/>
                <a:gd name="T37" fmla="*/ 1 h 78"/>
                <a:gd name="T38" fmla="*/ 1 w 49"/>
                <a:gd name="T39" fmla="*/ 1 h 78"/>
                <a:gd name="T40" fmla="*/ 1 w 49"/>
                <a:gd name="T41" fmla="*/ 1 h 78"/>
                <a:gd name="T42" fmla="*/ 1 w 49"/>
                <a:gd name="T43" fmla="*/ 1 h 78"/>
                <a:gd name="T44" fmla="*/ 1 w 49"/>
                <a:gd name="T45" fmla="*/ 1 h 78"/>
                <a:gd name="T46" fmla="*/ 1 w 49"/>
                <a:gd name="T47" fmla="*/ 1 h 78"/>
                <a:gd name="T48" fmla="*/ 1 w 49"/>
                <a:gd name="T49" fmla="*/ 1 h 78"/>
                <a:gd name="T50" fmla="*/ 1 w 49"/>
                <a:gd name="T51" fmla="*/ 1 h 78"/>
                <a:gd name="T52" fmla="*/ 1 w 49"/>
                <a:gd name="T53" fmla="*/ 1 h 78"/>
                <a:gd name="T54" fmla="*/ 1 w 49"/>
                <a:gd name="T55" fmla="*/ 1 h 78"/>
                <a:gd name="T56" fmla="*/ 1 w 49"/>
                <a:gd name="T57" fmla="*/ 1 h 78"/>
                <a:gd name="T58" fmla="*/ 1 w 49"/>
                <a:gd name="T59" fmla="*/ 1 h 78"/>
                <a:gd name="T60" fmla="*/ 1 w 49"/>
                <a:gd name="T61" fmla="*/ 1 h 78"/>
                <a:gd name="T62" fmla="*/ 1 w 49"/>
                <a:gd name="T63" fmla="*/ 1 h 78"/>
                <a:gd name="T64" fmla="*/ 1 w 49"/>
                <a:gd name="T65" fmla="*/ 1 h 78"/>
                <a:gd name="T66" fmla="*/ 1 w 49"/>
                <a:gd name="T67" fmla="*/ 1 h 78"/>
                <a:gd name="T68" fmla="*/ 1 w 49"/>
                <a:gd name="T69" fmla="*/ 1 h 78"/>
                <a:gd name="T70" fmla="*/ 1 w 49"/>
                <a:gd name="T71" fmla="*/ 1 h 78"/>
                <a:gd name="T72" fmla="*/ 1 w 49"/>
                <a:gd name="T73" fmla="*/ 1 h 78"/>
                <a:gd name="T74" fmla="*/ 1 w 49"/>
                <a:gd name="T75" fmla="*/ 1 h 78"/>
                <a:gd name="T76" fmla="*/ 1 w 49"/>
                <a:gd name="T77" fmla="*/ 0 h 78"/>
                <a:gd name="T78" fmla="*/ 1 w 49"/>
                <a:gd name="T79" fmla="*/ 1 h 78"/>
                <a:gd name="T80" fmla="*/ 1 w 49"/>
                <a:gd name="T81" fmla="*/ 1 h 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9"/>
                <a:gd name="T124" fmla="*/ 0 h 78"/>
                <a:gd name="T125" fmla="*/ 49 w 49"/>
                <a:gd name="T126" fmla="*/ 78 h 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9" h="78">
                  <a:moveTo>
                    <a:pt x="19" y="2"/>
                  </a:moveTo>
                  <a:lnTo>
                    <a:pt x="19" y="2"/>
                  </a:lnTo>
                  <a:lnTo>
                    <a:pt x="9" y="4"/>
                  </a:lnTo>
                  <a:lnTo>
                    <a:pt x="5" y="7"/>
                  </a:lnTo>
                  <a:lnTo>
                    <a:pt x="2" y="12"/>
                  </a:lnTo>
                  <a:lnTo>
                    <a:pt x="0" y="19"/>
                  </a:lnTo>
                  <a:lnTo>
                    <a:pt x="2" y="29"/>
                  </a:lnTo>
                  <a:lnTo>
                    <a:pt x="4" y="37"/>
                  </a:lnTo>
                  <a:lnTo>
                    <a:pt x="5" y="43"/>
                  </a:lnTo>
                  <a:lnTo>
                    <a:pt x="9" y="48"/>
                  </a:lnTo>
                  <a:lnTo>
                    <a:pt x="14" y="50"/>
                  </a:lnTo>
                  <a:lnTo>
                    <a:pt x="19" y="50"/>
                  </a:lnTo>
                  <a:lnTo>
                    <a:pt x="22" y="53"/>
                  </a:lnTo>
                  <a:lnTo>
                    <a:pt x="25" y="62"/>
                  </a:lnTo>
                  <a:lnTo>
                    <a:pt x="27" y="68"/>
                  </a:lnTo>
                  <a:lnTo>
                    <a:pt x="29" y="73"/>
                  </a:lnTo>
                  <a:lnTo>
                    <a:pt x="32" y="75"/>
                  </a:lnTo>
                  <a:lnTo>
                    <a:pt x="35" y="77"/>
                  </a:lnTo>
                  <a:lnTo>
                    <a:pt x="39" y="78"/>
                  </a:lnTo>
                  <a:lnTo>
                    <a:pt x="44" y="75"/>
                  </a:lnTo>
                  <a:lnTo>
                    <a:pt x="47" y="72"/>
                  </a:lnTo>
                  <a:lnTo>
                    <a:pt x="49" y="67"/>
                  </a:lnTo>
                  <a:lnTo>
                    <a:pt x="49" y="60"/>
                  </a:lnTo>
                  <a:lnTo>
                    <a:pt x="47" y="55"/>
                  </a:lnTo>
                  <a:lnTo>
                    <a:pt x="42" y="50"/>
                  </a:lnTo>
                  <a:lnTo>
                    <a:pt x="39" y="47"/>
                  </a:lnTo>
                  <a:lnTo>
                    <a:pt x="35" y="40"/>
                  </a:lnTo>
                  <a:lnTo>
                    <a:pt x="34" y="34"/>
                  </a:lnTo>
                  <a:lnTo>
                    <a:pt x="34" y="25"/>
                  </a:lnTo>
                  <a:lnTo>
                    <a:pt x="34" y="12"/>
                  </a:lnTo>
                  <a:lnTo>
                    <a:pt x="32" y="7"/>
                  </a:lnTo>
                  <a:lnTo>
                    <a:pt x="30" y="4"/>
                  </a:lnTo>
                  <a:lnTo>
                    <a:pt x="25" y="0"/>
                  </a:lnTo>
                  <a:lnTo>
                    <a:pt x="19"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97" name="Freeform 41"/>
            <p:cNvSpPr>
              <a:spLocks/>
            </p:cNvSpPr>
            <p:nvPr/>
          </p:nvSpPr>
          <p:spPr bwMode="auto">
            <a:xfrm>
              <a:off x="4084" y="2000"/>
              <a:ext cx="52" cy="51"/>
            </a:xfrm>
            <a:custGeom>
              <a:avLst/>
              <a:gdLst>
                <a:gd name="T0" fmla="*/ 1 w 73"/>
                <a:gd name="T1" fmla="*/ 0 h 78"/>
                <a:gd name="T2" fmla="*/ 1 w 73"/>
                <a:gd name="T3" fmla="*/ 0 h 78"/>
                <a:gd name="T4" fmla="*/ 1 w 73"/>
                <a:gd name="T5" fmla="*/ 1 h 78"/>
                <a:gd name="T6" fmla="*/ 1 w 73"/>
                <a:gd name="T7" fmla="*/ 1 h 78"/>
                <a:gd name="T8" fmla="*/ 1 w 73"/>
                <a:gd name="T9" fmla="*/ 1 h 78"/>
                <a:gd name="T10" fmla="*/ 1 w 73"/>
                <a:gd name="T11" fmla="*/ 1 h 78"/>
                <a:gd name="T12" fmla="*/ 1 w 73"/>
                <a:gd name="T13" fmla="*/ 1 h 78"/>
                <a:gd name="T14" fmla="*/ 1 w 73"/>
                <a:gd name="T15" fmla="*/ 1 h 78"/>
                <a:gd name="T16" fmla="*/ 1 w 73"/>
                <a:gd name="T17" fmla="*/ 1 h 78"/>
                <a:gd name="T18" fmla="*/ 1 w 73"/>
                <a:gd name="T19" fmla="*/ 1 h 78"/>
                <a:gd name="T20" fmla="*/ 1 w 73"/>
                <a:gd name="T21" fmla="*/ 1 h 78"/>
                <a:gd name="T22" fmla="*/ 1 w 73"/>
                <a:gd name="T23" fmla="*/ 1 h 78"/>
                <a:gd name="T24" fmla="*/ 1 w 73"/>
                <a:gd name="T25" fmla="*/ 1 h 78"/>
                <a:gd name="T26" fmla="*/ 1 w 73"/>
                <a:gd name="T27" fmla="*/ 1 h 78"/>
                <a:gd name="T28" fmla="*/ 1 w 73"/>
                <a:gd name="T29" fmla="*/ 1 h 78"/>
                <a:gd name="T30" fmla="*/ 1 w 73"/>
                <a:gd name="T31" fmla="*/ 1 h 78"/>
                <a:gd name="T32" fmla="*/ 0 w 73"/>
                <a:gd name="T33" fmla="*/ 1 h 78"/>
                <a:gd name="T34" fmla="*/ 0 w 73"/>
                <a:gd name="T35" fmla="*/ 1 h 78"/>
                <a:gd name="T36" fmla="*/ 0 w 73"/>
                <a:gd name="T37" fmla="*/ 1 h 78"/>
                <a:gd name="T38" fmla="*/ 1 w 73"/>
                <a:gd name="T39" fmla="*/ 1 h 78"/>
                <a:gd name="T40" fmla="*/ 1 w 73"/>
                <a:gd name="T41" fmla="*/ 1 h 78"/>
                <a:gd name="T42" fmla="*/ 1 w 73"/>
                <a:gd name="T43" fmla="*/ 1 h 78"/>
                <a:gd name="T44" fmla="*/ 1 w 73"/>
                <a:gd name="T45" fmla="*/ 1 h 78"/>
                <a:gd name="T46" fmla="*/ 1 w 73"/>
                <a:gd name="T47" fmla="*/ 1 h 78"/>
                <a:gd name="T48" fmla="*/ 1 w 73"/>
                <a:gd name="T49" fmla="*/ 1 h 78"/>
                <a:gd name="T50" fmla="*/ 1 w 73"/>
                <a:gd name="T51" fmla="*/ 1 h 78"/>
                <a:gd name="T52" fmla="*/ 1 w 73"/>
                <a:gd name="T53" fmla="*/ 1 h 78"/>
                <a:gd name="T54" fmla="*/ 1 w 73"/>
                <a:gd name="T55" fmla="*/ 1 h 78"/>
                <a:gd name="T56" fmla="*/ 1 w 73"/>
                <a:gd name="T57" fmla="*/ 1 h 78"/>
                <a:gd name="T58" fmla="*/ 1 w 73"/>
                <a:gd name="T59" fmla="*/ 1 h 78"/>
                <a:gd name="T60" fmla="*/ 1 w 73"/>
                <a:gd name="T61" fmla="*/ 1 h 78"/>
                <a:gd name="T62" fmla="*/ 1 w 73"/>
                <a:gd name="T63" fmla="*/ 1 h 78"/>
                <a:gd name="T64" fmla="*/ 1 w 73"/>
                <a:gd name="T65" fmla="*/ 1 h 78"/>
                <a:gd name="T66" fmla="*/ 1 w 73"/>
                <a:gd name="T67" fmla="*/ 1 h 78"/>
                <a:gd name="T68" fmla="*/ 1 w 73"/>
                <a:gd name="T69" fmla="*/ 1 h 78"/>
                <a:gd name="T70" fmla="*/ 1 w 73"/>
                <a:gd name="T71" fmla="*/ 1 h 78"/>
                <a:gd name="T72" fmla="*/ 1 w 73"/>
                <a:gd name="T73" fmla="*/ 1 h 78"/>
                <a:gd name="T74" fmla="*/ 1 w 73"/>
                <a:gd name="T75" fmla="*/ 1 h 78"/>
                <a:gd name="T76" fmla="*/ 1 w 73"/>
                <a:gd name="T77" fmla="*/ 1 h 78"/>
                <a:gd name="T78" fmla="*/ 1 w 73"/>
                <a:gd name="T79" fmla="*/ 1 h 78"/>
                <a:gd name="T80" fmla="*/ 1 w 73"/>
                <a:gd name="T81" fmla="*/ 1 h 78"/>
                <a:gd name="T82" fmla="*/ 1 w 73"/>
                <a:gd name="T83" fmla="*/ 1 h 78"/>
                <a:gd name="T84" fmla="*/ 1 w 73"/>
                <a:gd name="T85" fmla="*/ 1 h 78"/>
                <a:gd name="T86" fmla="*/ 1 w 73"/>
                <a:gd name="T87" fmla="*/ 1 h 78"/>
                <a:gd name="T88" fmla="*/ 1 w 73"/>
                <a:gd name="T89" fmla="*/ 1 h 78"/>
                <a:gd name="T90" fmla="*/ 1 w 73"/>
                <a:gd name="T91" fmla="*/ 1 h 78"/>
                <a:gd name="T92" fmla="*/ 1 w 73"/>
                <a:gd name="T93" fmla="*/ 1 h 78"/>
                <a:gd name="T94" fmla="*/ 1 w 73"/>
                <a:gd name="T95" fmla="*/ 1 h 78"/>
                <a:gd name="T96" fmla="*/ 1 w 73"/>
                <a:gd name="T97" fmla="*/ 1 h 78"/>
                <a:gd name="T98" fmla="*/ 1 w 73"/>
                <a:gd name="T99" fmla="*/ 0 h 78"/>
                <a:gd name="T100" fmla="*/ 1 w 73"/>
                <a:gd name="T101" fmla="*/ 0 h 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3"/>
                <a:gd name="T154" fmla="*/ 0 h 78"/>
                <a:gd name="T155" fmla="*/ 73 w 73"/>
                <a:gd name="T156" fmla="*/ 78 h 7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3" h="78">
                  <a:moveTo>
                    <a:pt x="61" y="0"/>
                  </a:moveTo>
                  <a:lnTo>
                    <a:pt x="61" y="0"/>
                  </a:lnTo>
                  <a:lnTo>
                    <a:pt x="48" y="2"/>
                  </a:lnTo>
                  <a:lnTo>
                    <a:pt x="41" y="2"/>
                  </a:lnTo>
                  <a:lnTo>
                    <a:pt x="36" y="3"/>
                  </a:lnTo>
                  <a:lnTo>
                    <a:pt x="31" y="7"/>
                  </a:lnTo>
                  <a:lnTo>
                    <a:pt x="28" y="10"/>
                  </a:lnTo>
                  <a:lnTo>
                    <a:pt x="26" y="15"/>
                  </a:lnTo>
                  <a:lnTo>
                    <a:pt x="23" y="18"/>
                  </a:lnTo>
                  <a:lnTo>
                    <a:pt x="13" y="22"/>
                  </a:lnTo>
                  <a:lnTo>
                    <a:pt x="8" y="23"/>
                  </a:lnTo>
                  <a:lnTo>
                    <a:pt x="6" y="28"/>
                  </a:lnTo>
                  <a:lnTo>
                    <a:pt x="1" y="38"/>
                  </a:lnTo>
                  <a:lnTo>
                    <a:pt x="0" y="52"/>
                  </a:lnTo>
                  <a:lnTo>
                    <a:pt x="0" y="58"/>
                  </a:lnTo>
                  <a:lnTo>
                    <a:pt x="0" y="65"/>
                  </a:lnTo>
                  <a:lnTo>
                    <a:pt x="3" y="70"/>
                  </a:lnTo>
                  <a:lnTo>
                    <a:pt x="6" y="73"/>
                  </a:lnTo>
                  <a:lnTo>
                    <a:pt x="15" y="78"/>
                  </a:lnTo>
                  <a:lnTo>
                    <a:pt x="20" y="78"/>
                  </a:lnTo>
                  <a:lnTo>
                    <a:pt x="26" y="76"/>
                  </a:lnTo>
                  <a:lnTo>
                    <a:pt x="31" y="75"/>
                  </a:lnTo>
                  <a:lnTo>
                    <a:pt x="35" y="73"/>
                  </a:lnTo>
                  <a:lnTo>
                    <a:pt x="40" y="68"/>
                  </a:lnTo>
                  <a:lnTo>
                    <a:pt x="41" y="63"/>
                  </a:lnTo>
                  <a:lnTo>
                    <a:pt x="43" y="62"/>
                  </a:lnTo>
                  <a:lnTo>
                    <a:pt x="41" y="58"/>
                  </a:lnTo>
                  <a:lnTo>
                    <a:pt x="41" y="53"/>
                  </a:lnTo>
                  <a:lnTo>
                    <a:pt x="41" y="52"/>
                  </a:lnTo>
                  <a:lnTo>
                    <a:pt x="45" y="52"/>
                  </a:lnTo>
                  <a:lnTo>
                    <a:pt x="51" y="42"/>
                  </a:lnTo>
                  <a:lnTo>
                    <a:pt x="58" y="35"/>
                  </a:lnTo>
                  <a:lnTo>
                    <a:pt x="65" y="33"/>
                  </a:lnTo>
                  <a:lnTo>
                    <a:pt x="66" y="32"/>
                  </a:lnTo>
                  <a:lnTo>
                    <a:pt x="68" y="32"/>
                  </a:lnTo>
                  <a:lnTo>
                    <a:pt x="71" y="25"/>
                  </a:lnTo>
                  <a:lnTo>
                    <a:pt x="73" y="20"/>
                  </a:lnTo>
                  <a:lnTo>
                    <a:pt x="73" y="15"/>
                  </a:lnTo>
                  <a:lnTo>
                    <a:pt x="71" y="10"/>
                  </a:lnTo>
                  <a:lnTo>
                    <a:pt x="66" y="3"/>
                  </a:lnTo>
                  <a:lnTo>
                    <a:pt x="61"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98" name="Freeform 42"/>
            <p:cNvSpPr>
              <a:spLocks/>
            </p:cNvSpPr>
            <p:nvPr/>
          </p:nvSpPr>
          <p:spPr bwMode="auto">
            <a:xfrm>
              <a:off x="4024" y="1837"/>
              <a:ext cx="36" cy="32"/>
            </a:xfrm>
            <a:custGeom>
              <a:avLst/>
              <a:gdLst>
                <a:gd name="T0" fmla="*/ 1 w 51"/>
                <a:gd name="T1" fmla="*/ 1 h 48"/>
                <a:gd name="T2" fmla="*/ 1 w 51"/>
                <a:gd name="T3" fmla="*/ 1 h 48"/>
                <a:gd name="T4" fmla="*/ 1 w 51"/>
                <a:gd name="T5" fmla="*/ 1 h 48"/>
                <a:gd name="T6" fmla="*/ 1 w 51"/>
                <a:gd name="T7" fmla="*/ 0 h 48"/>
                <a:gd name="T8" fmla="*/ 1 w 51"/>
                <a:gd name="T9" fmla="*/ 0 h 48"/>
                <a:gd name="T10" fmla="*/ 1 w 51"/>
                <a:gd name="T11" fmla="*/ 1 h 48"/>
                <a:gd name="T12" fmla="*/ 1 w 51"/>
                <a:gd name="T13" fmla="*/ 1 h 48"/>
                <a:gd name="T14" fmla="*/ 1 w 51"/>
                <a:gd name="T15" fmla="*/ 1 h 48"/>
                <a:gd name="T16" fmla="*/ 1 w 51"/>
                <a:gd name="T17" fmla="*/ 1 h 48"/>
                <a:gd name="T18" fmla="*/ 0 w 51"/>
                <a:gd name="T19" fmla="*/ 1 h 48"/>
                <a:gd name="T20" fmla="*/ 0 w 51"/>
                <a:gd name="T21" fmla="*/ 1 h 48"/>
                <a:gd name="T22" fmla="*/ 0 w 51"/>
                <a:gd name="T23" fmla="*/ 1 h 48"/>
                <a:gd name="T24" fmla="*/ 0 w 51"/>
                <a:gd name="T25" fmla="*/ 1 h 48"/>
                <a:gd name="T26" fmla="*/ 1 w 51"/>
                <a:gd name="T27" fmla="*/ 1 h 48"/>
                <a:gd name="T28" fmla="*/ 1 w 51"/>
                <a:gd name="T29" fmla="*/ 1 h 48"/>
                <a:gd name="T30" fmla="*/ 1 w 51"/>
                <a:gd name="T31" fmla="*/ 1 h 48"/>
                <a:gd name="T32" fmla="*/ 1 w 51"/>
                <a:gd name="T33" fmla="*/ 1 h 48"/>
                <a:gd name="T34" fmla="*/ 1 w 51"/>
                <a:gd name="T35" fmla="*/ 1 h 48"/>
                <a:gd name="T36" fmla="*/ 1 w 51"/>
                <a:gd name="T37" fmla="*/ 1 h 48"/>
                <a:gd name="T38" fmla="*/ 1 w 51"/>
                <a:gd name="T39" fmla="*/ 1 h 48"/>
                <a:gd name="T40" fmla="*/ 1 w 51"/>
                <a:gd name="T41" fmla="*/ 1 h 48"/>
                <a:gd name="T42" fmla="*/ 1 w 51"/>
                <a:gd name="T43" fmla="*/ 1 h 48"/>
                <a:gd name="T44" fmla="*/ 1 w 51"/>
                <a:gd name="T45" fmla="*/ 1 h 48"/>
                <a:gd name="T46" fmla="*/ 1 w 51"/>
                <a:gd name="T47" fmla="*/ 1 h 48"/>
                <a:gd name="T48" fmla="*/ 1 w 51"/>
                <a:gd name="T49" fmla="*/ 1 h 48"/>
                <a:gd name="T50" fmla="*/ 1 w 51"/>
                <a:gd name="T51" fmla="*/ 1 h 48"/>
                <a:gd name="T52" fmla="*/ 1 w 51"/>
                <a:gd name="T53" fmla="*/ 1 h 48"/>
                <a:gd name="T54" fmla="*/ 1 w 51"/>
                <a:gd name="T55" fmla="*/ 1 h 48"/>
                <a:gd name="T56" fmla="*/ 1 w 51"/>
                <a:gd name="T57" fmla="*/ 1 h 48"/>
                <a:gd name="T58" fmla="*/ 1 w 51"/>
                <a:gd name="T59" fmla="*/ 1 h 48"/>
                <a:gd name="T60" fmla="*/ 1 w 51"/>
                <a:gd name="T61" fmla="*/ 1 h 48"/>
                <a:gd name="T62" fmla="*/ 1 w 51"/>
                <a:gd name="T63" fmla="*/ 1 h 48"/>
                <a:gd name="T64" fmla="*/ 1 w 51"/>
                <a:gd name="T65" fmla="*/ 1 h 48"/>
                <a:gd name="T66" fmla="*/ 1 w 51"/>
                <a:gd name="T67" fmla="*/ 1 h 48"/>
                <a:gd name="T68" fmla="*/ 1 w 51"/>
                <a:gd name="T69" fmla="*/ 1 h 48"/>
                <a:gd name="T70" fmla="*/ 1 w 51"/>
                <a:gd name="T71" fmla="*/ 1 h 48"/>
                <a:gd name="T72" fmla="*/ 1 w 51"/>
                <a:gd name="T73" fmla="*/ 1 h 48"/>
                <a:gd name="T74" fmla="*/ 1 w 51"/>
                <a:gd name="T75" fmla="*/ 1 h 48"/>
                <a:gd name="T76" fmla="*/ 1 w 51"/>
                <a:gd name="T77" fmla="*/ 1 h 48"/>
                <a:gd name="T78" fmla="*/ 1 w 51"/>
                <a:gd name="T79" fmla="*/ 1 h 48"/>
                <a:gd name="T80" fmla="*/ 1 w 51"/>
                <a:gd name="T81" fmla="*/ 1 h 48"/>
                <a:gd name="T82" fmla="*/ 1 w 51"/>
                <a:gd name="T83" fmla="*/ 1 h 48"/>
                <a:gd name="T84" fmla="*/ 1 w 51"/>
                <a:gd name="T85" fmla="*/ 1 h 48"/>
                <a:gd name="T86" fmla="*/ 1 w 51"/>
                <a:gd name="T87" fmla="*/ 1 h 48"/>
                <a:gd name="T88" fmla="*/ 1 w 51"/>
                <a:gd name="T89" fmla="*/ 1 h 48"/>
                <a:gd name="T90" fmla="*/ 1 w 51"/>
                <a:gd name="T91" fmla="*/ 1 h 48"/>
                <a:gd name="T92" fmla="*/ 1 w 51"/>
                <a:gd name="T93" fmla="*/ 1 h 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
                <a:gd name="T142" fmla="*/ 0 h 48"/>
                <a:gd name="T143" fmla="*/ 51 w 51"/>
                <a:gd name="T144" fmla="*/ 48 h 4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 h="48">
                  <a:moveTo>
                    <a:pt x="16" y="5"/>
                  </a:moveTo>
                  <a:lnTo>
                    <a:pt x="16" y="5"/>
                  </a:lnTo>
                  <a:lnTo>
                    <a:pt x="11" y="1"/>
                  </a:lnTo>
                  <a:lnTo>
                    <a:pt x="8" y="0"/>
                  </a:lnTo>
                  <a:lnTo>
                    <a:pt x="6" y="1"/>
                  </a:lnTo>
                  <a:lnTo>
                    <a:pt x="3" y="1"/>
                  </a:lnTo>
                  <a:lnTo>
                    <a:pt x="1" y="6"/>
                  </a:lnTo>
                  <a:lnTo>
                    <a:pt x="0" y="6"/>
                  </a:lnTo>
                  <a:lnTo>
                    <a:pt x="0" y="11"/>
                  </a:lnTo>
                  <a:lnTo>
                    <a:pt x="3" y="16"/>
                  </a:lnTo>
                  <a:lnTo>
                    <a:pt x="11" y="25"/>
                  </a:lnTo>
                  <a:lnTo>
                    <a:pt x="15" y="33"/>
                  </a:lnTo>
                  <a:lnTo>
                    <a:pt x="16" y="36"/>
                  </a:lnTo>
                  <a:lnTo>
                    <a:pt x="20" y="40"/>
                  </a:lnTo>
                  <a:lnTo>
                    <a:pt x="23" y="41"/>
                  </a:lnTo>
                  <a:lnTo>
                    <a:pt x="26" y="43"/>
                  </a:lnTo>
                  <a:lnTo>
                    <a:pt x="35" y="45"/>
                  </a:lnTo>
                  <a:lnTo>
                    <a:pt x="41" y="48"/>
                  </a:lnTo>
                  <a:lnTo>
                    <a:pt x="46" y="48"/>
                  </a:lnTo>
                  <a:lnTo>
                    <a:pt x="50" y="46"/>
                  </a:lnTo>
                  <a:lnTo>
                    <a:pt x="51" y="43"/>
                  </a:lnTo>
                  <a:lnTo>
                    <a:pt x="51" y="40"/>
                  </a:lnTo>
                  <a:lnTo>
                    <a:pt x="50" y="36"/>
                  </a:lnTo>
                  <a:lnTo>
                    <a:pt x="48" y="35"/>
                  </a:lnTo>
                  <a:lnTo>
                    <a:pt x="43" y="33"/>
                  </a:lnTo>
                  <a:lnTo>
                    <a:pt x="38" y="33"/>
                  </a:lnTo>
                  <a:lnTo>
                    <a:pt x="33" y="33"/>
                  </a:lnTo>
                  <a:lnTo>
                    <a:pt x="30" y="31"/>
                  </a:lnTo>
                  <a:lnTo>
                    <a:pt x="26" y="28"/>
                  </a:lnTo>
                  <a:lnTo>
                    <a:pt x="26" y="25"/>
                  </a:lnTo>
                  <a:lnTo>
                    <a:pt x="26" y="15"/>
                  </a:lnTo>
                  <a:lnTo>
                    <a:pt x="25" y="10"/>
                  </a:lnTo>
                  <a:lnTo>
                    <a:pt x="21" y="8"/>
                  </a:lnTo>
                  <a:lnTo>
                    <a:pt x="20" y="8"/>
                  </a:lnTo>
                  <a:lnTo>
                    <a:pt x="16" y="5"/>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09999" name="Freeform 43"/>
            <p:cNvSpPr>
              <a:spLocks/>
            </p:cNvSpPr>
            <p:nvPr/>
          </p:nvSpPr>
          <p:spPr bwMode="auto">
            <a:xfrm>
              <a:off x="4004" y="1847"/>
              <a:ext cx="19" cy="27"/>
            </a:xfrm>
            <a:custGeom>
              <a:avLst/>
              <a:gdLst>
                <a:gd name="T0" fmla="*/ 2 w 25"/>
                <a:gd name="T1" fmla="*/ 1 h 41"/>
                <a:gd name="T2" fmla="*/ 2 w 25"/>
                <a:gd name="T3" fmla="*/ 1 h 41"/>
                <a:gd name="T4" fmla="*/ 2 w 25"/>
                <a:gd name="T5" fmla="*/ 1 h 41"/>
                <a:gd name="T6" fmla="*/ 2 w 25"/>
                <a:gd name="T7" fmla="*/ 1 h 41"/>
                <a:gd name="T8" fmla="*/ 2 w 25"/>
                <a:gd name="T9" fmla="*/ 1 h 41"/>
                <a:gd name="T10" fmla="*/ 2 w 25"/>
                <a:gd name="T11" fmla="*/ 0 h 41"/>
                <a:gd name="T12" fmla="*/ 2 w 25"/>
                <a:gd name="T13" fmla="*/ 0 h 41"/>
                <a:gd name="T14" fmla="*/ 2 w 25"/>
                <a:gd name="T15" fmla="*/ 0 h 41"/>
                <a:gd name="T16" fmla="*/ 2 w 25"/>
                <a:gd name="T17" fmla="*/ 0 h 41"/>
                <a:gd name="T18" fmla="*/ 0 w 25"/>
                <a:gd name="T19" fmla="*/ 1 h 41"/>
                <a:gd name="T20" fmla="*/ 0 w 25"/>
                <a:gd name="T21" fmla="*/ 1 h 41"/>
                <a:gd name="T22" fmla="*/ 2 w 25"/>
                <a:gd name="T23" fmla="*/ 1 h 41"/>
                <a:gd name="T24" fmla="*/ 2 w 25"/>
                <a:gd name="T25" fmla="*/ 1 h 41"/>
                <a:gd name="T26" fmla="*/ 2 w 25"/>
                <a:gd name="T27" fmla="*/ 1 h 41"/>
                <a:gd name="T28" fmla="*/ 2 w 25"/>
                <a:gd name="T29" fmla="*/ 1 h 41"/>
                <a:gd name="T30" fmla="*/ 2 w 25"/>
                <a:gd name="T31" fmla="*/ 1 h 41"/>
                <a:gd name="T32" fmla="*/ 2 w 25"/>
                <a:gd name="T33" fmla="*/ 1 h 41"/>
                <a:gd name="T34" fmla="*/ 2 w 25"/>
                <a:gd name="T35" fmla="*/ 1 h 41"/>
                <a:gd name="T36" fmla="*/ 2 w 25"/>
                <a:gd name="T37" fmla="*/ 1 h 41"/>
                <a:gd name="T38" fmla="*/ 2 w 25"/>
                <a:gd name="T39" fmla="*/ 1 h 41"/>
                <a:gd name="T40" fmla="*/ 2 w 25"/>
                <a:gd name="T41" fmla="*/ 1 h 41"/>
                <a:gd name="T42" fmla="*/ 2 w 25"/>
                <a:gd name="T43" fmla="*/ 1 h 41"/>
                <a:gd name="T44" fmla="*/ 2 w 25"/>
                <a:gd name="T45" fmla="*/ 1 h 41"/>
                <a:gd name="T46" fmla="*/ 2 w 25"/>
                <a:gd name="T47" fmla="*/ 1 h 41"/>
                <a:gd name="T48" fmla="*/ 2 w 25"/>
                <a:gd name="T49" fmla="*/ 1 h 41"/>
                <a:gd name="T50" fmla="*/ 2 w 25"/>
                <a:gd name="T51" fmla="*/ 1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
                <a:gd name="T79" fmla="*/ 0 h 41"/>
                <a:gd name="T80" fmla="*/ 25 w 25"/>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 h="41">
                  <a:moveTo>
                    <a:pt x="12" y="11"/>
                  </a:moveTo>
                  <a:lnTo>
                    <a:pt x="12" y="11"/>
                  </a:lnTo>
                  <a:lnTo>
                    <a:pt x="9" y="5"/>
                  </a:lnTo>
                  <a:lnTo>
                    <a:pt x="9" y="1"/>
                  </a:lnTo>
                  <a:lnTo>
                    <a:pt x="9" y="0"/>
                  </a:lnTo>
                  <a:lnTo>
                    <a:pt x="2" y="0"/>
                  </a:lnTo>
                  <a:lnTo>
                    <a:pt x="0" y="13"/>
                  </a:lnTo>
                  <a:lnTo>
                    <a:pt x="0" y="26"/>
                  </a:lnTo>
                  <a:lnTo>
                    <a:pt x="2" y="33"/>
                  </a:lnTo>
                  <a:lnTo>
                    <a:pt x="5" y="38"/>
                  </a:lnTo>
                  <a:lnTo>
                    <a:pt x="9" y="41"/>
                  </a:lnTo>
                  <a:lnTo>
                    <a:pt x="15" y="41"/>
                  </a:lnTo>
                  <a:lnTo>
                    <a:pt x="20" y="40"/>
                  </a:lnTo>
                  <a:lnTo>
                    <a:pt x="23" y="35"/>
                  </a:lnTo>
                  <a:lnTo>
                    <a:pt x="25" y="30"/>
                  </a:lnTo>
                  <a:lnTo>
                    <a:pt x="25" y="25"/>
                  </a:lnTo>
                  <a:lnTo>
                    <a:pt x="22" y="20"/>
                  </a:lnTo>
                  <a:lnTo>
                    <a:pt x="17" y="18"/>
                  </a:lnTo>
                  <a:lnTo>
                    <a:pt x="13" y="16"/>
                  </a:lnTo>
                  <a:lnTo>
                    <a:pt x="12" y="11"/>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00" name="Freeform 44"/>
            <p:cNvSpPr>
              <a:spLocks/>
            </p:cNvSpPr>
            <p:nvPr/>
          </p:nvSpPr>
          <p:spPr bwMode="auto">
            <a:xfrm>
              <a:off x="3965" y="1862"/>
              <a:ext cx="205" cy="152"/>
            </a:xfrm>
            <a:custGeom>
              <a:avLst/>
              <a:gdLst>
                <a:gd name="T0" fmla="*/ 1 w 286"/>
                <a:gd name="T1" fmla="*/ 0 h 241"/>
                <a:gd name="T2" fmla="*/ 1 w 286"/>
                <a:gd name="T3" fmla="*/ 1 h 241"/>
                <a:gd name="T4" fmla="*/ 1 w 286"/>
                <a:gd name="T5" fmla="*/ 1 h 241"/>
                <a:gd name="T6" fmla="*/ 1 w 286"/>
                <a:gd name="T7" fmla="*/ 1 h 241"/>
                <a:gd name="T8" fmla="*/ 1 w 286"/>
                <a:gd name="T9" fmla="*/ 1 h 241"/>
                <a:gd name="T10" fmla="*/ 1 w 286"/>
                <a:gd name="T11" fmla="*/ 1 h 241"/>
                <a:gd name="T12" fmla="*/ 1 w 286"/>
                <a:gd name="T13" fmla="*/ 1 h 241"/>
                <a:gd name="T14" fmla="*/ 1 w 286"/>
                <a:gd name="T15" fmla="*/ 1 h 241"/>
                <a:gd name="T16" fmla="*/ 1 w 286"/>
                <a:gd name="T17" fmla="*/ 1 h 241"/>
                <a:gd name="T18" fmla="*/ 0 w 286"/>
                <a:gd name="T19" fmla="*/ 1 h 241"/>
                <a:gd name="T20" fmla="*/ 1 w 286"/>
                <a:gd name="T21" fmla="*/ 1 h 241"/>
                <a:gd name="T22" fmla="*/ 1 w 286"/>
                <a:gd name="T23" fmla="*/ 1 h 241"/>
                <a:gd name="T24" fmla="*/ 1 w 286"/>
                <a:gd name="T25" fmla="*/ 1 h 241"/>
                <a:gd name="T26" fmla="*/ 1 w 286"/>
                <a:gd name="T27" fmla="*/ 1 h 241"/>
                <a:gd name="T28" fmla="*/ 1 w 286"/>
                <a:gd name="T29" fmla="*/ 1 h 241"/>
                <a:gd name="T30" fmla="*/ 1 w 286"/>
                <a:gd name="T31" fmla="*/ 1 h 241"/>
                <a:gd name="T32" fmla="*/ 1 w 286"/>
                <a:gd name="T33" fmla="*/ 1 h 241"/>
                <a:gd name="T34" fmla="*/ 1 w 286"/>
                <a:gd name="T35" fmla="*/ 1 h 241"/>
                <a:gd name="T36" fmla="*/ 1 w 286"/>
                <a:gd name="T37" fmla="*/ 1 h 241"/>
                <a:gd name="T38" fmla="*/ 1 w 286"/>
                <a:gd name="T39" fmla="*/ 1 h 241"/>
                <a:gd name="T40" fmla="*/ 1 w 286"/>
                <a:gd name="T41" fmla="*/ 1 h 241"/>
                <a:gd name="T42" fmla="*/ 1 w 286"/>
                <a:gd name="T43" fmla="*/ 1 h 241"/>
                <a:gd name="T44" fmla="*/ 1 w 286"/>
                <a:gd name="T45" fmla="*/ 1 h 241"/>
                <a:gd name="T46" fmla="*/ 1 w 286"/>
                <a:gd name="T47" fmla="*/ 1 h 241"/>
                <a:gd name="T48" fmla="*/ 1 w 286"/>
                <a:gd name="T49" fmla="*/ 1 h 241"/>
                <a:gd name="T50" fmla="*/ 1 w 286"/>
                <a:gd name="T51" fmla="*/ 1 h 241"/>
                <a:gd name="T52" fmla="*/ 1 w 286"/>
                <a:gd name="T53" fmla="*/ 1 h 241"/>
                <a:gd name="T54" fmla="*/ 1 w 286"/>
                <a:gd name="T55" fmla="*/ 1 h 241"/>
                <a:gd name="T56" fmla="*/ 1 w 286"/>
                <a:gd name="T57" fmla="*/ 1 h 241"/>
                <a:gd name="T58" fmla="*/ 1 w 286"/>
                <a:gd name="T59" fmla="*/ 1 h 241"/>
                <a:gd name="T60" fmla="*/ 1 w 286"/>
                <a:gd name="T61" fmla="*/ 1 h 241"/>
                <a:gd name="T62" fmla="*/ 1 w 286"/>
                <a:gd name="T63" fmla="*/ 1 h 241"/>
                <a:gd name="T64" fmla="*/ 1 w 286"/>
                <a:gd name="T65" fmla="*/ 1 h 241"/>
                <a:gd name="T66" fmla="*/ 1 w 286"/>
                <a:gd name="T67" fmla="*/ 1 h 241"/>
                <a:gd name="T68" fmla="*/ 1 w 286"/>
                <a:gd name="T69" fmla="*/ 1 h 241"/>
                <a:gd name="T70" fmla="*/ 1 w 286"/>
                <a:gd name="T71" fmla="*/ 1 h 241"/>
                <a:gd name="T72" fmla="*/ 1 w 286"/>
                <a:gd name="T73" fmla="*/ 1 h 241"/>
                <a:gd name="T74" fmla="*/ 1 w 286"/>
                <a:gd name="T75" fmla="*/ 1 h 241"/>
                <a:gd name="T76" fmla="*/ 1 w 286"/>
                <a:gd name="T77" fmla="*/ 1 h 241"/>
                <a:gd name="T78" fmla="*/ 1 w 286"/>
                <a:gd name="T79" fmla="*/ 1 h 241"/>
                <a:gd name="T80" fmla="*/ 1 w 286"/>
                <a:gd name="T81" fmla="*/ 1 h 241"/>
                <a:gd name="T82" fmla="*/ 1 w 286"/>
                <a:gd name="T83" fmla="*/ 1 h 241"/>
                <a:gd name="T84" fmla="*/ 1 w 286"/>
                <a:gd name="T85" fmla="*/ 1 h 241"/>
                <a:gd name="T86" fmla="*/ 1 w 286"/>
                <a:gd name="T87" fmla="*/ 1 h 241"/>
                <a:gd name="T88" fmla="*/ 1 w 286"/>
                <a:gd name="T89" fmla="*/ 1 h 241"/>
                <a:gd name="T90" fmla="*/ 1 w 286"/>
                <a:gd name="T91" fmla="*/ 1 h 241"/>
                <a:gd name="T92" fmla="*/ 1 w 286"/>
                <a:gd name="T93" fmla="*/ 1 h 241"/>
                <a:gd name="T94" fmla="*/ 1 w 286"/>
                <a:gd name="T95" fmla="*/ 1 h 241"/>
                <a:gd name="T96" fmla="*/ 1 w 286"/>
                <a:gd name="T97" fmla="*/ 1 h 241"/>
                <a:gd name="T98" fmla="*/ 1 w 286"/>
                <a:gd name="T99" fmla="*/ 1 h 241"/>
                <a:gd name="T100" fmla="*/ 1 w 286"/>
                <a:gd name="T101" fmla="*/ 1 h 241"/>
                <a:gd name="T102" fmla="*/ 1 w 286"/>
                <a:gd name="T103" fmla="*/ 1 h 241"/>
                <a:gd name="T104" fmla="*/ 1 w 286"/>
                <a:gd name="T105" fmla="*/ 1 h 241"/>
                <a:gd name="T106" fmla="*/ 1 w 286"/>
                <a:gd name="T107" fmla="*/ 1 h 241"/>
                <a:gd name="T108" fmla="*/ 1 w 286"/>
                <a:gd name="T109" fmla="*/ 1 h 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6"/>
                <a:gd name="T166" fmla="*/ 0 h 241"/>
                <a:gd name="T167" fmla="*/ 286 w 286"/>
                <a:gd name="T168" fmla="*/ 241 h 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6" h="241">
                  <a:moveTo>
                    <a:pt x="44" y="5"/>
                  </a:moveTo>
                  <a:lnTo>
                    <a:pt x="44" y="5"/>
                  </a:lnTo>
                  <a:lnTo>
                    <a:pt x="39" y="2"/>
                  </a:lnTo>
                  <a:lnTo>
                    <a:pt x="32" y="0"/>
                  </a:lnTo>
                  <a:lnTo>
                    <a:pt x="30" y="3"/>
                  </a:lnTo>
                  <a:lnTo>
                    <a:pt x="27" y="7"/>
                  </a:lnTo>
                  <a:lnTo>
                    <a:pt x="25" y="10"/>
                  </a:lnTo>
                  <a:lnTo>
                    <a:pt x="22" y="15"/>
                  </a:lnTo>
                  <a:lnTo>
                    <a:pt x="20" y="18"/>
                  </a:lnTo>
                  <a:lnTo>
                    <a:pt x="20" y="22"/>
                  </a:lnTo>
                  <a:lnTo>
                    <a:pt x="22" y="28"/>
                  </a:lnTo>
                  <a:lnTo>
                    <a:pt x="24" y="56"/>
                  </a:lnTo>
                  <a:lnTo>
                    <a:pt x="24" y="70"/>
                  </a:lnTo>
                  <a:lnTo>
                    <a:pt x="22" y="83"/>
                  </a:lnTo>
                  <a:lnTo>
                    <a:pt x="19" y="90"/>
                  </a:lnTo>
                  <a:lnTo>
                    <a:pt x="15" y="95"/>
                  </a:lnTo>
                  <a:lnTo>
                    <a:pt x="14" y="101"/>
                  </a:lnTo>
                  <a:lnTo>
                    <a:pt x="14" y="108"/>
                  </a:lnTo>
                  <a:lnTo>
                    <a:pt x="15" y="110"/>
                  </a:lnTo>
                  <a:lnTo>
                    <a:pt x="17" y="111"/>
                  </a:lnTo>
                  <a:lnTo>
                    <a:pt x="19" y="116"/>
                  </a:lnTo>
                  <a:lnTo>
                    <a:pt x="22" y="121"/>
                  </a:lnTo>
                  <a:lnTo>
                    <a:pt x="27" y="123"/>
                  </a:lnTo>
                  <a:lnTo>
                    <a:pt x="29" y="124"/>
                  </a:lnTo>
                  <a:lnTo>
                    <a:pt x="30" y="126"/>
                  </a:lnTo>
                  <a:lnTo>
                    <a:pt x="30" y="131"/>
                  </a:lnTo>
                  <a:lnTo>
                    <a:pt x="30" y="136"/>
                  </a:lnTo>
                  <a:lnTo>
                    <a:pt x="32" y="146"/>
                  </a:lnTo>
                  <a:lnTo>
                    <a:pt x="32" y="151"/>
                  </a:lnTo>
                  <a:lnTo>
                    <a:pt x="30" y="158"/>
                  </a:lnTo>
                  <a:lnTo>
                    <a:pt x="29" y="158"/>
                  </a:lnTo>
                  <a:lnTo>
                    <a:pt x="25" y="166"/>
                  </a:lnTo>
                  <a:lnTo>
                    <a:pt x="20" y="171"/>
                  </a:lnTo>
                  <a:lnTo>
                    <a:pt x="14" y="174"/>
                  </a:lnTo>
                  <a:lnTo>
                    <a:pt x="9" y="181"/>
                  </a:lnTo>
                  <a:lnTo>
                    <a:pt x="4" y="186"/>
                  </a:lnTo>
                  <a:lnTo>
                    <a:pt x="0" y="191"/>
                  </a:lnTo>
                  <a:lnTo>
                    <a:pt x="0" y="198"/>
                  </a:lnTo>
                  <a:lnTo>
                    <a:pt x="2" y="204"/>
                  </a:lnTo>
                  <a:lnTo>
                    <a:pt x="4" y="206"/>
                  </a:lnTo>
                  <a:lnTo>
                    <a:pt x="5" y="207"/>
                  </a:lnTo>
                  <a:lnTo>
                    <a:pt x="10" y="207"/>
                  </a:lnTo>
                  <a:lnTo>
                    <a:pt x="15" y="207"/>
                  </a:lnTo>
                  <a:lnTo>
                    <a:pt x="22" y="204"/>
                  </a:lnTo>
                  <a:lnTo>
                    <a:pt x="25" y="201"/>
                  </a:lnTo>
                  <a:lnTo>
                    <a:pt x="27" y="199"/>
                  </a:lnTo>
                  <a:lnTo>
                    <a:pt x="29" y="198"/>
                  </a:lnTo>
                  <a:lnTo>
                    <a:pt x="32" y="196"/>
                  </a:lnTo>
                  <a:lnTo>
                    <a:pt x="37" y="196"/>
                  </a:lnTo>
                  <a:lnTo>
                    <a:pt x="40" y="196"/>
                  </a:lnTo>
                  <a:lnTo>
                    <a:pt x="45" y="196"/>
                  </a:lnTo>
                  <a:lnTo>
                    <a:pt x="45" y="194"/>
                  </a:lnTo>
                  <a:lnTo>
                    <a:pt x="45" y="191"/>
                  </a:lnTo>
                  <a:lnTo>
                    <a:pt x="45" y="189"/>
                  </a:lnTo>
                  <a:lnTo>
                    <a:pt x="47" y="188"/>
                  </a:lnTo>
                  <a:lnTo>
                    <a:pt x="50" y="189"/>
                  </a:lnTo>
                  <a:lnTo>
                    <a:pt x="54" y="188"/>
                  </a:lnTo>
                  <a:lnTo>
                    <a:pt x="57" y="189"/>
                  </a:lnTo>
                  <a:lnTo>
                    <a:pt x="64" y="194"/>
                  </a:lnTo>
                  <a:lnTo>
                    <a:pt x="64" y="199"/>
                  </a:lnTo>
                  <a:lnTo>
                    <a:pt x="65" y="204"/>
                  </a:lnTo>
                  <a:lnTo>
                    <a:pt x="67" y="214"/>
                  </a:lnTo>
                  <a:lnTo>
                    <a:pt x="70" y="224"/>
                  </a:lnTo>
                  <a:lnTo>
                    <a:pt x="70" y="229"/>
                  </a:lnTo>
                  <a:lnTo>
                    <a:pt x="72" y="234"/>
                  </a:lnTo>
                  <a:lnTo>
                    <a:pt x="75" y="237"/>
                  </a:lnTo>
                  <a:lnTo>
                    <a:pt x="78" y="241"/>
                  </a:lnTo>
                  <a:lnTo>
                    <a:pt x="85" y="241"/>
                  </a:lnTo>
                  <a:lnTo>
                    <a:pt x="90" y="241"/>
                  </a:lnTo>
                  <a:lnTo>
                    <a:pt x="97" y="236"/>
                  </a:lnTo>
                  <a:lnTo>
                    <a:pt x="102" y="231"/>
                  </a:lnTo>
                  <a:lnTo>
                    <a:pt x="108" y="217"/>
                  </a:lnTo>
                  <a:lnTo>
                    <a:pt x="112" y="214"/>
                  </a:lnTo>
                  <a:lnTo>
                    <a:pt x="115" y="211"/>
                  </a:lnTo>
                  <a:lnTo>
                    <a:pt x="120" y="209"/>
                  </a:lnTo>
                  <a:lnTo>
                    <a:pt x="123" y="204"/>
                  </a:lnTo>
                  <a:lnTo>
                    <a:pt x="125" y="201"/>
                  </a:lnTo>
                  <a:lnTo>
                    <a:pt x="123" y="198"/>
                  </a:lnTo>
                  <a:lnTo>
                    <a:pt x="123" y="194"/>
                  </a:lnTo>
                  <a:lnTo>
                    <a:pt x="125" y="193"/>
                  </a:lnTo>
                  <a:lnTo>
                    <a:pt x="128" y="188"/>
                  </a:lnTo>
                  <a:lnTo>
                    <a:pt x="132" y="186"/>
                  </a:lnTo>
                  <a:lnTo>
                    <a:pt x="137" y="184"/>
                  </a:lnTo>
                  <a:lnTo>
                    <a:pt x="142" y="183"/>
                  </a:lnTo>
                  <a:lnTo>
                    <a:pt x="142" y="179"/>
                  </a:lnTo>
                  <a:lnTo>
                    <a:pt x="142" y="176"/>
                  </a:lnTo>
                  <a:lnTo>
                    <a:pt x="143" y="171"/>
                  </a:lnTo>
                  <a:lnTo>
                    <a:pt x="147" y="168"/>
                  </a:lnTo>
                  <a:lnTo>
                    <a:pt x="148" y="161"/>
                  </a:lnTo>
                  <a:lnTo>
                    <a:pt x="150" y="154"/>
                  </a:lnTo>
                  <a:lnTo>
                    <a:pt x="148" y="141"/>
                  </a:lnTo>
                  <a:lnTo>
                    <a:pt x="148" y="136"/>
                  </a:lnTo>
                  <a:lnTo>
                    <a:pt x="150" y="131"/>
                  </a:lnTo>
                  <a:lnTo>
                    <a:pt x="155" y="128"/>
                  </a:lnTo>
                  <a:lnTo>
                    <a:pt x="161" y="126"/>
                  </a:lnTo>
                  <a:lnTo>
                    <a:pt x="166" y="128"/>
                  </a:lnTo>
                  <a:lnTo>
                    <a:pt x="173" y="131"/>
                  </a:lnTo>
                  <a:lnTo>
                    <a:pt x="175" y="134"/>
                  </a:lnTo>
                  <a:lnTo>
                    <a:pt x="175" y="139"/>
                  </a:lnTo>
                  <a:lnTo>
                    <a:pt x="175" y="144"/>
                  </a:lnTo>
                  <a:lnTo>
                    <a:pt x="176" y="151"/>
                  </a:lnTo>
                  <a:lnTo>
                    <a:pt x="178" y="154"/>
                  </a:lnTo>
                  <a:lnTo>
                    <a:pt x="181" y="158"/>
                  </a:lnTo>
                  <a:lnTo>
                    <a:pt x="185" y="154"/>
                  </a:lnTo>
                  <a:lnTo>
                    <a:pt x="191" y="151"/>
                  </a:lnTo>
                  <a:lnTo>
                    <a:pt x="196" y="148"/>
                  </a:lnTo>
                  <a:lnTo>
                    <a:pt x="198" y="148"/>
                  </a:lnTo>
                  <a:lnTo>
                    <a:pt x="201" y="148"/>
                  </a:lnTo>
                  <a:lnTo>
                    <a:pt x="201" y="151"/>
                  </a:lnTo>
                  <a:lnTo>
                    <a:pt x="203" y="154"/>
                  </a:lnTo>
                  <a:lnTo>
                    <a:pt x="201" y="159"/>
                  </a:lnTo>
                  <a:lnTo>
                    <a:pt x="201" y="166"/>
                  </a:lnTo>
                  <a:lnTo>
                    <a:pt x="201" y="169"/>
                  </a:lnTo>
                  <a:lnTo>
                    <a:pt x="203" y="171"/>
                  </a:lnTo>
                  <a:lnTo>
                    <a:pt x="208" y="173"/>
                  </a:lnTo>
                  <a:lnTo>
                    <a:pt x="215" y="173"/>
                  </a:lnTo>
                  <a:lnTo>
                    <a:pt x="226" y="171"/>
                  </a:lnTo>
                  <a:lnTo>
                    <a:pt x="246" y="171"/>
                  </a:lnTo>
                  <a:lnTo>
                    <a:pt x="251" y="171"/>
                  </a:lnTo>
                  <a:lnTo>
                    <a:pt x="254" y="173"/>
                  </a:lnTo>
                  <a:lnTo>
                    <a:pt x="258" y="171"/>
                  </a:lnTo>
                  <a:lnTo>
                    <a:pt x="261" y="169"/>
                  </a:lnTo>
                  <a:lnTo>
                    <a:pt x="263" y="164"/>
                  </a:lnTo>
                  <a:lnTo>
                    <a:pt x="264" y="161"/>
                  </a:lnTo>
                  <a:lnTo>
                    <a:pt x="266" y="158"/>
                  </a:lnTo>
                  <a:lnTo>
                    <a:pt x="269" y="156"/>
                  </a:lnTo>
                  <a:lnTo>
                    <a:pt x="273" y="158"/>
                  </a:lnTo>
                  <a:lnTo>
                    <a:pt x="276" y="158"/>
                  </a:lnTo>
                  <a:lnTo>
                    <a:pt x="278" y="158"/>
                  </a:lnTo>
                  <a:lnTo>
                    <a:pt x="283" y="154"/>
                  </a:lnTo>
                  <a:lnTo>
                    <a:pt x="284" y="151"/>
                  </a:lnTo>
                  <a:lnTo>
                    <a:pt x="286" y="146"/>
                  </a:lnTo>
                  <a:lnTo>
                    <a:pt x="286" y="141"/>
                  </a:lnTo>
                  <a:lnTo>
                    <a:pt x="284" y="138"/>
                  </a:lnTo>
                  <a:lnTo>
                    <a:pt x="281" y="134"/>
                  </a:lnTo>
                  <a:lnTo>
                    <a:pt x="274" y="131"/>
                  </a:lnTo>
                  <a:lnTo>
                    <a:pt x="269" y="128"/>
                  </a:lnTo>
                  <a:lnTo>
                    <a:pt x="261" y="120"/>
                  </a:lnTo>
                  <a:lnTo>
                    <a:pt x="256" y="118"/>
                  </a:lnTo>
                  <a:lnTo>
                    <a:pt x="253" y="116"/>
                  </a:lnTo>
                  <a:lnTo>
                    <a:pt x="244" y="115"/>
                  </a:lnTo>
                  <a:lnTo>
                    <a:pt x="241" y="116"/>
                  </a:lnTo>
                  <a:lnTo>
                    <a:pt x="239" y="118"/>
                  </a:lnTo>
                  <a:lnTo>
                    <a:pt x="238" y="121"/>
                  </a:lnTo>
                  <a:lnTo>
                    <a:pt x="238" y="124"/>
                  </a:lnTo>
                  <a:lnTo>
                    <a:pt x="236" y="129"/>
                  </a:lnTo>
                  <a:lnTo>
                    <a:pt x="233" y="133"/>
                  </a:lnTo>
                  <a:lnTo>
                    <a:pt x="226" y="133"/>
                  </a:lnTo>
                  <a:lnTo>
                    <a:pt x="220" y="133"/>
                  </a:lnTo>
                  <a:lnTo>
                    <a:pt x="216" y="131"/>
                  </a:lnTo>
                  <a:lnTo>
                    <a:pt x="215" y="129"/>
                  </a:lnTo>
                  <a:lnTo>
                    <a:pt x="210" y="123"/>
                  </a:lnTo>
                  <a:lnTo>
                    <a:pt x="216" y="120"/>
                  </a:lnTo>
                  <a:lnTo>
                    <a:pt x="220" y="115"/>
                  </a:lnTo>
                  <a:lnTo>
                    <a:pt x="223" y="111"/>
                  </a:lnTo>
                  <a:lnTo>
                    <a:pt x="223" y="106"/>
                  </a:lnTo>
                  <a:lnTo>
                    <a:pt x="221" y="103"/>
                  </a:lnTo>
                  <a:lnTo>
                    <a:pt x="218" y="101"/>
                  </a:lnTo>
                  <a:lnTo>
                    <a:pt x="213" y="98"/>
                  </a:lnTo>
                  <a:lnTo>
                    <a:pt x="206" y="90"/>
                  </a:lnTo>
                  <a:lnTo>
                    <a:pt x="200" y="83"/>
                  </a:lnTo>
                  <a:lnTo>
                    <a:pt x="191" y="80"/>
                  </a:lnTo>
                  <a:lnTo>
                    <a:pt x="185" y="78"/>
                  </a:lnTo>
                  <a:lnTo>
                    <a:pt x="181" y="76"/>
                  </a:lnTo>
                  <a:lnTo>
                    <a:pt x="180" y="75"/>
                  </a:lnTo>
                  <a:lnTo>
                    <a:pt x="176" y="73"/>
                  </a:lnTo>
                  <a:lnTo>
                    <a:pt x="175" y="71"/>
                  </a:lnTo>
                  <a:lnTo>
                    <a:pt x="168" y="71"/>
                  </a:lnTo>
                  <a:lnTo>
                    <a:pt x="163" y="71"/>
                  </a:lnTo>
                  <a:lnTo>
                    <a:pt x="158" y="73"/>
                  </a:lnTo>
                  <a:lnTo>
                    <a:pt x="153" y="73"/>
                  </a:lnTo>
                  <a:lnTo>
                    <a:pt x="150" y="71"/>
                  </a:lnTo>
                  <a:lnTo>
                    <a:pt x="148" y="70"/>
                  </a:lnTo>
                  <a:lnTo>
                    <a:pt x="147" y="65"/>
                  </a:lnTo>
                  <a:lnTo>
                    <a:pt x="143" y="58"/>
                  </a:lnTo>
                  <a:lnTo>
                    <a:pt x="140" y="50"/>
                  </a:lnTo>
                  <a:lnTo>
                    <a:pt x="137" y="46"/>
                  </a:lnTo>
                  <a:lnTo>
                    <a:pt x="135" y="45"/>
                  </a:lnTo>
                  <a:lnTo>
                    <a:pt x="127" y="45"/>
                  </a:lnTo>
                  <a:lnTo>
                    <a:pt x="120" y="45"/>
                  </a:lnTo>
                  <a:lnTo>
                    <a:pt x="112" y="45"/>
                  </a:lnTo>
                  <a:lnTo>
                    <a:pt x="108" y="43"/>
                  </a:lnTo>
                  <a:lnTo>
                    <a:pt x="105" y="40"/>
                  </a:lnTo>
                  <a:lnTo>
                    <a:pt x="102" y="32"/>
                  </a:lnTo>
                  <a:lnTo>
                    <a:pt x="98" y="28"/>
                  </a:lnTo>
                  <a:lnTo>
                    <a:pt x="95" y="27"/>
                  </a:lnTo>
                  <a:lnTo>
                    <a:pt x="93" y="27"/>
                  </a:lnTo>
                  <a:lnTo>
                    <a:pt x="87" y="27"/>
                  </a:lnTo>
                  <a:lnTo>
                    <a:pt x="87" y="28"/>
                  </a:lnTo>
                  <a:lnTo>
                    <a:pt x="85" y="28"/>
                  </a:lnTo>
                  <a:lnTo>
                    <a:pt x="80" y="28"/>
                  </a:lnTo>
                  <a:lnTo>
                    <a:pt x="77" y="28"/>
                  </a:lnTo>
                  <a:lnTo>
                    <a:pt x="75" y="28"/>
                  </a:lnTo>
                  <a:lnTo>
                    <a:pt x="75" y="30"/>
                  </a:lnTo>
                  <a:lnTo>
                    <a:pt x="77" y="32"/>
                  </a:lnTo>
                  <a:lnTo>
                    <a:pt x="78" y="35"/>
                  </a:lnTo>
                  <a:lnTo>
                    <a:pt x="77" y="37"/>
                  </a:lnTo>
                  <a:lnTo>
                    <a:pt x="75" y="38"/>
                  </a:lnTo>
                  <a:lnTo>
                    <a:pt x="70" y="40"/>
                  </a:lnTo>
                  <a:lnTo>
                    <a:pt x="64" y="38"/>
                  </a:lnTo>
                  <a:lnTo>
                    <a:pt x="59" y="35"/>
                  </a:lnTo>
                  <a:lnTo>
                    <a:pt x="55" y="30"/>
                  </a:lnTo>
                  <a:lnTo>
                    <a:pt x="52" y="25"/>
                  </a:lnTo>
                  <a:lnTo>
                    <a:pt x="49" y="20"/>
                  </a:lnTo>
                  <a:lnTo>
                    <a:pt x="47" y="15"/>
                  </a:lnTo>
                  <a:lnTo>
                    <a:pt x="47" y="8"/>
                  </a:lnTo>
                  <a:lnTo>
                    <a:pt x="44" y="3"/>
                  </a:lnTo>
                  <a:lnTo>
                    <a:pt x="44" y="5"/>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01" name="Freeform 45"/>
            <p:cNvSpPr>
              <a:spLocks/>
            </p:cNvSpPr>
            <p:nvPr/>
          </p:nvSpPr>
          <p:spPr bwMode="auto">
            <a:xfrm>
              <a:off x="4344" y="1958"/>
              <a:ext cx="33" cy="14"/>
            </a:xfrm>
            <a:custGeom>
              <a:avLst/>
              <a:gdLst>
                <a:gd name="T0" fmla="*/ 1 w 47"/>
                <a:gd name="T1" fmla="*/ 1 h 22"/>
                <a:gd name="T2" fmla="*/ 1 w 47"/>
                <a:gd name="T3" fmla="*/ 1 h 22"/>
                <a:gd name="T4" fmla="*/ 1 w 47"/>
                <a:gd name="T5" fmla="*/ 1 h 22"/>
                <a:gd name="T6" fmla="*/ 0 w 47"/>
                <a:gd name="T7" fmla="*/ 0 h 22"/>
                <a:gd name="T8" fmla="*/ 0 w 47"/>
                <a:gd name="T9" fmla="*/ 0 h 22"/>
                <a:gd name="T10" fmla="*/ 0 w 47"/>
                <a:gd name="T11" fmla="*/ 1 h 22"/>
                <a:gd name="T12" fmla="*/ 1 w 47"/>
                <a:gd name="T13" fmla="*/ 1 h 22"/>
                <a:gd name="T14" fmla="*/ 1 w 47"/>
                <a:gd name="T15" fmla="*/ 1 h 22"/>
                <a:gd name="T16" fmla="*/ 1 w 47"/>
                <a:gd name="T17" fmla="*/ 1 h 22"/>
                <a:gd name="T18" fmla="*/ 1 w 47"/>
                <a:gd name="T19" fmla="*/ 1 h 22"/>
                <a:gd name="T20" fmla="*/ 1 w 47"/>
                <a:gd name="T21" fmla="*/ 1 h 22"/>
                <a:gd name="T22" fmla="*/ 1 w 47"/>
                <a:gd name="T23" fmla="*/ 1 h 22"/>
                <a:gd name="T24" fmla="*/ 1 w 47"/>
                <a:gd name="T25" fmla="*/ 1 h 22"/>
                <a:gd name="T26" fmla="*/ 1 w 47"/>
                <a:gd name="T27" fmla="*/ 1 h 22"/>
                <a:gd name="T28" fmla="*/ 1 w 47"/>
                <a:gd name="T29" fmla="*/ 1 h 22"/>
                <a:gd name="T30" fmla="*/ 1 w 47"/>
                <a:gd name="T31" fmla="*/ 1 h 22"/>
                <a:gd name="T32" fmla="*/ 1 w 47"/>
                <a:gd name="T33" fmla="*/ 1 h 22"/>
                <a:gd name="T34" fmla="*/ 1 w 47"/>
                <a:gd name="T35" fmla="*/ 1 h 22"/>
                <a:gd name="T36" fmla="*/ 1 w 47"/>
                <a:gd name="T37" fmla="*/ 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22"/>
                <a:gd name="T59" fmla="*/ 47 w 4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22">
                  <a:moveTo>
                    <a:pt x="14" y="3"/>
                  </a:moveTo>
                  <a:lnTo>
                    <a:pt x="14" y="3"/>
                  </a:lnTo>
                  <a:lnTo>
                    <a:pt x="7" y="2"/>
                  </a:lnTo>
                  <a:lnTo>
                    <a:pt x="0" y="0"/>
                  </a:lnTo>
                  <a:lnTo>
                    <a:pt x="0" y="12"/>
                  </a:lnTo>
                  <a:lnTo>
                    <a:pt x="2" y="17"/>
                  </a:lnTo>
                  <a:lnTo>
                    <a:pt x="7" y="20"/>
                  </a:lnTo>
                  <a:lnTo>
                    <a:pt x="12" y="22"/>
                  </a:lnTo>
                  <a:lnTo>
                    <a:pt x="17" y="22"/>
                  </a:lnTo>
                  <a:lnTo>
                    <a:pt x="27" y="22"/>
                  </a:lnTo>
                  <a:lnTo>
                    <a:pt x="47" y="17"/>
                  </a:lnTo>
                  <a:lnTo>
                    <a:pt x="38" y="10"/>
                  </a:lnTo>
                  <a:lnTo>
                    <a:pt x="32" y="7"/>
                  </a:lnTo>
                  <a:lnTo>
                    <a:pt x="24" y="3"/>
                  </a:lnTo>
                  <a:lnTo>
                    <a:pt x="14" y="3"/>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02" name="Freeform 46"/>
            <p:cNvSpPr>
              <a:spLocks/>
            </p:cNvSpPr>
            <p:nvPr/>
          </p:nvSpPr>
          <p:spPr bwMode="auto">
            <a:xfrm>
              <a:off x="4591" y="2007"/>
              <a:ext cx="24" cy="27"/>
            </a:xfrm>
            <a:custGeom>
              <a:avLst/>
              <a:gdLst>
                <a:gd name="T0" fmla="*/ 2 w 32"/>
                <a:gd name="T1" fmla="*/ 1 h 42"/>
                <a:gd name="T2" fmla="*/ 2 w 32"/>
                <a:gd name="T3" fmla="*/ 1 h 42"/>
                <a:gd name="T4" fmla="*/ 2 w 32"/>
                <a:gd name="T5" fmla="*/ 0 h 42"/>
                <a:gd name="T6" fmla="*/ 2 w 32"/>
                <a:gd name="T7" fmla="*/ 1 h 42"/>
                <a:gd name="T8" fmla="*/ 2 w 32"/>
                <a:gd name="T9" fmla="*/ 1 h 42"/>
                <a:gd name="T10" fmla="*/ 2 w 32"/>
                <a:gd name="T11" fmla="*/ 1 h 42"/>
                <a:gd name="T12" fmla="*/ 2 w 32"/>
                <a:gd name="T13" fmla="*/ 1 h 42"/>
                <a:gd name="T14" fmla="*/ 0 w 32"/>
                <a:gd name="T15" fmla="*/ 1 h 42"/>
                <a:gd name="T16" fmla="*/ 0 w 32"/>
                <a:gd name="T17" fmla="*/ 1 h 42"/>
                <a:gd name="T18" fmla="*/ 0 w 32"/>
                <a:gd name="T19" fmla="*/ 1 h 42"/>
                <a:gd name="T20" fmla="*/ 0 w 32"/>
                <a:gd name="T21" fmla="*/ 1 h 42"/>
                <a:gd name="T22" fmla="*/ 0 w 32"/>
                <a:gd name="T23" fmla="*/ 1 h 42"/>
                <a:gd name="T24" fmla="*/ 2 w 32"/>
                <a:gd name="T25" fmla="*/ 1 h 42"/>
                <a:gd name="T26" fmla="*/ 2 w 32"/>
                <a:gd name="T27" fmla="*/ 1 h 42"/>
                <a:gd name="T28" fmla="*/ 2 w 32"/>
                <a:gd name="T29" fmla="*/ 1 h 42"/>
                <a:gd name="T30" fmla="*/ 2 w 32"/>
                <a:gd name="T31" fmla="*/ 1 h 42"/>
                <a:gd name="T32" fmla="*/ 2 w 32"/>
                <a:gd name="T33" fmla="*/ 1 h 42"/>
                <a:gd name="T34" fmla="*/ 2 w 32"/>
                <a:gd name="T35" fmla="*/ 1 h 42"/>
                <a:gd name="T36" fmla="*/ 2 w 32"/>
                <a:gd name="T37" fmla="*/ 1 h 42"/>
                <a:gd name="T38" fmla="*/ 2 w 32"/>
                <a:gd name="T39" fmla="*/ 1 h 42"/>
                <a:gd name="T40" fmla="*/ 2 w 32"/>
                <a:gd name="T41" fmla="*/ 1 h 42"/>
                <a:gd name="T42" fmla="*/ 2 w 32"/>
                <a:gd name="T43" fmla="*/ 1 h 42"/>
                <a:gd name="T44" fmla="*/ 2 w 32"/>
                <a:gd name="T45" fmla="*/ 1 h 42"/>
                <a:gd name="T46" fmla="*/ 2 w 32"/>
                <a:gd name="T47" fmla="*/ 1 h 42"/>
                <a:gd name="T48" fmla="*/ 2 w 32"/>
                <a:gd name="T49" fmla="*/ 1 h 42"/>
                <a:gd name="T50" fmla="*/ 2 w 32"/>
                <a:gd name="T51" fmla="*/ 1 h 42"/>
                <a:gd name="T52" fmla="*/ 2 w 32"/>
                <a:gd name="T53" fmla="*/ 1 h 42"/>
                <a:gd name="T54" fmla="*/ 2 w 32"/>
                <a:gd name="T55" fmla="*/ 1 h 42"/>
                <a:gd name="T56" fmla="*/ 2 w 32"/>
                <a:gd name="T57" fmla="*/ 1 h 42"/>
                <a:gd name="T58" fmla="*/ 2 w 32"/>
                <a:gd name="T59" fmla="*/ 1 h 42"/>
                <a:gd name="T60" fmla="*/ 2 w 32"/>
                <a:gd name="T61" fmla="*/ 1 h 42"/>
                <a:gd name="T62" fmla="*/ 2 w 32"/>
                <a:gd name="T63" fmla="*/ 1 h 42"/>
                <a:gd name="T64" fmla="*/ 2 w 32"/>
                <a:gd name="T65" fmla="*/ 1 h 42"/>
                <a:gd name="T66" fmla="*/ 2 w 32"/>
                <a:gd name="T67" fmla="*/ 1 h 42"/>
                <a:gd name="T68" fmla="*/ 2 w 32"/>
                <a:gd name="T69" fmla="*/ 1 h 42"/>
                <a:gd name="T70" fmla="*/ 2 w 32"/>
                <a:gd name="T71" fmla="*/ 1 h 42"/>
                <a:gd name="T72" fmla="*/ 2 w 32"/>
                <a:gd name="T73" fmla="*/ 1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
                <a:gd name="T112" fmla="*/ 0 h 42"/>
                <a:gd name="T113" fmla="*/ 32 w 32"/>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 h="42">
                  <a:moveTo>
                    <a:pt x="23" y="2"/>
                  </a:moveTo>
                  <a:lnTo>
                    <a:pt x="23" y="2"/>
                  </a:lnTo>
                  <a:lnTo>
                    <a:pt x="14" y="0"/>
                  </a:lnTo>
                  <a:lnTo>
                    <a:pt x="9" y="2"/>
                  </a:lnTo>
                  <a:lnTo>
                    <a:pt x="4" y="5"/>
                  </a:lnTo>
                  <a:lnTo>
                    <a:pt x="2" y="5"/>
                  </a:lnTo>
                  <a:lnTo>
                    <a:pt x="0" y="10"/>
                  </a:lnTo>
                  <a:lnTo>
                    <a:pt x="0" y="15"/>
                  </a:lnTo>
                  <a:lnTo>
                    <a:pt x="0" y="28"/>
                  </a:lnTo>
                  <a:lnTo>
                    <a:pt x="0" y="33"/>
                  </a:lnTo>
                  <a:lnTo>
                    <a:pt x="2" y="37"/>
                  </a:lnTo>
                  <a:lnTo>
                    <a:pt x="4" y="38"/>
                  </a:lnTo>
                  <a:lnTo>
                    <a:pt x="4" y="42"/>
                  </a:lnTo>
                  <a:lnTo>
                    <a:pt x="9" y="42"/>
                  </a:lnTo>
                  <a:lnTo>
                    <a:pt x="14" y="38"/>
                  </a:lnTo>
                  <a:lnTo>
                    <a:pt x="15" y="37"/>
                  </a:lnTo>
                  <a:lnTo>
                    <a:pt x="15" y="35"/>
                  </a:lnTo>
                  <a:lnTo>
                    <a:pt x="17" y="32"/>
                  </a:lnTo>
                  <a:lnTo>
                    <a:pt x="20" y="28"/>
                  </a:lnTo>
                  <a:lnTo>
                    <a:pt x="23" y="27"/>
                  </a:lnTo>
                  <a:lnTo>
                    <a:pt x="27" y="25"/>
                  </a:lnTo>
                  <a:lnTo>
                    <a:pt x="28" y="22"/>
                  </a:lnTo>
                  <a:lnTo>
                    <a:pt x="32" y="13"/>
                  </a:lnTo>
                  <a:lnTo>
                    <a:pt x="30" y="5"/>
                  </a:lnTo>
                  <a:lnTo>
                    <a:pt x="28" y="5"/>
                  </a:lnTo>
                  <a:lnTo>
                    <a:pt x="27" y="5"/>
                  </a:lnTo>
                  <a:lnTo>
                    <a:pt x="25" y="2"/>
                  </a:lnTo>
                  <a:lnTo>
                    <a:pt x="23"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03" name="Freeform 47"/>
            <p:cNvSpPr>
              <a:spLocks/>
            </p:cNvSpPr>
            <p:nvPr/>
          </p:nvSpPr>
          <p:spPr bwMode="auto">
            <a:xfrm>
              <a:off x="3931" y="1723"/>
              <a:ext cx="17" cy="30"/>
            </a:xfrm>
            <a:custGeom>
              <a:avLst/>
              <a:gdLst>
                <a:gd name="T0" fmla="*/ 1 w 24"/>
                <a:gd name="T1" fmla="*/ 1 h 48"/>
                <a:gd name="T2" fmla="*/ 1 w 24"/>
                <a:gd name="T3" fmla="*/ 1 h 48"/>
                <a:gd name="T4" fmla="*/ 1 w 24"/>
                <a:gd name="T5" fmla="*/ 1 h 48"/>
                <a:gd name="T6" fmla="*/ 1 w 24"/>
                <a:gd name="T7" fmla="*/ 1 h 48"/>
                <a:gd name="T8" fmla="*/ 1 w 24"/>
                <a:gd name="T9" fmla="*/ 0 h 48"/>
                <a:gd name="T10" fmla="*/ 1 w 24"/>
                <a:gd name="T11" fmla="*/ 0 h 48"/>
                <a:gd name="T12" fmla="*/ 1 w 24"/>
                <a:gd name="T13" fmla="*/ 1 h 48"/>
                <a:gd name="T14" fmla="*/ 1 w 24"/>
                <a:gd name="T15" fmla="*/ 1 h 48"/>
                <a:gd name="T16" fmla="*/ 0 w 24"/>
                <a:gd name="T17" fmla="*/ 1 h 48"/>
                <a:gd name="T18" fmla="*/ 0 w 24"/>
                <a:gd name="T19" fmla="*/ 1 h 48"/>
                <a:gd name="T20" fmla="*/ 0 w 24"/>
                <a:gd name="T21" fmla="*/ 1 h 48"/>
                <a:gd name="T22" fmla="*/ 1 w 24"/>
                <a:gd name="T23" fmla="*/ 1 h 48"/>
                <a:gd name="T24" fmla="*/ 1 w 24"/>
                <a:gd name="T25" fmla="*/ 1 h 48"/>
                <a:gd name="T26" fmla="*/ 1 w 24"/>
                <a:gd name="T27" fmla="*/ 1 h 48"/>
                <a:gd name="T28" fmla="*/ 1 w 24"/>
                <a:gd name="T29" fmla="*/ 1 h 48"/>
                <a:gd name="T30" fmla="*/ 1 w 24"/>
                <a:gd name="T31" fmla="*/ 1 h 48"/>
                <a:gd name="T32" fmla="*/ 1 w 24"/>
                <a:gd name="T33" fmla="*/ 1 h 48"/>
                <a:gd name="T34" fmla="*/ 1 w 24"/>
                <a:gd name="T35" fmla="*/ 1 h 48"/>
                <a:gd name="T36" fmla="*/ 1 w 24"/>
                <a:gd name="T37" fmla="*/ 1 h 48"/>
                <a:gd name="T38" fmla="*/ 1 w 24"/>
                <a:gd name="T39" fmla="*/ 1 h 48"/>
                <a:gd name="T40" fmla="*/ 1 w 24"/>
                <a:gd name="T41" fmla="*/ 1 h 48"/>
                <a:gd name="T42" fmla="*/ 1 w 24"/>
                <a:gd name="T43" fmla="*/ 1 h 48"/>
                <a:gd name="T44" fmla="*/ 1 w 24"/>
                <a:gd name="T45" fmla="*/ 1 h 48"/>
                <a:gd name="T46" fmla="*/ 1 w 24"/>
                <a:gd name="T47" fmla="*/ 1 h 48"/>
                <a:gd name="T48" fmla="*/ 1 w 24"/>
                <a:gd name="T49" fmla="*/ 1 h 48"/>
                <a:gd name="T50" fmla="*/ 1 w 24"/>
                <a:gd name="T51" fmla="*/ 1 h 48"/>
                <a:gd name="T52" fmla="*/ 1 w 24"/>
                <a:gd name="T53" fmla="*/ 1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
                <a:gd name="T82" fmla="*/ 0 h 48"/>
                <a:gd name="T83" fmla="*/ 24 w 24"/>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 h="48">
                  <a:moveTo>
                    <a:pt x="24" y="10"/>
                  </a:moveTo>
                  <a:lnTo>
                    <a:pt x="24" y="10"/>
                  </a:lnTo>
                  <a:lnTo>
                    <a:pt x="20" y="5"/>
                  </a:lnTo>
                  <a:lnTo>
                    <a:pt x="17" y="3"/>
                  </a:lnTo>
                  <a:lnTo>
                    <a:pt x="7" y="0"/>
                  </a:lnTo>
                  <a:lnTo>
                    <a:pt x="4" y="3"/>
                  </a:lnTo>
                  <a:lnTo>
                    <a:pt x="2" y="7"/>
                  </a:lnTo>
                  <a:lnTo>
                    <a:pt x="0" y="10"/>
                  </a:lnTo>
                  <a:lnTo>
                    <a:pt x="0" y="15"/>
                  </a:lnTo>
                  <a:lnTo>
                    <a:pt x="2" y="20"/>
                  </a:lnTo>
                  <a:lnTo>
                    <a:pt x="7" y="28"/>
                  </a:lnTo>
                  <a:lnTo>
                    <a:pt x="14" y="41"/>
                  </a:lnTo>
                  <a:lnTo>
                    <a:pt x="17" y="45"/>
                  </a:lnTo>
                  <a:lnTo>
                    <a:pt x="24" y="48"/>
                  </a:lnTo>
                  <a:lnTo>
                    <a:pt x="24" y="43"/>
                  </a:lnTo>
                  <a:lnTo>
                    <a:pt x="22" y="36"/>
                  </a:lnTo>
                  <a:lnTo>
                    <a:pt x="20" y="25"/>
                  </a:lnTo>
                  <a:lnTo>
                    <a:pt x="20" y="21"/>
                  </a:lnTo>
                  <a:lnTo>
                    <a:pt x="22" y="17"/>
                  </a:lnTo>
                  <a:lnTo>
                    <a:pt x="24" y="13"/>
                  </a:lnTo>
                  <a:lnTo>
                    <a:pt x="24" y="1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04" name="Freeform 48"/>
            <p:cNvSpPr>
              <a:spLocks/>
            </p:cNvSpPr>
            <p:nvPr/>
          </p:nvSpPr>
          <p:spPr bwMode="auto">
            <a:xfrm>
              <a:off x="4097" y="1640"/>
              <a:ext cx="23" cy="33"/>
            </a:xfrm>
            <a:custGeom>
              <a:avLst/>
              <a:gdLst>
                <a:gd name="T0" fmla="*/ 1 w 31"/>
                <a:gd name="T1" fmla="*/ 1 h 52"/>
                <a:gd name="T2" fmla="*/ 1 w 31"/>
                <a:gd name="T3" fmla="*/ 1 h 52"/>
                <a:gd name="T4" fmla="*/ 1 w 31"/>
                <a:gd name="T5" fmla="*/ 1 h 52"/>
                <a:gd name="T6" fmla="*/ 1 w 31"/>
                <a:gd name="T7" fmla="*/ 0 h 52"/>
                <a:gd name="T8" fmla="*/ 1 w 31"/>
                <a:gd name="T9" fmla="*/ 0 h 52"/>
                <a:gd name="T10" fmla="*/ 1 w 31"/>
                <a:gd name="T11" fmla="*/ 0 h 52"/>
                <a:gd name="T12" fmla="*/ 1 w 31"/>
                <a:gd name="T13" fmla="*/ 1 h 52"/>
                <a:gd name="T14" fmla="*/ 1 w 31"/>
                <a:gd name="T15" fmla="*/ 1 h 52"/>
                <a:gd name="T16" fmla="*/ 1 w 31"/>
                <a:gd name="T17" fmla="*/ 1 h 52"/>
                <a:gd name="T18" fmla="*/ 1 w 31"/>
                <a:gd name="T19" fmla="*/ 1 h 52"/>
                <a:gd name="T20" fmla="*/ 1 w 31"/>
                <a:gd name="T21" fmla="*/ 1 h 52"/>
                <a:gd name="T22" fmla="*/ 1 w 31"/>
                <a:gd name="T23" fmla="*/ 1 h 52"/>
                <a:gd name="T24" fmla="*/ 1 w 31"/>
                <a:gd name="T25" fmla="*/ 1 h 52"/>
                <a:gd name="T26" fmla="*/ 1 w 31"/>
                <a:gd name="T27" fmla="*/ 1 h 52"/>
                <a:gd name="T28" fmla="*/ 1 w 31"/>
                <a:gd name="T29" fmla="*/ 1 h 52"/>
                <a:gd name="T30" fmla="*/ 1 w 31"/>
                <a:gd name="T31" fmla="*/ 1 h 52"/>
                <a:gd name="T32" fmla="*/ 1 w 31"/>
                <a:gd name="T33" fmla="*/ 1 h 52"/>
                <a:gd name="T34" fmla="*/ 1 w 31"/>
                <a:gd name="T35" fmla="*/ 1 h 52"/>
                <a:gd name="T36" fmla="*/ 1 w 31"/>
                <a:gd name="T37" fmla="*/ 1 h 52"/>
                <a:gd name="T38" fmla="*/ 0 w 31"/>
                <a:gd name="T39" fmla="*/ 1 h 52"/>
                <a:gd name="T40" fmla="*/ 0 w 31"/>
                <a:gd name="T41" fmla="*/ 1 h 52"/>
                <a:gd name="T42" fmla="*/ 1 w 31"/>
                <a:gd name="T43" fmla="*/ 1 h 52"/>
                <a:gd name="T44" fmla="*/ 1 w 31"/>
                <a:gd name="T45" fmla="*/ 1 h 52"/>
                <a:gd name="T46" fmla="*/ 0 w 31"/>
                <a:gd name="T47" fmla="*/ 1 h 52"/>
                <a:gd name="T48" fmla="*/ 1 w 31"/>
                <a:gd name="T49" fmla="*/ 1 h 52"/>
                <a:gd name="T50" fmla="*/ 1 w 31"/>
                <a:gd name="T51" fmla="*/ 1 h 52"/>
                <a:gd name="T52" fmla="*/ 1 w 31"/>
                <a:gd name="T53" fmla="*/ 1 h 52"/>
                <a:gd name="T54" fmla="*/ 1 w 31"/>
                <a:gd name="T55" fmla="*/ 1 h 52"/>
                <a:gd name="T56" fmla="*/ 1 w 31"/>
                <a:gd name="T57" fmla="*/ 1 h 52"/>
                <a:gd name="T58" fmla="*/ 1 w 31"/>
                <a:gd name="T59" fmla="*/ 1 h 52"/>
                <a:gd name="T60" fmla="*/ 1 w 31"/>
                <a:gd name="T61" fmla="*/ 1 h 52"/>
                <a:gd name="T62" fmla="*/ 1 w 31"/>
                <a:gd name="T63" fmla="*/ 1 h 52"/>
                <a:gd name="T64" fmla="*/ 1 w 31"/>
                <a:gd name="T65" fmla="*/ 1 h 52"/>
                <a:gd name="T66" fmla="*/ 1 w 31"/>
                <a:gd name="T67" fmla="*/ 1 h 52"/>
                <a:gd name="T68" fmla="*/ 1 w 31"/>
                <a:gd name="T69" fmla="*/ 1 h 52"/>
                <a:gd name="T70" fmla="*/ 1 w 31"/>
                <a:gd name="T71" fmla="*/ 1 h 52"/>
                <a:gd name="T72" fmla="*/ 1 w 31"/>
                <a:gd name="T73" fmla="*/ 1 h 52"/>
                <a:gd name="T74" fmla="*/ 1 w 31"/>
                <a:gd name="T75" fmla="*/ 1 h 52"/>
                <a:gd name="T76" fmla="*/ 1 w 31"/>
                <a:gd name="T77" fmla="*/ 1 h 52"/>
                <a:gd name="T78" fmla="*/ 1 w 31"/>
                <a:gd name="T79" fmla="*/ 1 h 52"/>
                <a:gd name="T80" fmla="*/ 1 w 31"/>
                <a:gd name="T81" fmla="*/ 1 h 52"/>
                <a:gd name="T82" fmla="*/ 1 w 31"/>
                <a:gd name="T83" fmla="*/ 1 h 52"/>
                <a:gd name="T84" fmla="*/ 1 w 31"/>
                <a:gd name="T85" fmla="*/ 1 h 52"/>
                <a:gd name="T86" fmla="*/ 1 w 31"/>
                <a:gd name="T87" fmla="*/ 1 h 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
                <a:gd name="T133" fmla="*/ 0 h 52"/>
                <a:gd name="T134" fmla="*/ 31 w 31"/>
                <a:gd name="T135" fmla="*/ 52 h 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 h="52">
                  <a:moveTo>
                    <a:pt x="31" y="12"/>
                  </a:moveTo>
                  <a:lnTo>
                    <a:pt x="31" y="12"/>
                  </a:lnTo>
                  <a:lnTo>
                    <a:pt x="31" y="4"/>
                  </a:lnTo>
                  <a:lnTo>
                    <a:pt x="30" y="0"/>
                  </a:lnTo>
                  <a:lnTo>
                    <a:pt x="28" y="0"/>
                  </a:lnTo>
                  <a:lnTo>
                    <a:pt x="21" y="5"/>
                  </a:lnTo>
                  <a:lnTo>
                    <a:pt x="18" y="9"/>
                  </a:lnTo>
                  <a:lnTo>
                    <a:pt x="18" y="12"/>
                  </a:lnTo>
                  <a:lnTo>
                    <a:pt x="16" y="15"/>
                  </a:lnTo>
                  <a:lnTo>
                    <a:pt x="16" y="14"/>
                  </a:lnTo>
                  <a:lnTo>
                    <a:pt x="16" y="12"/>
                  </a:lnTo>
                  <a:lnTo>
                    <a:pt x="15" y="14"/>
                  </a:lnTo>
                  <a:lnTo>
                    <a:pt x="6" y="19"/>
                  </a:lnTo>
                  <a:lnTo>
                    <a:pt x="3" y="20"/>
                  </a:lnTo>
                  <a:lnTo>
                    <a:pt x="1" y="25"/>
                  </a:lnTo>
                  <a:lnTo>
                    <a:pt x="0" y="29"/>
                  </a:lnTo>
                  <a:lnTo>
                    <a:pt x="0" y="30"/>
                  </a:lnTo>
                  <a:lnTo>
                    <a:pt x="1" y="37"/>
                  </a:lnTo>
                  <a:lnTo>
                    <a:pt x="0" y="40"/>
                  </a:lnTo>
                  <a:lnTo>
                    <a:pt x="1" y="45"/>
                  </a:lnTo>
                  <a:lnTo>
                    <a:pt x="3" y="49"/>
                  </a:lnTo>
                  <a:lnTo>
                    <a:pt x="6" y="50"/>
                  </a:lnTo>
                  <a:lnTo>
                    <a:pt x="11" y="52"/>
                  </a:lnTo>
                  <a:lnTo>
                    <a:pt x="18" y="50"/>
                  </a:lnTo>
                  <a:lnTo>
                    <a:pt x="20" y="47"/>
                  </a:lnTo>
                  <a:lnTo>
                    <a:pt x="21" y="44"/>
                  </a:lnTo>
                  <a:lnTo>
                    <a:pt x="21" y="39"/>
                  </a:lnTo>
                  <a:lnTo>
                    <a:pt x="25" y="35"/>
                  </a:lnTo>
                  <a:lnTo>
                    <a:pt x="26" y="34"/>
                  </a:lnTo>
                  <a:lnTo>
                    <a:pt x="28" y="30"/>
                  </a:lnTo>
                  <a:lnTo>
                    <a:pt x="31" y="29"/>
                  </a:lnTo>
                  <a:lnTo>
                    <a:pt x="31" y="24"/>
                  </a:lnTo>
                  <a:lnTo>
                    <a:pt x="31" y="19"/>
                  </a:lnTo>
                  <a:lnTo>
                    <a:pt x="31" y="1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05" name="Freeform 49"/>
            <p:cNvSpPr>
              <a:spLocks noEditPoints="1"/>
            </p:cNvSpPr>
            <p:nvPr/>
          </p:nvSpPr>
          <p:spPr bwMode="auto">
            <a:xfrm>
              <a:off x="3482" y="1709"/>
              <a:ext cx="22" cy="12"/>
            </a:xfrm>
            <a:custGeom>
              <a:avLst/>
              <a:gdLst>
                <a:gd name="T0" fmla="*/ 1 w 30"/>
                <a:gd name="T1" fmla="*/ 0 h 20"/>
                <a:gd name="T2" fmla="*/ 1 w 30"/>
                <a:gd name="T3" fmla="*/ 0 h 20"/>
                <a:gd name="T4" fmla="*/ 1 w 30"/>
                <a:gd name="T5" fmla="*/ 1 h 20"/>
                <a:gd name="T6" fmla="*/ 1 w 30"/>
                <a:gd name="T7" fmla="*/ 1 h 20"/>
                <a:gd name="T8" fmla="*/ 1 w 30"/>
                <a:gd name="T9" fmla="*/ 1 h 20"/>
                <a:gd name="T10" fmla="*/ 1 w 30"/>
                <a:gd name="T11" fmla="*/ 1 h 20"/>
                <a:gd name="T12" fmla="*/ 1 w 30"/>
                <a:gd name="T13" fmla="*/ 1 h 20"/>
                <a:gd name="T14" fmla="*/ 1 w 30"/>
                <a:gd name="T15" fmla="*/ 1 h 20"/>
                <a:gd name="T16" fmla="*/ 1 w 30"/>
                <a:gd name="T17" fmla="*/ 1 h 20"/>
                <a:gd name="T18" fmla="*/ 1 w 30"/>
                <a:gd name="T19" fmla="*/ 1 h 20"/>
                <a:gd name="T20" fmla="*/ 1 w 30"/>
                <a:gd name="T21" fmla="*/ 1 h 20"/>
                <a:gd name="T22" fmla="*/ 1 w 30"/>
                <a:gd name="T23" fmla="*/ 1 h 20"/>
                <a:gd name="T24" fmla="*/ 1 w 30"/>
                <a:gd name="T25" fmla="*/ 1 h 20"/>
                <a:gd name="T26" fmla="*/ 1 w 30"/>
                <a:gd name="T27" fmla="*/ 1 h 20"/>
                <a:gd name="T28" fmla="*/ 1 w 30"/>
                <a:gd name="T29" fmla="*/ 1 h 20"/>
                <a:gd name="T30" fmla="*/ 1 w 30"/>
                <a:gd name="T31" fmla="*/ 1 h 20"/>
                <a:gd name="T32" fmla="*/ 1 w 30"/>
                <a:gd name="T33" fmla="*/ 1 h 20"/>
                <a:gd name="T34" fmla="*/ 1 w 30"/>
                <a:gd name="T35" fmla="*/ 1 h 20"/>
                <a:gd name="T36" fmla="*/ 1 w 30"/>
                <a:gd name="T37" fmla="*/ 1 h 20"/>
                <a:gd name="T38" fmla="*/ 1 w 30"/>
                <a:gd name="T39" fmla="*/ 1 h 20"/>
                <a:gd name="T40" fmla="*/ 0 w 30"/>
                <a:gd name="T41" fmla="*/ 1 h 20"/>
                <a:gd name="T42" fmla="*/ 0 w 30"/>
                <a:gd name="T43" fmla="*/ 1 h 20"/>
                <a:gd name="T44" fmla="*/ 0 w 30"/>
                <a:gd name="T45" fmla="*/ 1 h 20"/>
                <a:gd name="T46" fmla="*/ 1 w 30"/>
                <a:gd name="T47" fmla="*/ 1 h 20"/>
                <a:gd name="T48" fmla="*/ 1 w 30"/>
                <a:gd name="T49" fmla="*/ 1 h 20"/>
                <a:gd name="T50" fmla="*/ 1 w 30"/>
                <a:gd name="T51" fmla="*/ 1 h 20"/>
                <a:gd name="T52" fmla="*/ 1 w 30"/>
                <a:gd name="T53" fmla="*/ 1 h 20"/>
                <a:gd name="T54" fmla="*/ 1 w 30"/>
                <a:gd name="T55" fmla="*/ 0 h 20"/>
                <a:gd name="T56" fmla="*/ 1 w 30"/>
                <a:gd name="T57" fmla="*/ 0 h 20"/>
                <a:gd name="T58" fmla="*/ 1 w 30"/>
                <a:gd name="T59" fmla="*/ 0 h 20"/>
                <a:gd name="T60" fmla="*/ 1 w 30"/>
                <a:gd name="T61" fmla="*/ 0 h 2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
                <a:gd name="T94" fmla="*/ 0 h 20"/>
                <a:gd name="T95" fmla="*/ 30 w 30"/>
                <a:gd name="T96" fmla="*/ 20 h 2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 h="20">
                  <a:moveTo>
                    <a:pt x="25" y="0"/>
                  </a:moveTo>
                  <a:lnTo>
                    <a:pt x="25" y="0"/>
                  </a:lnTo>
                  <a:lnTo>
                    <a:pt x="27" y="3"/>
                  </a:lnTo>
                  <a:lnTo>
                    <a:pt x="29" y="6"/>
                  </a:lnTo>
                  <a:lnTo>
                    <a:pt x="30" y="11"/>
                  </a:lnTo>
                  <a:lnTo>
                    <a:pt x="30" y="15"/>
                  </a:lnTo>
                  <a:lnTo>
                    <a:pt x="30" y="16"/>
                  </a:lnTo>
                  <a:lnTo>
                    <a:pt x="29" y="18"/>
                  </a:lnTo>
                  <a:lnTo>
                    <a:pt x="25" y="20"/>
                  </a:lnTo>
                  <a:lnTo>
                    <a:pt x="20" y="20"/>
                  </a:lnTo>
                  <a:lnTo>
                    <a:pt x="20" y="16"/>
                  </a:lnTo>
                  <a:lnTo>
                    <a:pt x="14" y="18"/>
                  </a:lnTo>
                  <a:lnTo>
                    <a:pt x="10" y="16"/>
                  </a:lnTo>
                  <a:lnTo>
                    <a:pt x="7" y="16"/>
                  </a:lnTo>
                  <a:lnTo>
                    <a:pt x="5" y="13"/>
                  </a:lnTo>
                  <a:lnTo>
                    <a:pt x="4" y="10"/>
                  </a:lnTo>
                  <a:lnTo>
                    <a:pt x="0" y="8"/>
                  </a:lnTo>
                  <a:lnTo>
                    <a:pt x="2" y="6"/>
                  </a:lnTo>
                  <a:lnTo>
                    <a:pt x="7" y="5"/>
                  </a:lnTo>
                  <a:lnTo>
                    <a:pt x="17" y="1"/>
                  </a:lnTo>
                  <a:lnTo>
                    <a:pt x="22" y="0"/>
                  </a:lnTo>
                  <a:lnTo>
                    <a:pt x="25" y="0"/>
                  </a:lnTo>
                  <a:close/>
                  <a:moveTo>
                    <a:pt x="25" y="0"/>
                  </a:moveTo>
                  <a:lnTo>
                    <a:pt x="25"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06" name="Freeform 50"/>
            <p:cNvSpPr>
              <a:spLocks/>
            </p:cNvSpPr>
            <p:nvPr/>
          </p:nvSpPr>
          <p:spPr bwMode="auto">
            <a:xfrm>
              <a:off x="3482" y="1709"/>
              <a:ext cx="22" cy="12"/>
            </a:xfrm>
            <a:custGeom>
              <a:avLst/>
              <a:gdLst>
                <a:gd name="T0" fmla="*/ 1 w 30"/>
                <a:gd name="T1" fmla="*/ 0 h 20"/>
                <a:gd name="T2" fmla="*/ 1 w 30"/>
                <a:gd name="T3" fmla="*/ 0 h 20"/>
                <a:gd name="T4" fmla="*/ 1 w 30"/>
                <a:gd name="T5" fmla="*/ 1 h 20"/>
                <a:gd name="T6" fmla="*/ 1 w 30"/>
                <a:gd name="T7" fmla="*/ 1 h 20"/>
                <a:gd name="T8" fmla="*/ 1 w 30"/>
                <a:gd name="T9" fmla="*/ 1 h 20"/>
                <a:gd name="T10" fmla="*/ 1 w 30"/>
                <a:gd name="T11" fmla="*/ 1 h 20"/>
                <a:gd name="T12" fmla="*/ 1 w 30"/>
                <a:gd name="T13" fmla="*/ 1 h 20"/>
                <a:gd name="T14" fmla="*/ 1 w 30"/>
                <a:gd name="T15" fmla="*/ 1 h 20"/>
                <a:gd name="T16" fmla="*/ 1 w 30"/>
                <a:gd name="T17" fmla="*/ 1 h 20"/>
                <a:gd name="T18" fmla="*/ 1 w 30"/>
                <a:gd name="T19" fmla="*/ 1 h 20"/>
                <a:gd name="T20" fmla="*/ 1 w 30"/>
                <a:gd name="T21" fmla="*/ 1 h 20"/>
                <a:gd name="T22" fmla="*/ 1 w 30"/>
                <a:gd name="T23" fmla="*/ 1 h 20"/>
                <a:gd name="T24" fmla="*/ 1 w 30"/>
                <a:gd name="T25" fmla="*/ 1 h 20"/>
                <a:gd name="T26" fmla="*/ 1 w 30"/>
                <a:gd name="T27" fmla="*/ 1 h 20"/>
                <a:gd name="T28" fmla="*/ 1 w 30"/>
                <a:gd name="T29" fmla="*/ 1 h 20"/>
                <a:gd name="T30" fmla="*/ 1 w 30"/>
                <a:gd name="T31" fmla="*/ 1 h 20"/>
                <a:gd name="T32" fmla="*/ 1 w 30"/>
                <a:gd name="T33" fmla="*/ 1 h 20"/>
                <a:gd name="T34" fmla="*/ 1 w 30"/>
                <a:gd name="T35" fmla="*/ 1 h 20"/>
                <a:gd name="T36" fmla="*/ 1 w 30"/>
                <a:gd name="T37" fmla="*/ 1 h 20"/>
                <a:gd name="T38" fmla="*/ 1 w 30"/>
                <a:gd name="T39" fmla="*/ 1 h 20"/>
                <a:gd name="T40" fmla="*/ 0 w 30"/>
                <a:gd name="T41" fmla="*/ 1 h 20"/>
                <a:gd name="T42" fmla="*/ 0 w 30"/>
                <a:gd name="T43" fmla="*/ 1 h 20"/>
                <a:gd name="T44" fmla="*/ 0 w 30"/>
                <a:gd name="T45" fmla="*/ 1 h 20"/>
                <a:gd name="T46" fmla="*/ 1 w 30"/>
                <a:gd name="T47" fmla="*/ 1 h 20"/>
                <a:gd name="T48" fmla="*/ 1 w 30"/>
                <a:gd name="T49" fmla="*/ 1 h 20"/>
                <a:gd name="T50" fmla="*/ 1 w 30"/>
                <a:gd name="T51" fmla="*/ 1 h 20"/>
                <a:gd name="T52" fmla="*/ 1 w 30"/>
                <a:gd name="T53" fmla="*/ 1 h 20"/>
                <a:gd name="T54" fmla="*/ 1 w 30"/>
                <a:gd name="T55" fmla="*/ 0 h 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
                <a:gd name="T85" fmla="*/ 0 h 20"/>
                <a:gd name="T86" fmla="*/ 30 w 30"/>
                <a:gd name="T87" fmla="*/ 20 h 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 h="20">
                  <a:moveTo>
                    <a:pt x="25" y="0"/>
                  </a:moveTo>
                  <a:lnTo>
                    <a:pt x="25" y="0"/>
                  </a:lnTo>
                  <a:lnTo>
                    <a:pt x="27" y="3"/>
                  </a:lnTo>
                  <a:lnTo>
                    <a:pt x="29" y="6"/>
                  </a:lnTo>
                  <a:lnTo>
                    <a:pt x="30" y="11"/>
                  </a:lnTo>
                  <a:lnTo>
                    <a:pt x="30" y="15"/>
                  </a:lnTo>
                  <a:lnTo>
                    <a:pt x="30" y="16"/>
                  </a:lnTo>
                  <a:lnTo>
                    <a:pt x="29" y="18"/>
                  </a:lnTo>
                  <a:lnTo>
                    <a:pt x="25" y="20"/>
                  </a:lnTo>
                  <a:lnTo>
                    <a:pt x="20" y="20"/>
                  </a:lnTo>
                  <a:lnTo>
                    <a:pt x="20" y="16"/>
                  </a:lnTo>
                  <a:lnTo>
                    <a:pt x="14" y="18"/>
                  </a:lnTo>
                  <a:lnTo>
                    <a:pt x="10" y="16"/>
                  </a:lnTo>
                  <a:lnTo>
                    <a:pt x="7" y="16"/>
                  </a:lnTo>
                  <a:lnTo>
                    <a:pt x="5" y="13"/>
                  </a:lnTo>
                  <a:lnTo>
                    <a:pt x="4" y="10"/>
                  </a:lnTo>
                  <a:lnTo>
                    <a:pt x="0" y="8"/>
                  </a:lnTo>
                  <a:lnTo>
                    <a:pt x="2" y="6"/>
                  </a:lnTo>
                  <a:lnTo>
                    <a:pt x="7" y="5"/>
                  </a:lnTo>
                  <a:lnTo>
                    <a:pt x="17" y="1"/>
                  </a:lnTo>
                  <a:lnTo>
                    <a:pt x="22" y="0"/>
                  </a:lnTo>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07" name="Line 51"/>
            <p:cNvSpPr>
              <a:spLocks noChangeShapeType="1"/>
            </p:cNvSpPr>
            <p:nvPr/>
          </p:nvSpPr>
          <p:spPr bwMode="auto">
            <a:xfrm>
              <a:off x="3500" y="1709"/>
              <a:ext cx="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008" name="Freeform 52"/>
            <p:cNvSpPr>
              <a:spLocks/>
            </p:cNvSpPr>
            <p:nvPr/>
          </p:nvSpPr>
          <p:spPr bwMode="auto">
            <a:xfrm>
              <a:off x="3977" y="1267"/>
              <a:ext cx="12" cy="20"/>
            </a:xfrm>
            <a:custGeom>
              <a:avLst/>
              <a:gdLst>
                <a:gd name="T0" fmla="*/ 1 w 19"/>
                <a:gd name="T1" fmla="*/ 0 h 32"/>
                <a:gd name="T2" fmla="*/ 1 w 19"/>
                <a:gd name="T3" fmla="*/ 0 h 32"/>
                <a:gd name="T4" fmla="*/ 1 w 19"/>
                <a:gd name="T5" fmla="*/ 0 h 32"/>
                <a:gd name="T6" fmla="*/ 1 w 19"/>
                <a:gd name="T7" fmla="*/ 0 h 32"/>
                <a:gd name="T8" fmla="*/ 1 w 19"/>
                <a:gd name="T9" fmla="*/ 1 h 32"/>
                <a:gd name="T10" fmla="*/ 1 w 19"/>
                <a:gd name="T11" fmla="*/ 1 h 32"/>
                <a:gd name="T12" fmla="*/ 1 w 19"/>
                <a:gd name="T13" fmla="*/ 1 h 32"/>
                <a:gd name="T14" fmla="*/ 1 w 19"/>
                <a:gd name="T15" fmla="*/ 1 h 32"/>
                <a:gd name="T16" fmla="*/ 0 w 19"/>
                <a:gd name="T17" fmla="*/ 1 h 32"/>
                <a:gd name="T18" fmla="*/ 0 w 19"/>
                <a:gd name="T19" fmla="*/ 1 h 32"/>
                <a:gd name="T20" fmla="*/ 0 w 19"/>
                <a:gd name="T21" fmla="*/ 1 h 32"/>
                <a:gd name="T22" fmla="*/ 1 w 19"/>
                <a:gd name="T23" fmla="*/ 1 h 32"/>
                <a:gd name="T24" fmla="*/ 1 w 19"/>
                <a:gd name="T25" fmla="*/ 1 h 32"/>
                <a:gd name="T26" fmla="*/ 1 w 19"/>
                <a:gd name="T27" fmla="*/ 1 h 32"/>
                <a:gd name="T28" fmla="*/ 1 w 19"/>
                <a:gd name="T29" fmla="*/ 1 h 32"/>
                <a:gd name="T30" fmla="*/ 1 w 19"/>
                <a:gd name="T31" fmla="*/ 1 h 32"/>
                <a:gd name="T32" fmla="*/ 1 w 19"/>
                <a:gd name="T33" fmla="*/ 1 h 32"/>
                <a:gd name="T34" fmla="*/ 1 w 19"/>
                <a:gd name="T35" fmla="*/ 1 h 32"/>
                <a:gd name="T36" fmla="*/ 1 w 19"/>
                <a:gd name="T37" fmla="*/ 1 h 32"/>
                <a:gd name="T38" fmla="*/ 1 w 19"/>
                <a:gd name="T39" fmla="*/ 1 h 32"/>
                <a:gd name="T40" fmla="*/ 1 w 19"/>
                <a:gd name="T41" fmla="*/ 1 h 32"/>
                <a:gd name="T42" fmla="*/ 1 w 19"/>
                <a:gd name="T43" fmla="*/ 1 h 32"/>
                <a:gd name="T44" fmla="*/ 1 w 19"/>
                <a:gd name="T45" fmla="*/ 1 h 32"/>
                <a:gd name="T46" fmla="*/ 1 w 19"/>
                <a:gd name="T47" fmla="*/ 1 h 32"/>
                <a:gd name="T48" fmla="*/ 1 w 19"/>
                <a:gd name="T49" fmla="*/ 1 h 32"/>
                <a:gd name="T50" fmla="*/ 1 w 19"/>
                <a:gd name="T51" fmla="*/ 1 h 32"/>
                <a:gd name="T52" fmla="*/ 1 w 19"/>
                <a:gd name="T53" fmla="*/ 1 h 32"/>
                <a:gd name="T54" fmla="*/ 1 w 19"/>
                <a:gd name="T55" fmla="*/ 1 h 32"/>
                <a:gd name="T56" fmla="*/ 1 w 19"/>
                <a:gd name="T57" fmla="*/ 1 h 32"/>
                <a:gd name="T58" fmla="*/ 1 w 19"/>
                <a:gd name="T59" fmla="*/ 1 h 32"/>
                <a:gd name="T60" fmla="*/ 1 w 19"/>
                <a:gd name="T61" fmla="*/ 1 h 32"/>
                <a:gd name="T62" fmla="*/ 1 w 19"/>
                <a:gd name="T63" fmla="*/ 1 h 32"/>
                <a:gd name="T64" fmla="*/ 1 w 19"/>
                <a:gd name="T65" fmla="*/ 0 h 32"/>
                <a:gd name="T66" fmla="*/ 1 w 19"/>
                <a:gd name="T67" fmla="*/ 0 h 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
                <a:gd name="T103" fmla="*/ 0 h 32"/>
                <a:gd name="T104" fmla="*/ 19 w 19"/>
                <a:gd name="T105" fmla="*/ 32 h 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 h="32">
                  <a:moveTo>
                    <a:pt x="14" y="0"/>
                  </a:moveTo>
                  <a:lnTo>
                    <a:pt x="14" y="0"/>
                  </a:lnTo>
                  <a:lnTo>
                    <a:pt x="9" y="0"/>
                  </a:lnTo>
                  <a:lnTo>
                    <a:pt x="5" y="2"/>
                  </a:lnTo>
                  <a:lnTo>
                    <a:pt x="4" y="4"/>
                  </a:lnTo>
                  <a:lnTo>
                    <a:pt x="2" y="10"/>
                  </a:lnTo>
                  <a:lnTo>
                    <a:pt x="2" y="23"/>
                  </a:lnTo>
                  <a:lnTo>
                    <a:pt x="0" y="25"/>
                  </a:lnTo>
                  <a:lnTo>
                    <a:pt x="0" y="27"/>
                  </a:lnTo>
                  <a:lnTo>
                    <a:pt x="2" y="27"/>
                  </a:lnTo>
                  <a:lnTo>
                    <a:pt x="4" y="30"/>
                  </a:lnTo>
                  <a:lnTo>
                    <a:pt x="7" y="32"/>
                  </a:lnTo>
                  <a:lnTo>
                    <a:pt x="10" y="32"/>
                  </a:lnTo>
                  <a:lnTo>
                    <a:pt x="14" y="30"/>
                  </a:lnTo>
                  <a:lnTo>
                    <a:pt x="14" y="28"/>
                  </a:lnTo>
                  <a:lnTo>
                    <a:pt x="14" y="23"/>
                  </a:lnTo>
                  <a:lnTo>
                    <a:pt x="14" y="18"/>
                  </a:lnTo>
                  <a:lnTo>
                    <a:pt x="15" y="18"/>
                  </a:lnTo>
                  <a:lnTo>
                    <a:pt x="17" y="15"/>
                  </a:lnTo>
                  <a:lnTo>
                    <a:pt x="17" y="14"/>
                  </a:lnTo>
                  <a:lnTo>
                    <a:pt x="19" y="14"/>
                  </a:lnTo>
                  <a:lnTo>
                    <a:pt x="19" y="9"/>
                  </a:lnTo>
                  <a:lnTo>
                    <a:pt x="19" y="4"/>
                  </a:lnTo>
                  <a:lnTo>
                    <a:pt x="17" y="2"/>
                  </a:lnTo>
                  <a:lnTo>
                    <a:pt x="14"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09" name="Freeform 53"/>
            <p:cNvSpPr>
              <a:spLocks/>
            </p:cNvSpPr>
            <p:nvPr/>
          </p:nvSpPr>
          <p:spPr bwMode="auto">
            <a:xfrm>
              <a:off x="3653" y="1051"/>
              <a:ext cx="24" cy="33"/>
            </a:xfrm>
            <a:custGeom>
              <a:avLst/>
              <a:gdLst>
                <a:gd name="T0" fmla="*/ 1 w 34"/>
                <a:gd name="T1" fmla="*/ 0 h 50"/>
                <a:gd name="T2" fmla="*/ 1 w 34"/>
                <a:gd name="T3" fmla="*/ 0 h 50"/>
                <a:gd name="T4" fmla="*/ 1 w 34"/>
                <a:gd name="T5" fmla="*/ 1 h 50"/>
                <a:gd name="T6" fmla="*/ 1 w 34"/>
                <a:gd name="T7" fmla="*/ 1 h 50"/>
                <a:gd name="T8" fmla="*/ 1 w 34"/>
                <a:gd name="T9" fmla="*/ 1 h 50"/>
                <a:gd name="T10" fmla="*/ 1 w 34"/>
                <a:gd name="T11" fmla="*/ 1 h 50"/>
                <a:gd name="T12" fmla="*/ 1 w 34"/>
                <a:gd name="T13" fmla="*/ 1 h 50"/>
                <a:gd name="T14" fmla="*/ 1 w 34"/>
                <a:gd name="T15" fmla="*/ 1 h 50"/>
                <a:gd name="T16" fmla="*/ 1 w 34"/>
                <a:gd name="T17" fmla="*/ 1 h 50"/>
                <a:gd name="T18" fmla="*/ 1 w 34"/>
                <a:gd name="T19" fmla="*/ 1 h 50"/>
                <a:gd name="T20" fmla="*/ 1 w 34"/>
                <a:gd name="T21" fmla="*/ 1 h 50"/>
                <a:gd name="T22" fmla="*/ 1 w 34"/>
                <a:gd name="T23" fmla="*/ 1 h 50"/>
                <a:gd name="T24" fmla="*/ 1 w 34"/>
                <a:gd name="T25" fmla="*/ 1 h 50"/>
                <a:gd name="T26" fmla="*/ 1 w 34"/>
                <a:gd name="T27" fmla="*/ 1 h 50"/>
                <a:gd name="T28" fmla="*/ 1 w 34"/>
                <a:gd name="T29" fmla="*/ 1 h 50"/>
                <a:gd name="T30" fmla="*/ 1 w 34"/>
                <a:gd name="T31" fmla="*/ 1 h 50"/>
                <a:gd name="T32" fmla="*/ 1 w 34"/>
                <a:gd name="T33" fmla="*/ 1 h 50"/>
                <a:gd name="T34" fmla="*/ 1 w 34"/>
                <a:gd name="T35" fmla="*/ 1 h 50"/>
                <a:gd name="T36" fmla="*/ 1 w 34"/>
                <a:gd name="T37" fmla="*/ 1 h 50"/>
                <a:gd name="T38" fmla="*/ 1 w 34"/>
                <a:gd name="T39" fmla="*/ 1 h 50"/>
                <a:gd name="T40" fmla="*/ 1 w 34"/>
                <a:gd name="T41" fmla="*/ 1 h 50"/>
                <a:gd name="T42" fmla="*/ 1 w 34"/>
                <a:gd name="T43" fmla="*/ 1 h 50"/>
                <a:gd name="T44" fmla="*/ 1 w 34"/>
                <a:gd name="T45" fmla="*/ 1 h 50"/>
                <a:gd name="T46" fmla="*/ 1 w 34"/>
                <a:gd name="T47" fmla="*/ 1 h 50"/>
                <a:gd name="T48" fmla="*/ 1 w 34"/>
                <a:gd name="T49" fmla="*/ 1 h 50"/>
                <a:gd name="T50" fmla="*/ 1 w 34"/>
                <a:gd name="T51" fmla="*/ 1 h 50"/>
                <a:gd name="T52" fmla="*/ 1 w 34"/>
                <a:gd name="T53" fmla="*/ 1 h 50"/>
                <a:gd name="T54" fmla="*/ 1 w 34"/>
                <a:gd name="T55" fmla="*/ 1 h 50"/>
                <a:gd name="T56" fmla="*/ 1 w 34"/>
                <a:gd name="T57" fmla="*/ 1 h 50"/>
                <a:gd name="T58" fmla="*/ 0 w 34"/>
                <a:gd name="T59" fmla="*/ 1 h 50"/>
                <a:gd name="T60" fmla="*/ 1 w 34"/>
                <a:gd name="T61" fmla="*/ 0 h 50"/>
                <a:gd name="T62" fmla="*/ 1 w 34"/>
                <a:gd name="T63" fmla="*/ 0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
                <a:gd name="T97" fmla="*/ 0 h 50"/>
                <a:gd name="T98" fmla="*/ 34 w 34"/>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 h="50">
                  <a:moveTo>
                    <a:pt x="2" y="0"/>
                  </a:moveTo>
                  <a:lnTo>
                    <a:pt x="2" y="0"/>
                  </a:lnTo>
                  <a:lnTo>
                    <a:pt x="9" y="2"/>
                  </a:lnTo>
                  <a:lnTo>
                    <a:pt x="19" y="2"/>
                  </a:lnTo>
                  <a:lnTo>
                    <a:pt x="27" y="3"/>
                  </a:lnTo>
                  <a:lnTo>
                    <a:pt x="32" y="7"/>
                  </a:lnTo>
                  <a:lnTo>
                    <a:pt x="34" y="10"/>
                  </a:lnTo>
                  <a:lnTo>
                    <a:pt x="34" y="15"/>
                  </a:lnTo>
                  <a:lnTo>
                    <a:pt x="32" y="25"/>
                  </a:lnTo>
                  <a:lnTo>
                    <a:pt x="32" y="31"/>
                  </a:lnTo>
                  <a:lnTo>
                    <a:pt x="32" y="38"/>
                  </a:lnTo>
                  <a:lnTo>
                    <a:pt x="30" y="40"/>
                  </a:lnTo>
                  <a:lnTo>
                    <a:pt x="29" y="41"/>
                  </a:lnTo>
                  <a:lnTo>
                    <a:pt x="27" y="46"/>
                  </a:lnTo>
                  <a:lnTo>
                    <a:pt x="25" y="48"/>
                  </a:lnTo>
                  <a:lnTo>
                    <a:pt x="22" y="50"/>
                  </a:lnTo>
                  <a:lnTo>
                    <a:pt x="20" y="48"/>
                  </a:lnTo>
                  <a:lnTo>
                    <a:pt x="15" y="45"/>
                  </a:lnTo>
                  <a:lnTo>
                    <a:pt x="10" y="40"/>
                  </a:lnTo>
                  <a:lnTo>
                    <a:pt x="7" y="36"/>
                  </a:lnTo>
                  <a:lnTo>
                    <a:pt x="7" y="33"/>
                  </a:lnTo>
                  <a:lnTo>
                    <a:pt x="2" y="16"/>
                  </a:lnTo>
                  <a:lnTo>
                    <a:pt x="0" y="8"/>
                  </a:lnTo>
                  <a:lnTo>
                    <a:pt x="2"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10" name="Freeform 54"/>
            <p:cNvSpPr>
              <a:spLocks/>
            </p:cNvSpPr>
            <p:nvPr/>
          </p:nvSpPr>
          <p:spPr bwMode="auto">
            <a:xfrm>
              <a:off x="3779" y="1200"/>
              <a:ext cx="32" cy="41"/>
            </a:xfrm>
            <a:custGeom>
              <a:avLst/>
              <a:gdLst>
                <a:gd name="T0" fmla="*/ 1 w 45"/>
                <a:gd name="T1" fmla="*/ 1 h 66"/>
                <a:gd name="T2" fmla="*/ 1 w 45"/>
                <a:gd name="T3" fmla="*/ 1 h 66"/>
                <a:gd name="T4" fmla="*/ 1 w 45"/>
                <a:gd name="T5" fmla="*/ 1 h 66"/>
                <a:gd name="T6" fmla="*/ 1 w 45"/>
                <a:gd name="T7" fmla="*/ 1 h 66"/>
                <a:gd name="T8" fmla="*/ 1 w 45"/>
                <a:gd name="T9" fmla="*/ 1 h 66"/>
                <a:gd name="T10" fmla="*/ 1 w 45"/>
                <a:gd name="T11" fmla="*/ 1 h 66"/>
                <a:gd name="T12" fmla="*/ 1 w 45"/>
                <a:gd name="T13" fmla="*/ 1 h 66"/>
                <a:gd name="T14" fmla="*/ 1 w 45"/>
                <a:gd name="T15" fmla="*/ 1 h 66"/>
                <a:gd name="T16" fmla="*/ 1 w 45"/>
                <a:gd name="T17" fmla="*/ 1 h 66"/>
                <a:gd name="T18" fmla="*/ 1 w 45"/>
                <a:gd name="T19" fmla="*/ 1 h 66"/>
                <a:gd name="T20" fmla="*/ 1 w 45"/>
                <a:gd name="T21" fmla="*/ 1 h 66"/>
                <a:gd name="T22" fmla="*/ 1 w 45"/>
                <a:gd name="T23" fmla="*/ 1 h 66"/>
                <a:gd name="T24" fmla="*/ 1 w 45"/>
                <a:gd name="T25" fmla="*/ 1 h 66"/>
                <a:gd name="T26" fmla="*/ 1 w 45"/>
                <a:gd name="T27" fmla="*/ 1 h 66"/>
                <a:gd name="T28" fmla="*/ 1 w 45"/>
                <a:gd name="T29" fmla="*/ 1 h 66"/>
                <a:gd name="T30" fmla="*/ 1 w 45"/>
                <a:gd name="T31" fmla="*/ 1 h 66"/>
                <a:gd name="T32" fmla="*/ 1 w 45"/>
                <a:gd name="T33" fmla="*/ 1 h 66"/>
                <a:gd name="T34" fmla="*/ 1 w 45"/>
                <a:gd name="T35" fmla="*/ 1 h 66"/>
                <a:gd name="T36" fmla="*/ 1 w 45"/>
                <a:gd name="T37" fmla="*/ 1 h 66"/>
                <a:gd name="T38" fmla="*/ 1 w 45"/>
                <a:gd name="T39" fmla="*/ 1 h 66"/>
                <a:gd name="T40" fmla="*/ 1 w 45"/>
                <a:gd name="T41" fmla="*/ 1 h 66"/>
                <a:gd name="T42" fmla="*/ 1 w 45"/>
                <a:gd name="T43" fmla="*/ 1 h 66"/>
                <a:gd name="T44" fmla="*/ 1 w 45"/>
                <a:gd name="T45" fmla="*/ 1 h 66"/>
                <a:gd name="T46" fmla="*/ 1 w 45"/>
                <a:gd name="T47" fmla="*/ 1 h 66"/>
                <a:gd name="T48" fmla="*/ 1 w 45"/>
                <a:gd name="T49" fmla="*/ 1 h 66"/>
                <a:gd name="T50" fmla="*/ 1 w 45"/>
                <a:gd name="T51" fmla="*/ 1 h 66"/>
                <a:gd name="T52" fmla="*/ 1 w 45"/>
                <a:gd name="T53" fmla="*/ 1 h 66"/>
                <a:gd name="T54" fmla="*/ 1 w 45"/>
                <a:gd name="T55" fmla="*/ 1 h 66"/>
                <a:gd name="T56" fmla="*/ 1 w 45"/>
                <a:gd name="T57" fmla="*/ 1 h 66"/>
                <a:gd name="T58" fmla="*/ 1 w 45"/>
                <a:gd name="T59" fmla="*/ 1 h 66"/>
                <a:gd name="T60" fmla="*/ 1 w 45"/>
                <a:gd name="T61" fmla="*/ 1 h 66"/>
                <a:gd name="T62" fmla="*/ 1 w 45"/>
                <a:gd name="T63" fmla="*/ 1 h 66"/>
                <a:gd name="T64" fmla="*/ 1 w 45"/>
                <a:gd name="T65" fmla="*/ 1 h 66"/>
                <a:gd name="T66" fmla="*/ 1 w 45"/>
                <a:gd name="T67" fmla="*/ 0 h 66"/>
                <a:gd name="T68" fmla="*/ 1 w 45"/>
                <a:gd name="T69" fmla="*/ 0 h 66"/>
                <a:gd name="T70" fmla="*/ 1 w 45"/>
                <a:gd name="T71" fmla="*/ 1 h 66"/>
                <a:gd name="T72" fmla="*/ 1 w 45"/>
                <a:gd name="T73" fmla="*/ 1 h 66"/>
                <a:gd name="T74" fmla="*/ 1 w 45"/>
                <a:gd name="T75" fmla="*/ 1 h 66"/>
                <a:gd name="T76" fmla="*/ 1 w 45"/>
                <a:gd name="T77" fmla="*/ 1 h 66"/>
                <a:gd name="T78" fmla="*/ 1 w 45"/>
                <a:gd name="T79" fmla="*/ 1 h 66"/>
                <a:gd name="T80" fmla="*/ 1 w 45"/>
                <a:gd name="T81" fmla="*/ 1 h 66"/>
                <a:gd name="T82" fmla="*/ 1 w 45"/>
                <a:gd name="T83" fmla="*/ 1 h 66"/>
                <a:gd name="T84" fmla="*/ 1 w 45"/>
                <a:gd name="T85" fmla="*/ 1 h 66"/>
                <a:gd name="T86" fmla="*/ 1 w 45"/>
                <a:gd name="T87" fmla="*/ 1 h 66"/>
                <a:gd name="T88" fmla="*/ 0 w 45"/>
                <a:gd name="T89" fmla="*/ 1 h 66"/>
                <a:gd name="T90" fmla="*/ 0 w 45"/>
                <a:gd name="T91" fmla="*/ 1 h 66"/>
                <a:gd name="T92" fmla="*/ 0 w 45"/>
                <a:gd name="T93" fmla="*/ 1 h 66"/>
                <a:gd name="T94" fmla="*/ 0 w 45"/>
                <a:gd name="T95" fmla="*/ 1 h 66"/>
                <a:gd name="T96" fmla="*/ 1 w 45"/>
                <a:gd name="T97" fmla="*/ 1 h 66"/>
                <a:gd name="T98" fmla="*/ 1 w 45"/>
                <a:gd name="T99" fmla="*/ 1 h 66"/>
                <a:gd name="T100" fmla="*/ 1 w 45"/>
                <a:gd name="T101" fmla="*/ 1 h 66"/>
                <a:gd name="T102" fmla="*/ 1 w 45"/>
                <a:gd name="T103" fmla="*/ 1 h 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
                <a:gd name="T157" fmla="*/ 0 h 66"/>
                <a:gd name="T158" fmla="*/ 45 w 45"/>
                <a:gd name="T159" fmla="*/ 66 h 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 h="66">
                  <a:moveTo>
                    <a:pt x="12" y="66"/>
                  </a:moveTo>
                  <a:lnTo>
                    <a:pt x="12" y="66"/>
                  </a:lnTo>
                  <a:lnTo>
                    <a:pt x="12" y="64"/>
                  </a:lnTo>
                  <a:lnTo>
                    <a:pt x="14" y="61"/>
                  </a:lnTo>
                  <a:lnTo>
                    <a:pt x="15" y="54"/>
                  </a:lnTo>
                  <a:lnTo>
                    <a:pt x="15" y="48"/>
                  </a:lnTo>
                  <a:lnTo>
                    <a:pt x="17" y="44"/>
                  </a:lnTo>
                  <a:lnTo>
                    <a:pt x="19" y="43"/>
                  </a:lnTo>
                  <a:lnTo>
                    <a:pt x="22" y="43"/>
                  </a:lnTo>
                  <a:lnTo>
                    <a:pt x="25" y="43"/>
                  </a:lnTo>
                  <a:lnTo>
                    <a:pt x="32" y="43"/>
                  </a:lnTo>
                  <a:lnTo>
                    <a:pt x="37" y="41"/>
                  </a:lnTo>
                  <a:lnTo>
                    <a:pt x="40" y="38"/>
                  </a:lnTo>
                  <a:lnTo>
                    <a:pt x="45" y="28"/>
                  </a:lnTo>
                  <a:lnTo>
                    <a:pt x="39" y="26"/>
                  </a:lnTo>
                  <a:lnTo>
                    <a:pt x="32" y="21"/>
                  </a:lnTo>
                  <a:lnTo>
                    <a:pt x="27" y="20"/>
                  </a:lnTo>
                  <a:lnTo>
                    <a:pt x="22" y="16"/>
                  </a:lnTo>
                  <a:lnTo>
                    <a:pt x="20" y="16"/>
                  </a:lnTo>
                  <a:lnTo>
                    <a:pt x="19" y="15"/>
                  </a:lnTo>
                  <a:lnTo>
                    <a:pt x="19" y="13"/>
                  </a:lnTo>
                  <a:lnTo>
                    <a:pt x="19" y="10"/>
                  </a:lnTo>
                  <a:lnTo>
                    <a:pt x="19" y="6"/>
                  </a:lnTo>
                  <a:lnTo>
                    <a:pt x="19" y="3"/>
                  </a:lnTo>
                  <a:lnTo>
                    <a:pt x="17" y="1"/>
                  </a:lnTo>
                  <a:lnTo>
                    <a:pt x="14" y="1"/>
                  </a:lnTo>
                  <a:lnTo>
                    <a:pt x="9" y="0"/>
                  </a:lnTo>
                  <a:lnTo>
                    <a:pt x="5" y="15"/>
                  </a:lnTo>
                  <a:lnTo>
                    <a:pt x="4" y="31"/>
                  </a:lnTo>
                  <a:lnTo>
                    <a:pt x="4" y="33"/>
                  </a:lnTo>
                  <a:lnTo>
                    <a:pt x="2" y="33"/>
                  </a:lnTo>
                  <a:lnTo>
                    <a:pt x="2" y="39"/>
                  </a:lnTo>
                  <a:lnTo>
                    <a:pt x="2" y="46"/>
                  </a:lnTo>
                  <a:lnTo>
                    <a:pt x="0" y="53"/>
                  </a:lnTo>
                  <a:lnTo>
                    <a:pt x="0" y="54"/>
                  </a:lnTo>
                  <a:lnTo>
                    <a:pt x="0" y="58"/>
                  </a:lnTo>
                  <a:lnTo>
                    <a:pt x="5" y="63"/>
                  </a:lnTo>
                  <a:lnTo>
                    <a:pt x="9" y="66"/>
                  </a:lnTo>
                  <a:lnTo>
                    <a:pt x="12" y="66"/>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11" name="Freeform 55"/>
            <p:cNvSpPr>
              <a:spLocks/>
            </p:cNvSpPr>
            <p:nvPr/>
          </p:nvSpPr>
          <p:spPr bwMode="auto">
            <a:xfrm>
              <a:off x="3712" y="1203"/>
              <a:ext cx="42" cy="22"/>
            </a:xfrm>
            <a:custGeom>
              <a:avLst/>
              <a:gdLst>
                <a:gd name="T0" fmla="*/ 1 w 58"/>
                <a:gd name="T1" fmla="*/ 1 h 36"/>
                <a:gd name="T2" fmla="*/ 1 w 58"/>
                <a:gd name="T3" fmla="*/ 1 h 36"/>
                <a:gd name="T4" fmla="*/ 1 w 58"/>
                <a:gd name="T5" fmla="*/ 1 h 36"/>
                <a:gd name="T6" fmla="*/ 1 w 58"/>
                <a:gd name="T7" fmla="*/ 1 h 36"/>
                <a:gd name="T8" fmla="*/ 1 w 58"/>
                <a:gd name="T9" fmla="*/ 1 h 36"/>
                <a:gd name="T10" fmla="*/ 1 w 58"/>
                <a:gd name="T11" fmla="*/ 1 h 36"/>
                <a:gd name="T12" fmla="*/ 1 w 58"/>
                <a:gd name="T13" fmla="*/ 1 h 36"/>
                <a:gd name="T14" fmla="*/ 1 w 58"/>
                <a:gd name="T15" fmla="*/ 1 h 36"/>
                <a:gd name="T16" fmla="*/ 1 w 58"/>
                <a:gd name="T17" fmla="*/ 0 h 36"/>
                <a:gd name="T18" fmla="*/ 1 w 58"/>
                <a:gd name="T19" fmla="*/ 0 h 36"/>
                <a:gd name="T20" fmla="*/ 1 w 58"/>
                <a:gd name="T21" fmla="*/ 0 h 36"/>
                <a:gd name="T22" fmla="*/ 1 w 58"/>
                <a:gd name="T23" fmla="*/ 0 h 36"/>
                <a:gd name="T24" fmla="*/ 1 w 58"/>
                <a:gd name="T25" fmla="*/ 0 h 36"/>
                <a:gd name="T26" fmla="*/ 1 w 58"/>
                <a:gd name="T27" fmla="*/ 1 h 36"/>
                <a:gd name="T28" fmla="*/ 1 w 58"/>
                <a:gd name="T29" fmla="*/ 1 h 36"/>
                <a:gd name="T30" fmla="*/ 1 w 58"/>
                <a:gd name="T31" fmla="*/ 1 h 36"/>
                <a:gd name="T32" fmla="*/ 1 w 58"/>
                <a:gd name="T33" fmla="*/ 1 h 36"/>
                <a:gd name="T34" fmla="*/ 1 w 58"/>
                <a:gd name="T35" fmla="*/ 1 h 36"/>
                <a:gd name="T36" fmla="*/ 1 w 58"/>
                <a:gd name="T37" fmla="*/ 1 h 36"/>
                <a:gd name="T38" fmla="*/ 1 w 58"/>
                <a:gd name="T39" fmla="*/ 1 h 36"/>
                <a:gd name="T40" fmla="*/ 1 w 58"/>
                <a:gd name="T41" fmla="*/ 1 h 36"/>
                <a:gd name="T42" fmla="*/ 1 w 58"/>
                <a:gd name="T43" fmla="*/ 1 h 36"/>
                <a:gd name="T44" fmla="*/ 0 w 58"/>
                <a:gd name="T45" fmla="*/ 1 h 36"/>
                <a:gd name="T46" fmla="*/ 0 w 58"/>
                <a:gd name="T47" fmla="*/ 1 h 36"/>
                <a:gd name="T48" fmla="*/ 0 w 58"/>
                <a:gd name="T49" fmla="*/ 1 h 36"/>
                <a:gd name="T50" fmla="*/ 0 w 58"/>
                <a:gd name="T51" fmla="*/ 1 h 36"/>
                <a:gd name="T52" fmla="*/ 1 w 58"/>
                <a:gd name="T53" fmla="*/ 1 h 36"/>
                <a:gd name="T54" fmla="*/ 1 w 58"/>
                <a:gd name="T55" fmla="*/ 1 h 36"/>
                <a:gd name="T56" fmla="*/ 1 w 58"/>
                <a:gd name="T57" fmla="*/ 1 h 36"/>
                <a:gd name="T58" fmla="*/ 1 w 58"/>
                <a:gd name="T59" fmla="*/ 1 h 36"/>
                <a:gd name="T60" fmla="*/ 1 w 58"/>
                <a:gd name="T61" fmla="*/ 1 h 36"/>
                <a:gd name="T62" fmla="*/ 1 w 58"/>
                <a:gd name="T63" fmla="*/ 1 h 36"/>
                <a:gd name="T64" fmla="*/ 1 w 58"/>
                <a:gd name="T65" fmla="*/ 1 h 36"/>
                <a:gd name="T66" fmla="*/ 1 w 58"/>
                <a:gd name="T67" fmla="*/ 1 h 36"/>
                <a:gd name="T68" fmla="*/ 1 w 58"/>
                <a:gd name="T69" fmla="*/ 1 h 36"/>
                <a:gd name="T70" fmla="*/ 1 w 58"/>
                <a:gd name="T71" fmla="*/ 1 h 36"/>
                <a:gd name="T72" fmla="*/ 1 w 58"/>
                <a:gd name="T73" fmla="*/ 1 h 36"/>
                <a:gd name="T74" fmla="*/ 1 w 58"/>
                <a:gd name="T75" fmla="*/ 1 h 36"/>
                <a:gd name="T76" fmla="*/ 1 w 58"/>
                <a:gd name="T77" fmla="*/ 1 h 36"/>
                <a:gd name="T78" fmla="*/ 1 w 58"/>
                <a:gd name="T79" fmla="*/ 1 h 36"/>
                <a:gd name="T80" fmla="*/ 1 w 58"/>
                <a:gd name="T81" fmla="*/ 1 h 36"/>
                <a:gd name="T82" fmla="*/ 1 w 58"/>
                <a:gd name="T83" fmla="*/ 1 h 36"/>
                <a:gd name="T84" fmla="*/ 1 w 58"/>
                <a:gd name="T85" fmla="*/ 1 h 36"/>
                <a:gd name="T86" fmla="*/ 1 w 58"/>
                <a:gd name="T87" fmla="*/ 1 h 36"/>
                <a:gd name="T88" fmla="*/ 1 w 58"/>
                <a:gd name="T89" fmla="*/ 1 h 36"/>
                <a:gd name="T90" fmla="*/ 1 w 58"/>
                <a:gd name="T91" fmla="*/ 1 h 36"/>
                <a:gd name="T92" fmla="*/ 1 w 58"/>
                <a:gd name="T93" fmla="*/ 1 h 36"/>
                <a:gd name="T94" fmla="*/ 1 w 58"/>
                <a:gd name="T95" fmla="*/ 1 h 36"/>
                <a:gd name="T96" fmla="*/ 1 w 58"/>
                <a:gd name="T97" fmla="*/ 1 h 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
                <a:gd name="T148" fmla="*/ 0 h 36"/>
                <a:gd name="T149" fmla="*/ 58 w 58"/>
                <a:gd name="T150" fmla="*/ 36 h 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 h="36">
                  <a:moveTo>
                    <a:pt x="43" y="32"/>
                  </a:moveTo>
                  <a:lnTo>
                    <a:pt x="43" y="32"/>
                  </a:lnTo>
                  <a:lnTo>
                    <a:pt x="50" y="27"/>
                  </a:lnTo>
                  <a:lnTo>
                    <a:pt x="53" y="25"/>
                  </a:lnTo>
                  <a:lnTo>
                    <a:pt x="56" y="22"/>
                  </a:lnTo>
                  <a:lnTo>
                    <a:pt x="58" y="17"/>
                  </a:lnTo>
                  <a:lnTo>
                    <a:pt x="58" y="10"/>
                  </a:lnTo>
                  <a:lnTo>
                    <a:pt x="58" y="0"/>
                  </a:lnTo>
                  <a:lnTo>
                    <a:pt x="46" y="0"/>
                  </a:lnTo>
                  <a:lnTo>
                    <a:pt x="41" y="0"/>
                  </a:lnTo>
                  <a:lnTo>
                    <a:pt x="38" y="2"/>
                  </a:lnTo>
                  <a:lnTo>
                    <a:pt x="30" y="7"/>
                  </a:lnTo>
                  <a:lnTo>
                    <a:pt x="25" y="5"/>
                  </a:lnTo>
                  <a:lnTo>
                    <a:pt x="20" y="3"/>
                  </a:lnTo>
                  <a:lnTo>
                    <a:pt x="15" y="3"/>
                  </a:lnTo>
                  <a:lnTo>
                    <a:pt x="8" y="3"/>
                  </a:lnTo>
                  <a:lnTo>
                    <a:pt x="2" y="7"/>
                  </a:lnTo>
                  <a:lnTo>
                    <a:pt x="0" y="8"/>
                  </a:lnTo>
                  <a:lnTo>
                    <a:pt x="0" y="10"/>
                  </a:lnTo>
                  <a:lnTo>
                    <a:pt x="0" y="13"/>
                  </a:lnTo>
                  <a:lnTo>
                    <a:pt x="2" y="17"/>
                  </a:lnTo>
                  <a:lnTo>
                    <a:pt x="6" y="22"/>
                  </a:lnTo>
                  <a:lnTo>
                    <a:pt x="10" y="28"/>
                  </a:lnTo>
                  <a:lnTo>
                    <a:pt x="13" y="32"/>
                  </a:lnTo>
                  <a:lnTo>
                    <a:pt x="18" y="33"/>
                  </a:lnTo>
                  <a:lnTo>
                    <a:pt x="18" y="35"/>
                  </a:lnTo>
                  <a:lnTo>
                    <a:pt x="23" y="36"/>
                  </a:lnTo>
                  <a:lnTo>
                    <a:pt x="30" y="35"/>
                  </a:lnTo>
                  <a:lnTo>
                    <a:pt x="31" y="33"/>
                  </a:lnTo>
                  <a:lnTo>
                    <a:pt x="33" y="32"/>
                  </a:lnTo>
                  <a:lnTo>
                    <a:pt x="35" y="28"/>
                  </a:lnTo>
                  <a:lnTo>
                    <a:pt x="36" y="27"/>
                  </a:lnTo>
                  <a:lnTo>
                    <a:pt x="40" y="27"/>
                  </a:lnTo>
                  <a:lnTo>
                    <a:pt x="40" y="28"/>
                  </a:lnTo>
                  <a:lnTo>
                    <a:pt x="41" y="32"/>
                  </a:lnTo>
                  <a:lnTo>
                    <a:pt x="43" y="3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12" name="Freeform 56"/>
            <p:cNvSpPr>
              <a:spLocks/>
            </p:cNvSpPr>
            <p:nvPr/>
          </p:nvSpPr>
          <p:spPr bwMode="auto">
            <a:xfrm>
              <a:off x="3683" y="1141"/>
              <a:ext cx="50" cy="53"/>
            </a:xfrm>
            <a:custGeom>
              <a:avLst/>
              <a:gdLst>
                <a:gd name="T0" fmla="*/ 1 w 70"/>
                <a:gd name="T1" fmla="*/ 1 h 84"/>
                <a:gd name="T2" fmla="*/ 1 w 70"/>
                <a:gd name="T3" fmla="*/ 1 h 84"/>
                <a:gd name="T4" fmla="*/ 1 w 70"/>
                <a:gd name="T5" fmla="*/ 1 h 84"/>
                <a:gd name="T6" fmla="*/ 1 w 70"/>
                <a:gd name="T7" fmla="*/ 1 h 84"/>
                <a:gd name="T8" fmla="*/ 1 w 70"/>
                <a:gd name="T9" fmla="*/ 1 h 84"/>
                <a:gd name="T10" fmla="*/ 1 w 70"/>
                <a:gd name="T11" fmla="*/ 1 h 84"/>
                <a:gd name="T12" fmla="*/ 1 w 70"/>
                <a:gd name="T13" fmla="*/ 1 h 84"/>
                <a:gd name="T14" fmla="*/ 1 w 70"/>
                <a:gd name="T15" fmla="*/ 1 h 84"/>
                <a:gd name="T16" fmla="*/ 1 w 70"/>
                <a:gd name="T17" fmla="*/ 1 h 84"/>
                <a:gd name="T18" fmla="*/ 1 w 70"/>
                <a:gd name="T19" fmla="*/ 1 h 84"/>
                <a:gd name="T20" fmla="*/ 1 w 70"/>
                <a:gd name="T21" fmla="*/ 1 h 84"/>
                <a:gd name="T22" fmla="*/ 1 w 70"/>
                <a:gd name="T23" fmla="*/ 1 h 84"/>
                <a:gd name="T24" fmla="*/ 1 w 70"/>
                <a:gd name="T25" fmla="*/ 1 h 84"/>
                <a:gd name="T26" fmla="*/ 1 w 70"/>
                <a:gd name="T27" fmla="*/ 1 h 84"/>
                <a:gd name="T28" fmla="*/ 1 w 70"/>
                <a:gd name="T29" fmla="*/ 1 h 84"/>
                <a:gd name="T30" fmla="*/ 1 w 70"/>
                <a:gd name="T31" fmla="*/ 1 h 84"/>
                <a:gd name="T32" fmla="*/ 1 w 70"/>
                <a:gd name="T33" fmla="*/ 1 h 84"/>
                <a:gd name="T34" fmla="*/ 1 w 70"/>
                <a:gd name="T35" fmla="*/ 1 h 84"/>
                <a:gd name="T36" fmla="*/ 1 w 70"/>
                <a:gd name="T37" fmla="*/ 1 h 84"/>
                <a:gd name="T38" fmla="*/ 1 w 70"/>
                <a:gd name="T39" fmla="*/ 1 h 84"/>
                <a:gd name="T40" fmla="*/ 1 w 70"/>
                <a:gd name="T41" fmla="*/ 0 h 84"/>
                <a:gd name="T42" fmla="*/ 1 w 70"/>
                <a:gd name="T43" fmla="*/ 0 h 84"/>
                <a:gd name="T44" fmla="*/ 0 w 70"/>
                <a:gd name="T45" fmla="*/ 1 h 84"/>
                <a:gd name="T46" fmla="*/ 0 w 70"/>
                <a:gd name="T47" fmla="*/ 1 h 84"/>
                <a:gd name="T48" fmla="*/ 1 w 70"/>
                <a:gd name="T49" fmla="*/ 1 h 84"/>
                <a:gd name="T50" fmla="*/ 1 w 70"/>
                <a:gd name="T51" fmla="*/ 1 h 84"/>
                <a:gd name="T52" fmla="*/ 1 w 70"/>
                <a:gd name="T53" fmla="*/ 1 h 84"/>
                <a:gd name="T54" fmla="*/ 1 w 70"/>
                <a:gd name="T55" fmla="*/ 1 h 84"/>
                <a:gd name="T56" fmla="*/ 1 w 70"/>
                <a:gd name="T57" fmla="*/ 1 h 84"/>
                <a:gd name="T58" fmla="*/ 1 w 70"/>
                <a:gd name="T59" fmla="*/ 1 h 84"/>
                <a:gd name="T60" fmla="*/ 1 w 70"/>
                <a:gd name="T61" fmla="*/ 1 h 84"/>
                <a:gd name="T62" fmla="*/ 1 w 70"/>
                <a:gd name="T63" fmla="*/ 1 h 84"/>
                <a:gd name="T64" fmla="*/ 1 w 70"/>
                <a:gd name="T65" fmla="*/ 1 h 84"/>
                <a:gd name="T66" fmla="*/ 1 w 70"/>
                <a:gd name="T67" fmla="*/ 1 h 84"/>
                <a:gd name="T68" fmla="*/ 1 w 70"/>
                <a:gd name="T69" fmla="*/ 1 h 84"/>
                <a:gd name="T70" fmla="*/ 1 w 70"/>
                <a:gd name="T71" fmla="*/ 1 h 84"/>
                <a:gd name="T72" fmla="*/ 1 w 70"/>
                <a:gd name="T73" fmla="*/ 1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
                <a:gd name="T112" fmla="*/ 0 h 84"/>
                <a:gd name="T113" fmla="*/ 70 w 70"/>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 h="84">
                  <a:moveTo>
                    <a:pt x="40" y="81"/>
                  </a:moveTo>
                  <a:lnTo>
                    <a:pt x="40" y="81"/>
                  </a:lnTo>
                  <a:lnTo>
                    <a:pt x="46" y="81"/>
                  </a:lnTo>
                  <a:lnTo>
                    <a:pt x="53" y="78"/>
                  </a:lnTo>
                  <a:lnTo>
                    <a:pt x="56" y="78"/>
                  </a:lnTo>
                  <a:lnTo>
                    <a:pt x="58" y="76"/>
                  </a:lnTo>
                  <a:lnTo>
                    <a:pt x="58" y="73"/>
                  </a:lnTo>
                  <a:lnTo>
                    <a:pt x="58" y="64"/>
                  </a:lnTo>
                  <a:lnTo>
                    <a:pt x="56" y="56"/>
                  </a:lnTo>
                  <a:lnTo>
                    <a:pt x="56" y="53"/>
                  </a:lnTo>
                  <a:lnTo>
                    <a:pt x="58" y="49"/>
                  </a:lnTo>
                  <a:lnTo>
                    <a:pt x="60" y="48"/>
                  </a:lnTo>
                  <a:lnTo>
                    <a:pt x="61" y="48"/>
                  </a:lnTo>
                  <a:lnTo>
                    <a:pt x="66" y="46"/>
                  </a:lnTo>
                  <a:lnTo>
                    <a:pt x="70" y="45"/>
                  </a:lnTo>
                  <a:lnTo>
                    <a:pt x="70" y="41"/>
                  </a:lnTo>
                  <a:lnTo>
                    <a:pt x="70" y="38"/>
                  </a:lnTo>
                  <a:lnTo>
                    <a:pt x="70" y="36"/>
                  </a:lnTo>
                  <a:lnTo>
                    <a:pt x="66" y="33"/>
                  </a:lnTo>
                  <a:lnTo>
                    <a:pt x="61" y="31"/>
                  </a:lnTo>
                  <a:lnTo>
                    <a:pt x="53" y="33"/>
                  </a:lnTo>
                  <a:lnTo>
                    <a:pt x="50" y="30"/>
                  </a:lnTo>
                  <a:lnTo>
                    <a:pt x="46" y="26"/>
                  </a:lnTo>
                  <a:lnTo>
                    <a:pt x="43" y="26"/>
                  </a:lnTo>
                  <a:lnTo>
                    <a:pt x="40" y="26"/>
                  </a:lnTo>
                  <a:lnTo>
                    <a:pt x="35" y="26"/>
                  </a:lnTo>
                  <a:lnTo>
                    <a:pt x="32" y="23"/>
                  </a:lnTo>
                  <a:lnTo>
                    <a:pt x="28" y="20"/>
                  </a:lnTo>
                  <a:lnTo>
                    <a:pt x="27" y="10"/>
                  </a:lnTo>
                  <a:lnTo>
                    <a:pt x="22" y="8"/>
                  </a:lnTo>
                  <a:lnTo>
                    <a:pt x="18" y="6"/>
                  </a:lnTo>
                  <a:lnTo>
                    <a:pt x="10" y="1"/>
                  </a:lnTo>
                  <a:lnTo>
                    <a:pt x="7" y="0"/>
                  </a:lnTo>
                  <a:lnTo>
                    <a:pt x="3" y="0"/>
                  </a:lnTo>
                  <a:lnTo>
                    <a:pt x="0" y="3"/>
                  </a:lnTo>
                  <a:lnTo>
                    <a:pt x="0" y="8"/>
                  </a:lnTo>
                  <a:lnTo>
                    <a:pt x="0" y="16"/>
                  </a:lnTo>
                  <a:lnTo>
                    <a:pt x="2" y="40"/>
                  </a:lnTo>
                  <a:lnTo>
                    <a:pt x="0" y="45"/>
                  </a:lnTo>
                  <a:lnTo>
                    <a:pt x="2" y="48"/>
                  </a:lnTo>
                  <a:lnTo>
                    <a:pt x="2" y="49"/>
                  </a:lnTo>
                  <a:lnTo>
                    <a:pt x="3" y="51"/>
                  </a:lnTo>
                  <a:lnTo>
                    <a:pt x="7" y="51"/>
                  </a:lnTo>
                  <a:lnTo>
                    <a:pt x="10" y="56"/>
                  </a:lnTo>
                  <a:lnTo>
                    <a:pt x="10" y="58"/>
                  </a:lnTo>
                  <a:lnTo>
                    <a:pt x="13" y="59"/>
                  </a:lnTo>
                  <a:lnTo>
                    <a:pt x="17" y="61"/>
                  </a:lnTo>
                  <a:lnTo>
                    <a:pt x="20" y="61"/>
                  </a:lnTo>
                  <a:lnTo>
                    <a:pt x="22" y="66"/>
                  </a:lnTo>
                  <a:lnTo>
                    <a:pt x="20" y="71"/>
                  </a:lnTo>
                  <a:lnTo>
                    <a:pt x="20" y="78"/>
                  </a:lnTo>
                  <a:lnTo>
                    <a:pt x="22" y="81"/>
                  </a:lnTo>
                  <a:lnTo>
                    <a:pt x="23" y="84"/>
                  </a:lnTo>
                  <a:lnTo>
                    <a:pt x="27" y="84"/>
                  </a:lnTo>
                  <a:lnTo>
                    <a:pt x="33" y="83"/>
                  </a:lnTo>
                  <a:lnTo>
                    <a:pt x="40" y="81"/>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13" name="Freeform 57"/>
            <p:cNvSpPr>
              <a:spLocks/>
            </p:cNvSpPr>
            <p:nvPr/>
          </p:nvSpPr>
          <p:spPr bwMode="auto">
            <a:xfrm>
              <a:off x="3577" y="1104"/>
              <a:ext cx="98" cy="94"/>
            </a:xfrm>
            <a:custGeom>
              <a:avLst/>
              <a:gdLst>
                <a:gd name="T0" fmla="*/ 1 w 136"/>
                <a:gd name="T1" fmla="*/ 1 h 147"/>
                <a:gd name="T2" fmla="*/ 1 w 136"/>
                <a:gd name="T3" fmla="*/ 1 h 147"/>
                <a:gd name="T4" fmla="*/ 1 w 136"/>
                <a:gd name="T5" fmla="*/ 1 h 147"/>
                <a:gd name="T6" fmla="*/ 1 w 136"/>
                <a:gd name="T7" fmla="*/ 1 h 147"/>
                <a:gd name="T8" fmla="*/ 1 w 136"/>
                <a:gd name="T9" fmla="*/ 1 h 147"/>
                <a:gd name="T10" fmla="*/ 1 w 136"/>
                <a:gd name="T11" fmla="*/ 1 h 147"/>
                <a:gd name="T12" fmla="*/ 1 w 136"/>
                <a:gd name="T13" fmla="*/ 1 h 147"/>
                <a:gd name="T14" fmla="*/ 1 w 136"/>
                <a:gd name="T15" fmla="*/ 1 h 147"/>
                <a:gd name="T16" fmla="*/ 1 w 136"/>
                <a:gd name="T17" fmla="*/ 1 h 147"/>
                <a:gd name="T18" fmla="*/ 1 w 136"/>
                <a:gd name="T19" fmla="*/ 1 h 147"/>
                <a:gd name="T20" fmla="*/ 1 w 136"/>
                <a:gd name="T21" fmla="*/ 1 h 147"/>
                <a:gd name="T22" fmla="*/ 1 w 136"/>
                <a:gd name="T23" fmla="*/ 1 h 147"/>
                <a:gd name="T24" fmla="*/ 1 w 136"/>
                <a:gd name="T25" fmla="*/ 1 h 147"/>
                <a:gd name="T26" fmla="*/ 1 w 136"/>
                <a:gd name="T27" fmla="*/ 1 h 147"/>
                <a:gd name="T28" fmla="*/ 1 w 136"/>
                <a:gd name="T29" fmla="*/ 1 h 147"/>
                <a:gd name="T30" fmla="*/ 1 w 136"/>
                <a:gd name="T31" fmla="*/ 1 h 147"/>
                <a:gd name="T32" fmla="*/ 1 w 136"/>
                <a:gd name="T33" fmla="*/ 1 h 147"/>
                <a:gd name="T34" fmla="*/ 1 w 136"/>
                <a:gd name="T35" fmla="*/ 1 h 147"/>
                <a:gd name="T36" fmla="*/ 1 w 136"/>
                <a:gd name="T37" fmla="*/ 0 h 147"/>
                <a:gd name="T38" fmla="*/ 1 w 136"/>
                <a:gd name="T39" fmla="*/ 1 h 147"/>
                <a:gd name="T40" fmla="*/ 1 w 136"/>
                <a:gd name="T41" fmla="*/ 1 h 147"/>
                <a:gd name="T42" fmla="*/ 1 w 136"/>
                <a:gd name="T43" fmla="*/ 1 h 147"/>
                <a:gd name="T44" fmla="*/ 1 w 136"/>
                <a:gd name="T45" fmla="*/ 1 h 147"/>
                <a:gd name="T46" fmla="*/ 1 w 136"/>
                <a:gd name="T47" fmla="*/ 1 h 147"/>
                <a:gd name="T48" fmla="*/ 1 w 136"/>
                <a:gd name="T49" fmla="*/ 1 h 147"/>
                <a:gd name="T50" fmla="*/ 1 w 136"/>
                <a:gd name="T51" fmla="*/ 1 h 147"/>
                <a:gd name="T52" fmla="*/ 1 w 136"/>
                <a:gd name="T53" fmla="*/ 1 h 147"/>
                <a:gd name="T54" fmla="*/ 1 w 136"/>
                <a:gd name="T55" fmla="*/ 1 h 147"/>
                <a:gd name="T56" fmla="*/ 1 w 136"/>
                <a:gd name="T57" fmla="*/ 1 h 147"/>
                <a:gd name="T58" fmla="*/ 1 w 136"/>
                <a:gd name="T59" fmla="*/ 1 h 147"/>
                <a:gd name="T60" fmla="*/ 1 w 136"/>
                <a:gd name="T61" fmla="*/ 1 h 147"/>
                <a:gd name="T62" fmla="*/ 1 w 136"/>
                <a:gd name="T63" fmla="*/ 1 h 147"/>
                <a:gd name="T64" fmla="*/ 1 w 136"/>
                <a:gd name="T65" fmla="*/ 1 h 147"/>
                <a:gd name="T66" fmla="*/ 1 w 136"/>
                <a:gd name="T67" fmla="*/ 1 h 147"/>
                <a:gd name="T68" fmla="*/ 1 w 136"/>
                <a:gd name="T69" fmla="*/ 1 h 147"/>
                <a:gd name="T70" fmla="*/ 1 w 136"/>
                <a:gd name="T71" fmla="*/ 1 h 147"/>
                <a:gd name="T72" fmla="*/ 1 w 136"/>
                <a:gd name="T73" fmla="*/ 1 h 147"/>
                <a:gd name="T74" fmla="*/ 1 w 136"/>
                <a:gd name="T75" fmla="*/ 1 h 147"/>
                <a:gd name="T76" fmla="*/ 1 w 136"/>
                <a:gd name="T77" fmla="*/ 1 h 147"/>
                <a:gd name="T78" fmla="*/ 1 w 136"/>
                <a:gd name="T79" fmla="*/ 1 h 147"/>
                <a:gd name="T80" fmla="*/ 1 w 136"/>
                <a:gd name="T81" fmla="*/ 1 h 147"/>
                <a:gd name="T82" fmla="*/ 1 w 136"/>
                <a:gd name="T83" fmla="*/ 1 h 147"/>
                <a:gd name="T84" fmla="*/ 1 w 136"/>
                <a:gd name="T85" fmla="*/ 1 h 147"/>
                <a:gd name="T86" fmla="*/ 1 w 136"/>
                <a:gd name="T87" fmla="*/ 1 h 147"/>
                <a:gd name="T88" fmla="*/ 1 w 136"/>
                <a:gd name="T89" fmla="*/ 1 h 147"/>
                <a:gd name="T90" fmla="*/ 1 w 136"/>
                <a:gd name="T91" fmla="*/ 1 h 147"/>
                <a:gd name="T92" fmla="*/ 1 w 136"/>
                <a:gd name="T93" fmla="*/ 1 h 147"/>
                <a:gd name="T94" fmla="*/ 1 w 136"/>
                <a:gd name="T95" fmla="*/ 1 h 1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6"/>
                <a:gd name="T145" fmla="*/ 0 h 147"/>
                <a:gd name="T146" fmla="*/ 136 w 136"/>
                <a:gd name="T147" fmla="*/ 147 h 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6" h="147">
                  <a:moveTo>
                    <a:pt x="133" y="141"/>
                  </a:moveTo>
                  <a:lnTo>
                    <a:pt x="133" y="141"/>
                  </a:lnTo>
                  <a:lnTo>
                    <a:pt x="136" y="131"/>
                  </a:lnTo>
                  <a:lnTo>
                    <a:pt x="136" y="126"/>
                  </a:lnTo>
                  <a:lnTo>
                    <a:pt x="135" y="121"/>
                  </a:lnTo>
                  <a:lnTo>
                    <a:pt x="131" y="117"/>
                  </a:lnTo>
                  <a:lnTo>
                    <a:pt x="126" y="116"/>
                  </a:lnTo>
                  <a:lnTo>
                    <a:pt x="123" y="114"/>
                  </a:lnTo>
                  <a:lnTo>
                    <a:pt x="120" y="111"/>
                  </a:lnTo>
                  <a:lnTo>
                    <a:pt x="118" y="106"/>
                  </a:lnTo>
                  <a:lnTo>
                    <a:pt x="120" y="101"/>
                  </a:lnTo>
                  <a:lnTo>
                    <a:pt x="120" y="98"/>
                  </a:lnTo>
                  <a:lnTo>
                    <a:pt x="121" y="93"/>
                  </a:lnTo>
                  <a:lnTo>
                    <a:pt x="123" y="89"/>
                  </a:lnTo>
                  <a:lnTo>
                    <a:pt x="125" y="84"/>
                  </a:lnTo>
                  <a:lnTo>
                    <a:pt x="123" y="78"/>
                  </a:lnTo>
                  <a:lnTo>
                    <a:pt x="121" y="73"/>
                  </a:lnTo>
                  <a:lnTo>
                    <a:pt x="115" y="61"/>
                  </a:lnTo>
                  <a:lnTo>
                    <a:pt x="113" y="58"/>
                  </a:lnTo>
                  <a:lnTo>
                    <a:pt x="111" y="54"/>
                  </a:lnTo>
                  <a:lnTo>
                    <a:pt x="107" y="54"/>
                  </a:lnTo>
                  <a:lnTo>
                    <a:pt x="103" y="54"/>
                  </a:lnTo>
                  <a:lnTo>
                    <a:pt x="95" y="54"/>
                  </a:lnTo>
                  <a:lnTo>
                    <a:pt x="95" y="48"/>
                  </a:lnTo>
                  <a:lnTo>
                    <a:pt x="95" y="41"/>
                  </a:lnTo>
                  <a:lnTo>
                    <a:pt x="93" y="39"/>
                  </a:lnTo>
                  <a:lnTo>
                    <a:pt x="92" y="38"/>
                  </a:lnTo>
                  <a:lnTo>
                    <a:pt x="92" y="34"/>
                  </a:lnTo>
                  <a:lnTo>
                    <a:pt x="88" y="34"/>
                  </a:lnTo>
                  <a:lnTo>
                    <a:pt x="87" y="33"/>
                  </a:lnTo>
                  <a:lnTo>
                    <a:pt x="80" y="34"/>
                  </a:lnTo>
                  <a:lnTo>
                    <a:pt x="73" y="36"/>
                  </a:lnTo>
                  <a:lnTo>
                    <a:pt x="70" y="36"/>
                  </a:lnTo>
                  <a:lnTo>
                    <a:pt x="68" y="34"/>
                  </a:lnTo>
                  <a:lnTo>
                    <a:pt x="67" y="31"/>
                  </a:lnTo>
                  <a:lnTo>
                    <a:pt x="65" y="28"/>
                  </a:lnTo>
                  <a:lnTo>
                    <a:pt x="65" y="21"/>
                  </a:lnTo>
                  <a:lnTo>
                    <a:pt x="65" y="15"/>
                  </a:lnTo>
                  <a:lnTo>
                    <a:pt x="63" y="11"/>
                  </a:lnTo>
                  <a:lnTo>
                    <a:pt x="62" y="10"/>
                  </a:lnTo>
                  <a:lnTo>
                    <a:pt x="58" y="6"/>
                  </a:lnTo>
                  <a:lnTo>
                    <a:pt x="55" y="5"/>
                  </a:lnTo>
                  <a:lnTo>
                    <a:pt x="47" y="5"/>
                  </a:lnTo>
                  <a:lnTo>
                    <a:pt x="32" y="0"/>
                  </a:lnTo>
                  <a:lnTo>
                    <a:pt x="24" y="0"/>
                  </a:lnTo>
                  <a:lnTo>
                    <a:pt x="14" y="1"/>
                  </a:lnTo>
                  <a:lnTo>
                    <a:pt x="10" y="3"/>
                  </a:lnTo>
                  <a:lnTo>
                    <a:pt x="7" y="8"/>
                  </a:lnTo>
                  <a:lnTo>
                    <a:pt x="4" y="11"/>
                  </a:lnTo>
                  <a:lnTo>
                    <a:pt x="2" y="16"/>
                  </a:lnTo>
                  <a:lnTo>
                    <a:pt x="0" y="21"/>
                  </a:lnTo>
                  <a:lnTo>
                    <a:pt x="2" y="26"/>
                  </a:lnTo>
                  <a:lnTo>
                    <a:pt x="5" y="26"/>
                  </a:lnTo>
                  <a:lnTo>
                    <a:pt x="9" y="28"/>
                  </a:lnTo>
                  <a:lnTo>
                    <a:pt x="12" y="28"/>
                  </a:lnTo>
                  <a:lnTo>
                    <a:pt x="14" y="29"/>
                  </a:lnTo>
                  <a:lnTo>
                    <a:pt x="17" y="31"/>
                  </a:lnTo>
                  <a:lnTo>
                    <a:pt x="17" y="33"/>
                  </a:lnTo>
                  <a:lnTo>
                    <a:pt x="17" y="36"/>
                  </a:lnTo>
                  <a:lnTo>
                    <a:pt x="15" y="41"/>
                  </a:lnTo>
                  <a:lnTo>
                    <a:pt x="25" y="41"/>
                  </a:lnTo>
                  <a:lnTo>
                    <a:pt x="30" y="41"/>
                  </a:lnTo>
                  <a:lnTo>
                    <a:pt x="35" y="41"/>
                  </a:lnTo>
                  <a:lnTo>
                    <a:pt x="38" y="44"/>
                  </a:lnTo>
                  <a:lnTo>
                    <a:pt x="42" y="48"/>
                  </a:lnTo>
                  <a:lnTo>
                    <a:pt x="43" y="51"/>
                  </a:lnTo>
                  <a:lnTo>
                    <a:pt x="45" y="54"/>
                  </a:lnTo>
                  <a:lnTo>
                    <a:pt x="48" y="58"/>
                  </a:lnTo>
                  <a:lnTo>
                    <a:pt x="52" y="59"/>
                  </a:lnTo>
                  <a:lnTo>
                    <a:pt x="53" y="61"/>
                  </a:lnTo>
                  <a:lnTo>
                    <a:pt x="55" y="64"/>
                  </a:lnTo>
                  <a:lnTo>
                    <a:pt x="53" y="66"/>
                  </a:lnTo>
                  <a:lnTo>
                    <a:pt x="50" y="68"/>
                  </a:lnTo>
                  <a:lnTo>
                    <a:pt x="38" y="74"/>
                  </a:lnTo>
                  <a:lnTo>
                    <a:pt x="27" y="78"/>
                  </a:lnTo>
                  <a:lnTo>
                    <a:pt x="17" y="79"/>
                  </a:lnTo>
                  <a:lnTo>
                    <a:pt x="14" y="81"/>
                  </a:lnTo>
                  <a:lnTo>
                    <a:pt x="14" y="84"/>
                  </a:lnTo>
                  <a:lnTo>
                    <a:pt x="15" y="89"/>
                  </a:lnTo>
                  <a:lnTo>
                    <a:pt x="19" y="91"/>
                  </a:lnTo>
                  <a:lnTo>
                    <a:pt x="22" y="93"/>
                  </a:lnTo>
                  <a:lnTo>
                    <a:pt x="27" y="93"/>
                  </a:lnTo>
                  <a:lnTo>
                    <a:pt x="47" y="91"/>
                  </a:lnTo>
                  <a:lnTo>
                    <a:pt x="52" y="91"/>
                  </a:lnTo>
                  <a:lnTo>
                    <a:pt x="57" y="91"/>
                  </a:lnTo>
                  <a:lnTo>
                    <a:pt x="58" y="94"/>
                  </a:lnTo>
                  <a:lnTo>
                    <a:pt x="60" y="98"/>
                  </a:lnTo>
                  <a:lnTo>
                    <a:pt x="60" y="101"/>
                  </a:lnTo>
                  <a:lnTo>
                    <a:pt x="63" y="103"/>
                  </a:lnTo>
                  <a:lnTo>
                    <a:pt x="67" y="104"/>
                  </a:lnTo>
                  <a:lnTo>
                    <a:pt x="72" y="104"/>
                  </a:lnTo>
                  <a:lnTo>
                    <a:pt x="75" y="104"/>
                  </a:lnTo>
                  <a:lnTo>
                    <a:pt x="78" y="104"/>
                  </a:lnTo>
                  <a:lnTo>
                    <a:pt x="78" y="107"/>
                  </a:lnTo>
                  <a:lnTo>
                    <a:pt x="80" y="111"/>
                  </a:lnTo>
                  <a:lnTo>
                    <a:pt x="85" y="114"/>
                  </a:lnTo>
                  <a:lnTo>
                    <a:pt x="90" y="116"/>
                  </a:lnTo>
                  <a:lnTo>
                    <a:pt x="95" y="116"/>
                  </a:lnTo>
                  <a:lnTo>
                    <a:pt x="102" y="117"/>
                  </a:lnTo>
                  <a:lnTo>
                    <a:pt x="103" y="121"/>
                  </a:lnTo>
                  <a:lnTo>
                    <a:pt x="105" y="122"/>
                  </a:lnTo>
                  <a:lnTo>
                    <a:pt x="105" y="129"/>
                  </a:lnTo>
                  <a:lnTo>
                    <a:pt x="103" y="137"/>
                  </a:lnTo>
                  <a:lnTo>
                    <a:pt x="103" y="141"/>
                  </a:lnTo>
                  <a:lnTo>
                    <a:pt x="105" y="144"/>
                  </a:lnTo>
                  <a:lnTo>
                    <a:pt x="107" y="146"/>
                  </a:lnTo>
                  <a:lnTo>
                    <a:pt x="108" y="147"/>
                  </a:lnTo>
                  <a:lnTo>
                    <a:pt x="115" y="147"/>
                  </a:lnTo>
                  <a:lnTo>
                    <a:pt x="116" y="146"/>
                  </a:lnTo>
                  <a:lnTo>
                    <a:pt x="120" y="144"/>
                  </a:lnTo>
                  <a:lnTo>
                    <a:pt x="126" y="144"/>
                  </a:lnTo>
                  <a:lnTo>
                    <a:pt x="130" y="144"/>
                  </a:lnTo>
                  <a:lnTo>
                    <a:pt x="133" y="141"/>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14" name="Freeform 58"/>
            <p:cNvSpPr>
              <a:spLocks/>
            </p:cNvSpPr>
            <p:nvPr/>
          </p:nvSpPr>
          <p:spPr bwMode="auto">
            <a:xfrm>
              <a:off x="3620" y="1197"/>
              <a:ext cx="26" cy="10"/>
            </a:xfrm>
            <a:custGeom>
              <a:avLst/>
              <a:gdLst>
                <a:gd name="T0" fmla="*/ 1 w 35"/>
                <a:gd name="T1" fmla="*/ 1 h 18"/>
                <a:gd name="T2" fmla="*/ 1 w 35"/>
                <a:gd name="T3" fmla="*/ 1 h 18"/>
                <a:gd name="T4" fmla="*/ 1 w 35"/>
                <a:gd name="T5" fmla="*/ 1 h 18"/>
                <a:gd name="T6" fmla="*/ 1 w 35"/>
                <a:gd name="T7" fmla="*/ 1 h 18"/>
                <a:gd name="T8" fmla="*/ 1 w 35"/>
                <a:gd name="T9" fmla="*/ 0 h 18"/>
                <a:gd name="T10" fmla="*/ 0 w 35"/>
                <a:gd name="T11" fmla="*/ 0 h 18"/>
                <a:gd name="T12" fmla="*/ 0 w 35"/>
                <a:gd name="T13" fmla="*/ 0 h 18"/>
                <a:gd name="T14" fmla="*/ 1 w 35"/>
                <a:gd name="T15" fmla="*/ 1 h 18"/>
                <a:gd name="T16" fmla="*/ 1 w 35"/>
                <a:gd name="T17" fmla="*/ 1 h 18"/>
                <a:gd name="T18" fmla="*/ 1 w 35"/>
                <a:gd name="T19" fmla="*/ 1 h 18"/>
                <a:gd name="T20" fmla="*/ 1 w 35"/>
                <a:gd name="T21" fmla="*/ 1 h 18"/>
                <a:gd name="T22" fmla="*/ 1 w 35"/>
                <a:gd name="T23" fmla="*/ 1 h 18"/>
                <a:gd name="T24" fmla="*/ 1 w 35"/>
                <a:gd name="T25" fmla="*/ 1 h 18"/>
                <a:gd name="T26" fmla="*/ 1 w 35"/>
                <a:gd name="T27" fmla="*/ 1 h 18"/>
                <a:gd name="T28" fmla="*/ 1 w 35"/>
                <a:gd name="T29" fmla="*/ 1 h 18"/>
                <a:gd name="T30" fmla="*/ 1 w 35"/>
                <a:gd name="T31" fmla="*/ 1 h 18"/>
                <a:gd name="T32" fmla="*/ 1 w 35"/>
                <a:gd name="T33" fmla="*/ 1 h 18"/>
                <a:gd name="T34" fmla="*/ 1 w 35"/>
                <a:gd name="T35" fmla="*/ 1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8"/>
                <a:gd name="T56" fmla="*/ 35 w 35"/>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8">
                  <a:moveTo>
                    <a:pt x="32" y="10"/>
                  </a:moveTo>
                  <a:lnTo>
                    <a:pt x="32" y="10"/>
                  </a:lnTo>
                  <a:lnTo>
                    <a:pt x="22" y="7"/>
                  </a:lnTo>
                  <a:lnTo>
                    <a:pt x="15" y="3"/>
                  </a:lnTo>
                  <a:lnTo>
                    <a:pt x="8" y="0"/>
                  </a:lnTo>
                  <a:lnTo>
                    <a:pt x="0" y="0"/>
                  </a:lnTo>
                  <a:lnTo>
                    <a:pt x="2" y="7"/>
                  </a:lnTo>
                  <a:lnTo>
                    <a:pt x="3" y="10"/>
                  </a:lnTo>
                  <a:lnTo>
                    <a:pt x="8" y="13"/>
                  </a:lnTo>
                  <a:lnTo>
                    <a:pt x="13" y="15"/>
                  </a:lnTo>
                  <a:lnTo>
                    <a:pt x="25" y="17"/>
                  </a:lnTo>
                  <a:lnTo>
                    <a:pt x="35" y="18"/>
                  </a:lnTo>
                  <a:lnTo>
                    <a:pt x="33" y="8"/>
                  </a:lnTo>
                  <a:lnTo>
                    <a:pt x="32" y="1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15" name="Freeform 59"/>
            <p:cNvSpPr>
              <a:spLocks/>
            </p:cNvSpPr>
            <p:nvPr/>
          </p:nvSpPr>
          <p:spPr bwMode="auto">
            <a:xfrm>
              <a:off x="3557" y="1192"/>
              <a:ext cx="27" cy="38"/>
            </a:xfrm>
            <a:custGeom>
              <a:avLst/>
              <a:gdLst>
                <a:gd name="T0" fmla="*/ 1 w 38"/>
                <a:gd name="T1" fmla="*/ 1 h 60"/>
                <a:gd name="T2" fmla="*/ 1 w 38"/>
                <a:gd name="T3" fmla="*/ 1 h 60"/>
                <a:gd name="T4" fmla="*/ 1 w 38"/>
                <a:gd name="T5" fmla="*/ 1 h 60"/>
                <a:gd name="T6" fmla="*/ 1 w 38"/>
                <a:gd name="T7" fmla="*/ 1 h 60"/>
                <a:gd name="T8" fmla="*/ 1 w 38"/>
                <a:gd name="T9" fmla="*/ 1 h 60"/>
                <a:gd name="T10" fmla="*/ 1 w 38"/>
                <a:gd name="T11" fmla="*/ 1 h 60"/>
                <a:gd name="T12" fmla="*/ 1 w 38"/>
                <a:gd name="T13" fmla="*/ 1 h 60"/>
                <a:gd name="T14" fmla="*/ 1 w 38"/>
                <a:gd name="T15" fmla="*/ 1 h 60"/>
                <a:gd name="T16" fmla="*/ 1 w 38"/>
                <a:gd name="T17" fmla="*/ 1 h 60"/>
                <a:gd name="T18" fmla="*/ 1 w 38"/>
                <a:gd name="T19" fmla="*/ 1 h 60"/>
                <a:gd name="T20" fmla="*/ 1 w 38"/>
                <a:gd name="T21" fmla="*/ 1 h 60"/>
                <a:gd name="T22" fmla="*/ 1 w 38"/>
                <a:gd name="T23" fmla="*/ 1 h 60"/>
                <a:gd name="T24" fmla="*/ 1 w 38"/>
                <a:gd name="T25" fmla="*/ 1 h 60"/>
                <a:gd name="T26" fmla="*/ 1 w 38"/>
                <a:gd name="T27" fmla="*/ 1 h 60"/>
                <a:gd name="T28" fmla="*/ 1 w 38"/>
                <a:gd name="T29" fmla="*/ 1 h 60"/>
                <a:gd name="T30" fmla="*/ 1 w 38"/>
                <a:gd name="T31" fmla="*/ 1 h 60"/>
                <a:gd name="T32" fmla="*/ 1 w 38"/>
                <a:gd name="T33" fmla="*/ 1 h 60"/>
                <a:gd name="T34" fmla="*/ 1 w 38"/>
                <a:gd name="T35" fmla="*/ 1 h 60"/>
                <a:gd name="T36" fmla="*/ 1 w 38"/>
                <a:gd name="T37" fmla="*/ 1 h 60"/>
                <a:gd name="T38" fmla="*/ 1 w 38"/>
                <a:gd name="T39" fmla="*/ 1 h 60"/>
                <a:gd name="T40" fmla="*/ 1 w 38"/>
                <a:gd name="T41" fmla="*/ 1 h 60"/>
                <a:gd name="T42" fmla="*/ 1 w 38"/>
                <a:gd name="T43" fmla="*/ 1 h 60"/>
                <a:gd name="T44" fmla="*/ 1 w 38"/>
                <a:gd name="T45" fmla="*/ 1 h 60"/>
                <a:gd name="T46" fmla="*/ 1 w 38"/>
                <a:gd name="T47" fmla="*/ 1 h 60"/>
                <a:gd name="T48" fmla="*/ 1 w 38"/>
                <a:gd name="T49" fmla="*/ 1 h 60"/>
                <a:gd name="T50" fmla="*/ 1 w 38"/>
                <a:gd name="T51" fmla="*/ 1 h 60"/>
                <a:gd name="T52" fmla="*/ 1 w 38"/>
                <a:gd name="T53" fmla="*/ 1 h 60"/>
                <a:gd name="T54" fmla="*/ 1 w 38"/>
                <a:gd name="T55" fmla="*/ 1 h 60"/>
                <a:gd name="T56" fmla="*/ 1 w 38"/>
                <a:gd name="T57" fmla="*/ 1 h 60"/>
                <a:gd name="T58" fmla="*/ 1 w 38"/>
                <a:gd name="T59" fmla="*/ 1 h 60"/>
                <a:gd name="T60" fmla="*/ 1 w 38"/>
                <a:gd name="T61" fmla="*/ 1 h 60"/>
                <a:gd name="T62" fmla="*/ 1 w 38"/>
                <a:gd name="T63" fmla="*/ 1 h 60"/>
                <a:gd name="T64" fmla="*/ 1 w 38"/>
                <a:gd name="T65" fmla="*/ 1 h 60"/>
                <a:gd name="T66" fmla="*/ 1 w 38"/>
                <a:gd name="T67" fmla="*/ 1 h 60"/>
                <a:gd name="T68" fmla="*/ 1 w 38"/>
                <a:gd name="T69" fmla="*/ 1 h 60"/>
                <a:gd name="T70" fmla="*/ 1 w 38"/>
                <a:gd name="T71" fmla="*/ 1 h 60"/>
                <a:gd name="T72" fmla="*/ 1 w 38"/>
                <a:gd name="T73" fmla="*/ 1 h 60"/>
                <a:gd name="T74" fmla="*/ 1 w 38"/>
                <a:gd name="T75" fmla="*/ 1 h 60"/>
                <a:gd name="T76" fmla="*/ 1 w 38"/>
                <a:gd name="T77" fmla="*/ 1 h 60"/>
                <a:gd name="T78" fmla="*/ 1 w 38"/>
                <a:gd name="T79" fmla="*/ 1 h 60"/>
                <a:gd name="T80" fmla="*/ 1 w 38"/>
                <a:gd name="T81" fmla="*/ 1 h 60"/>
                <a:gd name="T82" fmla="*/ 1 w 38"/>
                <a:gd name="T83" fmla="*/ 1 h 60"/>
                <a:gd name="T84" fmla="*/ 1 w 38"/>
                <a:gd name="T85" fmla="*/ 1 h 60"/>
                <a:gd name="T86" fmla="*/ 1 w 38"/>
                <a:gd name="T87" fmla="*/ 1 h 60"/>
                <a:gd name="T88" fmla="*/ 1 w 38"/>
                <a:gd name="T89" fmla="*/ 1 h 60"/>
                <a:gd name="T90" fmla="*/ 1 w 38"/>
                <a:gd name="T91" fmla="*/ 1 h 60"/>
                <a:gd name="T92" fmla="*/ 0 w 38"/>
                <a:gd name="T93" fmla="*/ 1 h 60"/>
                <a:gd name="T94" fmla="*/ 0 w 38"/>
                <a:gd name="T95" fmla="*/ 1 h 60"/>
                <a:gd name="T96" fmla="*/ 1 w 38"/>
                <a:gd name="T97" fmla="*/ 0 h 60"/>
                <a:gd name="T98" fmla="*/ 1 w 38"/>
                <a:gd name="T99" fmla="*/ 0 h 60"/>
                <a:gd name="T100" fmla="*/ 1 w 38"/>
                <a:gd name="T101" fmla="*/ 0 h 60"/>
                <a:gd name="T102" fmla="*/ 1 w 38"/>
                <a:gd name="T103" fmla="*/ 0 h 60"/>
                <a:gd name="T104" fmla="*/ 1 w 38"/>
                <a:gd name="T105" fmla="*/ 0 h 60"/>
                <a:gd name="T106" fmla="*/ 1 w 38"/>
                <a:gd name="T107" fmla="*/ 1 h 60"/>
                <a:gd name="T108" fmla="*/ 1 w 38"/>
                <a:gd name="T109" fmla="*/ 1 h 60"/>
                <a:gd name="T110" fmla="*/ 1 w 38"/>
                <a:gd name="T111" fmla="*/ 1 h 60"/>
                <a:gd name="T112" fmla="*/ 1 w 38"/>
                <a:gd name="T113" fmla="*/ 1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
                <a:gd name="T172" fmla="*/ 0 h 60"/>
                <a:gd name="T173" fmla="*/ 38 w 38"/>
                <a:gd name="T174" fmla="*/ 60 h 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 h="60">
                  <a:moveTo>
                    <a:pt x="7" y="5"/>
                  </a:moveTo>
                  <a:lnTo>
                    <a:pt x="7" y="5"/>
                  </a:lnTo>
                  <a:lnTo>
                    <a:pt x="12" y="7"/>
                  </a:lnTo>
                  <a:lnTo>
                    <a:pt x="17" y="5"/>
                  </a:lnTo>
                  <a:lnTo>
                    <a:pt x="20" y="5"/>
                  </a:lnTo>
                  <a:lnTo>
                    <a:pt x="23" y="5"/>
                  </a:lnTo>
                  <a:lnTo>
                    <a:pt x="25" y="9"/>
                  </a:lnTo>
                  <a:lnTo>
                    <a:pt x="27" y="12"/>
                  </a:lnTo>
                  <a:lnTo>
                    <a:pt x="25" y="19"/>
                  </a:lnTo>
                  <a:lnTo>
                    <a:pt x="23" y="25"/>
                  </a:lnTo>
                  <a:lnTo>
                    <a:pt x="25" y="32"/>
                  </a:lnTo>
                  <a:lnTo>
                    <a:pt x="27" y="35"/>
                  </a:lnTo>
                  <a:lnTo>
                    <a:pt x="30" y="39"/>
                  </a:lnTo>
                  <a:lnTo>
                    <a:pt x="33" y="40"/>
                  </a:lnTo>
                  <a:lnTo>
                    <a:pt x="37" y="42"/>
                  </a:lnTo>
                  <a:lnTo>
                    <a:pt x="38" y="47"/>
                  </a:lnTo>
                  <a:lnTo>
                    <a:pt x="37" y="50"/>
                  </a:lnTo>
                  <a:lnTo>
                    <a:pt x="35" y="53"/>
                  </a:lnTo>
                  <a:lnTo>
                    <a:pt x="33" y="55"/>
                  </a:lnTo>
                  <a:lnTo>
                    <a:pt x="33" y="57"/>
                  </a:lnTo>
                  <a:lnTo>
                    <a:pt x="28" y="60"/>
                  </a:lnTo>
                  <a:lnTo>
                    <a:pt x="22" y="60"/>
                  </a:lnTo>
                  <a:lnTo>
                    <a:pt x="17" y="60"/>
                  </a:lnTo>
                  <a:lnTo>
                    <a:pt x="15" y="58"/>
                  </a:lnTo>
                  <a:lnTo>
                    <a:pt x="13" y="55"/>
                  </a:lnTo>
                  <a:lnTo>
                    <a:pt x="13" y="52"/>
                  </a:lnTo>
                  <a:lnTo>
                    <a:pt x="13" y="49"/>
                  </a:lnTo>
                  <a:lnTo>
                    <a:pt x="17" y="42"/>
                  </a:lnTo>
                  <a:lnTo>
                    <a:pt x="18" y="39"/>
                  </a:lnTo>
                  <a:lnTo>
                    <a:pt x="18" y="37"/>
                  </a:lnTo>
                  <a:lnTo>
                    <a:pt x="17" y="35"/>
                  </a:lnTo>
                  <a:lnTo>
                    <a:pt x="13" y="30"/>
                  </a:lnTo>
                  <a:lnTo>
                    <a:pt x="12" y="22"/>
                  </a:lnTo>
                  <a:lnTo>
                    <a:pt x="10" y="19"/>
                  </a:lnTo>
                  <a:lnTo>
                    <a:pt x="8" y="17"/>
                  </a:lnTo>
                  <a:lnTo>
                    <a:pt x="3" y="14"/>
                  </a:lnTo>
                  <a:lnTo>
                    <a:pt x="2" y="9"/>
                  </a:lnTo>
                  <a:lnTo>
                    <a:pt x="0" y="5"/>
                  </a:lnTo>
                  <a:lnTo>
                    <a:pt x="0" y="2"/>
                  </a:lnTo>
                  <a:lnTo>
                    <a:pt x="2" y="0"/>
                  </a:lnTo>
                  <a:lnTo>
                    <a:pt x="5" y="0"/>
                  </a:lnTo>
                  <a:lnTo>
                    <a:pt x="7" y="0"/>
                  </a:lnTo>
                  <a:lnTo>
                    <a:pt x="7" y="4"/>
                  </a:lnTo>
                  <a:lnTo>
                    <a:pt x="7" y="5"/>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16" name="Freeform 60"/>
            <p:cNvSpPr>
              <a:spLocks/>
            </p:cNvSpPr>
            <p:nvPr/>
          </p:nvSpPr>
          <p:spPr bwMode="auto">
            <a:xfrm>
              <a:off x="3694" y="1323"/>
              <a:ext cx="18" cy="23"/>
            </a:xfrm>
            <a:custGeom>
              <a:avLst/>
              <a:gdLst>
                <a:gd name="T0" fmla="*/ 1 w 25"/>
                <a:gd name="T1" fmla="*/ 1 h 36"/>
                <a:gd name="T2" fmla="*/ 1 w 25"/>
                <a:gd name="T3" fmla="*/ 1 h 36"/>
                <a:gd name="T4" fmla="*/ 1 w 25"/>
                <a:gd name="T5" fmla="*/ 1 h 36"/>
                <a:gd name="T6" fmla="*/ 1 w 25"/>
                <a:gd name="T7" fmla="*/ 1 h 36"/>
                <a:gd name="T8" fmla="*/ 1 w 25"/>
                <a:gd name="T9" fmla="*/ 1 h 36"/>
                <a:gd name="T10" fmla="*/ 1 w 25"/>
                <a:gd name="T11" fmla="*/ 1 h 36"/>
                <a:gd name="T12" fmla="*/ 0 w 25"/>
                <a:gd name="T13" fmla="*/ 1 h 36"/>
                <a:gd name="T14" fmla="*/ 0 w 25"/>
                <a:gd name="T15" fmla="*/ 1 h 36"/>
                <a:gd name="T16" fmla="*/ 1 w 25"/>
                <a:gd name="T17" fmla="*/ 1 h 36"/>
                <a:gd name="T18" fmla="*/ 1 w 25"/>
                <a:gd name="T19" fmla="*/ 1 h 36"/>
                <a:gd name="T20" fmla="*/ 1 w 25"/>
                <a:gd name="T21" fmla="*/ 1 h 36"/>
                <a:gd name="T22" fmla="*/ 1 w 25"/>
                <a:gd name="T23" fmla="*/ 1 h 36"/>
                <a:gd name="T24" fmla="*/ 1 w 25"/>
                <a:gd name="T25" fmla="*/ 1 h 36"/>
                <a:gd name="T26" fmla="*/ 1 w 25"/>
                <a:gd name="T27" fmla="*/ 1 h 36"/>
                <a:gd name="T28" fmla="*/ 1 w 25"/>
                <a:gd name="T29" fmla="*/ 1 h 36"/>
                <a:gd name="T30" fmla="*/ 1 w 25"/>
                <a:gd name="T31" fmla="*/ 1 h 36"/>
                <a:gd name="T32" fmla="*/ 1 w 25"/>
                <a:gd name="T33" fmla="*/ 1 h 36"/>
                <a:gd name="T34" fmla="*/ 1 w 25"/>
                <a:gd name="T35" fmla="*/ 1 h 36"/>
                <a:gd name="T36" fmla="*/ 1 w 25"/>
                <a:gd name="T37" fmla="*/ 1 h 36"/>
                <a:gd name="T38" fmla="*/ 1 w 25"/>
                <a:gd name="T39" fmla="*/ 1 h 36"/>
                <a:gd name="T40" fmla="*/ 1 w 25"/>
                <a:gd name="T41" fmla="*/ 1 h 36"/>
                <a:gd name="T42" fmla="*/ 1 w 25"/>
                <a:gd name="T43" fmla="*/ 1 h 36"/>
                <a:gd name="T44" fmla="*/ 1 w 25"/>
                <a:gd name="T45" fmla="*/ 1 h 36"/>
                <a:gd name="T46" fmla="*/ 1 w 25"/>
                <a:gd name="T47" fmla="*/ 1 h 36"/>
                <a:gd name="T48" fmla="*/ 1 w 25"/>
                <a:gd name="T49" fmla="*/ 1 h 36"/>
                <a:gd name="T50" fmla="*/ 1 w 25"/>
                <a:gd name="T51" fmla="*/ 1 h 36"/>
                <a:gd name="T52" fmla="*/ 1 w 25"/>
                <a:gd name="T53" fmla="*/ 1 h 36"/>
                <a:gd name="T54" fmla="*/ 1 w 25"/>
                <a:gd name="T55" fmla="*/ 1 h 36"/>
                <a:gd name="T56" fmla="*/ 1 w 25"/>
                <a:gd name="T57" fmla="*/ 0 h 36"/>
                <a:gd name="T58" fmla="*/ 1 w 25"/>
                <a:gd name="T59" fmla="*/ 0 h 36"/>
                <a:gd name="T60" fmla="*/ 1 w 25"/>
                <a:gd name="T61" fmla="*/ 1 h 36"/>
                <a:gd name="T62" fmla="*/ 1 w 25"/>
                <a:gd name="T63" fmla="*/ 1 h 36"/>
                <a:gd name="T64" fmla="*/ 1 w 25"/>
                <a:gd name="T65" fmla="*/ 1 h 36"/>
                <a:gd name="T66" fmla="*/ 1 w 25"/>
                <a:gd name="T67" fmla="*/ 1 h 36"/>
                <a:gd name="T68" fmla="*/ 1 w 25"/>
                <a:gd name="T69" fmla="*/ 1 h 36"/>
                <a:gd name="T70" fmla="*/ 1 w 25"/>
                <a:gd name="T71" fmla="*/ 1 h 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
                <a:gd name="T109" fmla="*/ 0 h 36"/>
                <a:gd name="T110" fmla="*/ 25 w 25"/>
                <a:gd name="T111" fmla="*/ 36 h 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 h="36">
                  <a:moveTo>
                    <a:pt x="12" y="10"/>
                  </a:moveTo>
                  <a:lnTo>
                    <a:pt x="12" y="10"/>
                  </a:lnTo>
                  <a:lnTo>
                    <a:pt x="7" y="11"/>
                  </a:lnTo>
                  <a:lnTo>
                    <a:pt x="5" y="13"/>
                  </a:lnTo>
                  <a:lnTo>
                    <a:pt x="3" y="15"/>
                  </a:lnTo>
                  <a:lnTo>
                    <a:pt x="0" y="20"/>
                  </a:lnTo>
                  <a:lnTo>
                    <a:pt x="0" y="25"/>
                  </a:lnTo>
                  <a:lnTo>
                    <a:pt x="2" y="36"/>
                  </a:lnTo>
                  <a:lnTo>
                    <a:pt x="8" y="36"/>
                  </a:lnTo>
                  <a:lnTo>
                    <a:pt x="12" y="36"/>
                  </a:lnTo>
                  <a:lnTo>
                    <a:pt x="15" y="35"/>
                  </a:lnTo>
                  <a:lnTo>
                    <a:pt x="15" y="31"/>
                  </a:lnTo>
                  <a:lnTo>
                    <a:pt x="15" y="30"/>
                  </a:lnTo>
                  <a:lnTo>
                    <a:pt x="15" y="26"/>
                  </a:lnTo>
                  <a:lnTo>
                    <a:pt x="15" y="23"/>
                  </a:lnTo>
                  <a:lnTo>
                    <a:pt x="17" y="20"/>
                  </a:lnTo>
                  <a:lnTo>
                    <a:pt x="20" y="18"/>
                  </a:lnTo>
                  <a:lnTo>
                    <a:pt x="23" y="16"/>
                  </a:lnTo>
                  <a:lnTo>
                    <a:pt x="25" y="15"/>
                  </a:lnTo>
                  <a:lnTo>
                    <a:pt x="25" y="11"/>
                  </a:lnTo>
                  <a:lnTo>
                    <a:pt x="25" y="8"/>
                  </a:lnTo>
                  <a:lnTo>
                    <a:pt x="25" y="2"/>
                  </a:lnTo>
                  <a:lnTo>
                    <a:pt x="18" y="0"/>
                  </a:lnTo>
                  <a:lnTo>
                    <a:pt x="15" y="0"/>
                  </a:lnTo>
                  <a:lnTo>
                    <a:pt x="12" y="2"/>
                  </a:lnTo>
                  <a:lnTo>
                    <a:pt x="10" y="3"/>
                  </a:lnTo>
                  <a:lnTo>
                    <a:pt x="8" y="5"/>
                  </a:lnTo>
                  <a:lnTo>
                    <a:pt x="12" y="1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17" name="Freeform 61"/>
            <p:cNvSpPr>
              <a:spLocks/>
            </p:cNvSpPr>
            <p:nvPr/>
          </p:nvSpPr>
          <p:spPr bwMode="auto">
            <a:xfrm>
              <a:off x="3707" y="1328"/>
              <a:ext cx="54" cy="56"/>
            </a:xfrm>
            <a:custGeom>
              <a:avLst/>
              <a:gdLst>
                <a:gd name="T0" fmla="*/ 1 w 75"/>
                <a:gd name="T1" fmla="*/ 1 h 90"/>
                <a:gd name="T2" fmla="*/ 1 w 75"/>
                <a:gd name="T3" fmla="*/ 1 h 90"/>
                <a:gd name="T4" fmla="*/ 1 w 75"/>
                <a:gd name="T5" fmla="*/ 1 h 90"/>
                <a:gd name="T6" fmla="*/ 1 w 75"/>
                <a:gd name="T7" fmla="*/ 1 h 90"/>
                <a:gd name="T8" fmla="*/ 1 w 75"/>
                <a:gd name="T9" fmla="*/ 1 h 90"/>
                <a:gd name="T10" fmla="*/ 1 w 75"/>
                <a:gd name="T11" fmla="*/ 1 h 90"/>
                <a:gd name="T12" fmla="*/ 1 w 75"/>
                <a:gd name="T13" fmla="*/ 1 h 90"/>
                <a:gd name="T14" fmla="*/ 1 w 75"/>
                <a:gd name="T15" fmla="*/ 1 h 90"/>
                <a:gd name="T16" fmla="*/ 0 w 75"/>
                <a:gd name="T17" fmla="*/ 1 h 90"/>
                <a:gd name="T18" fmla="*/ 0 w 75"/>
                <a:gd name="T19" fmla="*/ 1 h 90"/>
                <a:gd name="T20" fmla="*/ 1 w 75"/>
                <a:gd name="T21" fmla="*/ 1 h 90"/>
                <a:gd name="T22" fmla="*/ 1 w 75"/>
                <a:gd name="T23" fmla="*/ 1 h 90"/>
                <a:gd name="T24" fmla="*/ 1 w 75"/>
                <a:gd name="T25" fmla="*/ 1 h 90"/>
                <a:gd name="T26" fmla="*/ 1 w 75"/>
                <a:gd name="T27" fmla="*/ 1 h 90"/>
                <a:gd name="T28" fmla="*/ 1 w 75"/>
                <a:gd name="T29" fmla="*/ 1 h 90"/>
                <a:gd name="T30" fmla="*/ 1 w 75"/>
                <a:gd name="T31" fmla="*/ 1 h 90"/>
                <a:gd name="T32" fmla="*/ 1 w 75"/>
                <a:gd name="T33" fmla="*/ 1 h 90"/>
                <a:gd name="T34" fmla="*/ 1 w 75"/>
                <a:gd name="T35" fmla="*/ 1 h 90"/>
                <a:gd name="T36" fmla="*/ 1 w 75"/>
                <a:gd name="T37" fmla="*/ 1 h 90"/>
                <a:gd name="T38" fmla="*/ 1 w 75"/>
                <a:gd name="T39" fmla="*/ 1 h 90"/>
                <a:gd name="T40" fmla="*/ 1 w 75"/>
                <a:gd name="T41" fmla="*/ 1 h 90"/>
                <a:gd name="T42" fmla="*/ 1 w 75"/>
                <a:gd name="T43" fmla="*/ 1 h 90"/>
                <a:gd name="T44" fmla="*/ 1 w 75"/>
                <a:gd name="T45" fmla="*/ 1 h 90"/>
                <a:gd name="T46" fmla="*/ 1 w 75"/>
                <a:gd name="T47" fmla="*/ 1 h 90"/>
                <a:gd name="T48" fmla="*/ 1 w 75"/>
                <a:gd name="T49" fmla="*/ 1 h 90"/>
                <a:gd name="T50" fmla="*/ 1 w 75"/>
                <a:gd name="T51" fmla="*/ 1 h 90"/>
                <a:gd name="T52" fmla="*/ 1 w 75"/>
                <a:gd name="T53" fmla="*/ 1 h 90"/>
                <a:gd name="T54" fmla="*/ 1 w 75"/>
                <a:gd name="T55" fmla="*/ 1 h 90"/>
                <a:gd name="T56" fmla="*/ 1 w 75"/>
                <a:gd name="T57" fmla="*/ 1 h 90"/>
                <a:gd name="T58" fmla="*/ 1 w 75"/>
                <a:gd name="T59" fmla="*/ 1 h 90"/>
                <a:gd name="T60" fmla="*/ 1 w 75"/>
                <a:gd name="T61" fmla="*/ 1 h 90"/>
                <a:gd name="T62" fmla="*/ 1 w 75"/>
                <a:gd name="T63" fmla="*/ 1 h 90"/>
                <a:gd name="T64" fmla="*/ 1 w 75"/>
                <a:gd name="T65" fmla="*/ 1 h 90"/>
                <a:gd name="T66" fmla="*/ 1 w 75"/>
                <a:gd name="T67" fmla="*/ 1 h 90"/>
                <a:gd name="T68" fmla="*/ 1 w 75"/>
                <a:gd name="T69" fmla="*/ 1 h 90"/>
                <a:gd name="T70" fmla="*/ 1 w 75"/>
                <a:gd name="T71" fmla="*/ 1 h 90"/>
                <a:gd name="T72" fmla="*/ 1 w 75"/>
                <a:gd name="T73" fmla="*/ 1 h 90"/>
                <a:gd name="T74" fmla="*/ 1 w 75"/>
                <a:gd name="T75" fmla="*/ 1 h 90"/>
                <a:gd name="T76" fmla="*/ 1 w 75"/>
                <a:gd name="T77" fmla="*/ 1 h 90"/>
                <a:gd name="T78" fmla="*/ 1 w 75"/>
                <a:gd name="T79" fmla="*/ 0 h 90"/>
                <a:gd name="T80" fmla="*/ 1 w 75"/>
                <a:gd name="T81" fmla="*/ 1 h 90"/>
                <a:gd name="T82" fmla="*/ 1 w 75"/>
                <a:gd name="T83" fmla="*/ 1 h 90"/>
                <a:gd name="T84" fmla="*/ 1 w 75"/>
                <a:gd name="T85" fmla="*/ 1 h 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5"/>
                <a:gd name="T130" fmla="*/ 0 h 90"/>
                <a:gd name="T131" fmla="*/ 75 w 75"/>
                <a:gd name="T132" fmla="*/ 90 h 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5" h="90">
                  <a:moveTo>
                    <a:pt x="18" y="9"/>
                  </a:moveTo>
                  <a:lnTo>
                    <a:pt x="18" y="9"/>
                  </a:lnTo>
                  <a:lnTo>
                    <a:pt x="15" y="14"/>
                  </a:lnTo>
                  <a:lnTo>
                    <a:pt x="15" y="20"/>
                  </a:lnTo>
                  <a:lnTo>
                    <a:pt x="15" y="24"/>
                  </a:lnTo>
                  <a:lnTo>
                    <a:pt x="17" y="27"/>
                  </a:lnTo>
                  <a:lnTo>
                    <a:pt x="13" y="30"/>
                  </a:lnTo>
                  <a:lnTo>
                    <a:pt x="10" y="32"/>
                  </a:lnTo>
                  <a:lnTo>
                    <a:pt x="7" y="35"/>
                  </a:lnTo>
                  <a:lnTo>
                    <a:pt x="5" y="39"/>
                  </a:lnTo>
                  <a:lnTo>
                    <a:pt x="4" y="44"/>
                  </a:lnTo>
                  <a:lnTo>
                    <a:pt x="4" y="49"/>
                  </a:lnTo>
                  <a:lnTo>
                    <a:pt x="0" y="52"/>
                  </a:lnTo>
                  <a:lnTo>
                    <a:pt x="0" y="54"/>
                  </a:lnTo>
                  <a:lnTo>
                    <a:pt x="0" y="57"/>
                  </a:lnTo>
                  <a:lnTo>
                    <a:pt x="2" y="57"/>
                  </a:lnTo>
                  <a:lnTo>
                    <a:pt x="4" y="59"/>
                  </a:lnTo>
                  <a:lnTo>
                    <a:pt x="10" y="65"/>
                  </a:lnTo>
                  <a:lnTo>
                    <a:pt x="18" y="70"/>
                  </a:lnTo>
                  <a:lnTo>
                    <a:pt x="20" y="74"/>
                  </a:lnTo>
                  <a:lnTo>
                    <a:pt x="25" y="77"/>
                  </a:lnTo>
                  <a:lnTo>
                    <a:pt x="30" y="77"/>
                  </a:lnTo>
                  <a:lnTo>
                    <a:pt x="32" y="80"/>
                  </a:lnTo>
                  <a:lnTo>
                    <a:pt x="30" y="83"/>
                  </a:lnTo>
                  <a:lnTo>
                    <a:pt x="33" y="87"/>
                  </a:lnTo>
                  <a:lnTo>
                    <a:pt x="37" y="87"/>
                  </a:lnTo>
                  <a:lnTo>
                    <a:pt x="43" y="88"/>
                  </a:lnTo>
                  <a:lnTo>
                    <a:pt x="52" y="90"/>
                  </a:lnTo>
                  <a:lnTo>
                    <a:pt x="55" y="90"/>
                  </a:lnTo>
                  <a:lnTo>
                    <a:pt x="58" y="90"/>
                  </a:lnTo>
                  <a:lnTo>
                    <a:pt x="58" y="87"/>
                  </a:lnTo>
                  <a:lnTo>
                    <a:pt x="60" y="83"/>
                  </a:lnTo>
                  <a:lnTo>
                    <a:pt x="62" y="82"/>
                  </a:lnTo>
                  <a:lnTo>
                    <a:pt x="67" y="80"/>
                  </a:lnTo>
                  <a:lnTo>
                    <a:pt x="70" y="79"/>
                  </a:lnTo>
                  <a:lnTo>
                    <a:pt x="73" y="77"/>
                  </a:lnTo>
                  <a:lnTo>
                    <a:pt x="75" y="72"/>
                  </a:lnTo>
                  <a:lnTo>
                    <a:pt x="75" y="67"/>
                  </a:lnTo>
                  <a:lnTo>
                    <a:pt x="73" y="57"/>
                  </a:lnTo>
                  <a:lnTo>
                    <a:pt x="72" y="54"/>
                  </a:lnTo>
                  <a:lnTo>
                    <a:pt x="68" y="50"/>
                  </a:lnTo>
                  <a:lnTo>
                    <a:pt x="65" y="45"/>
                  </a:lnTo>
                  <a:lnTo>
                    <a:pt x="62" y="39"/>
                  </a:lnTo>
                  <a:lnTo>
                    <a:pt x="62" y="34"/>
                  </a:lnTo>
                  <a:lnTo>
                    <a:pt x="63" y="29"/>
                  </a:lnTo>
                  <a:lnTo>
                    <a:pt x="63" y="24"/>
                  </a:lnTo>
                  <a:lnTo>
                    <a:pt x="60" y="22"/>
                  </a:lnTo>
                  <a:lnTo>
                    <a:pt x="58" y="20"/>
                  </a:lnTo>
                  <a:lnTo>
                    <a:pt x="55" y="19"/>
                  </a:lnTo>
                  <a:lnTo>
                    <a:pt x="53" y="17"/>
                  </a:lnTo>
                  <a:lnTo>
                    <a:pt x="53" y="14"/>
                  </a:lnTo>
                  <a:lnTo>
                    <a:pt x="53" y="10"/>
                  </a:lnTo>
                  <a:lnTo>
                    <a:pt x="52" y="9"/>
                  </a:lnTo>
                  <a:lnTo>
                    <a:pt x="48" y="9"/>
                  </a:lnTo>
                  <a:lnTo>
                    <a:pt x="43" y="7"/>
                  </a:lnTo>
                  <a:lnTo>
                    <a:pt x="42" y="4"/>
                  </a:lnTo>
                  <a:lnTo>
                    <a:pt x="40" y="2"/>
                  </a:lnTo>
                  <a:lnTo>
                    <a:pt x="30" y="0"/>
                  </a:lnTo>
                  <a:lnTo>
                    <a:pt x="22" y="2"/>
                  </a:lnTo>
                  <a:lnTo>
                    <a:pt x="20" y="2"/>
                  </a:lnTo>
                  <a:lnTo>
                    <a:pt x="18" y="4"/>
                  </a:lnTo>
                  <a:lnTo>
                    <a:pt x="18" y="9"/>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18" name="Freeform 62"/>
            <p:cNvSpPr>
              <a:spLocks/>
            </p:cNvSpPr>
            <p:nvPr/>
          </p:nvSpPr>
          <p:spPr bwMode="auto">
            <a:xfrm>
              <a:off x="3588" y="1269"/>
              <a:ext cx="97" cy="96"/>
            </a:xfrm>
            <a:custGeom>
              <a:avLst/>
              <a:gdLst>
                <a:gd name="T0" fmla="*/ 1 w 136"/>
                <a:gd name="T1" fmla="*/ 1 h 152"/>
                <a:gd name="T2" fmla="*/ 1 w 136"/>
                <a:gd name="T3" fmla="*/ 1 h 152"/>
                <a:gd name="T4" fmla="*/ 1 w 136"/>
                <a:gd name="T5" fmla="*/ 1 h 152"/>
                <a:gd name="T6" fmla="*/ 1 w 136"/>
                <a:gd name="T7" fmla="*/ 1 h 152"/>
                <a:gd name="T8" fmla="*/ 1 w 136"/>
                <a:gd name="T9" fmla="*/ 1 h 152"/>
                <a:gd name="T10" fmla="*/ 1 w 136"/>
                <a:gd name="T11" fmla="*/ 1 h 152"/>
                <a:gd name="T12" fmla="*/ 1 w 136"/>
                <a:gd name="T13" fmla="*/ 1 h 152"/>
                <a:gd name="T14" fmla="*/ 1 w 136"/>
                <a:gd name="T15" fmla="*/ 1 h 152"/>
                <a:gd name="T16" fmla="*/ 1 w 136"/>
                <a:gd name="T17" fmla="*/ 1 h 152"/>
                <a:gd name="T18" fmla="*/ 1 w 136"/>
                <a:gd name="T19" fmla="*/ 1 h 152"/>
                <a:gd name="T20" fmla="*/ 1 w 136"/>
                <a:gd name="T21" fmla="*/ 1 h 152"/>
                <a:gd name="T22" fmla="*/ 1 w 136"/>
                <a:gd name="T23" fmla="*/ 1 h 152"/>
                <a:gd name="T24" fmla="*/ 1 w 136"/>
                <a:gd name="T25" fmla="*/ 1 h 152"/>
                <a:gd name="T26" fmla="*/ 1 w 136"/>
                <a:gd name="T27" fmla="*/ 1 h 152"/>
                <a:gd name="T28" fmla="*/ 1 w 136"/>
                <a:gd name="T29" fmla="*/ 1 h 152"/>
                <a:gd name="T30" fmla="*/ 1 w 136"/>
                <a:gd name="T31" fmla="*/ 1 h 152"/>
                <a:gd name="T32" fmla="*/ 1 w 136"/>
                <a:gd name="T33" fmla="*/ 1 h 152"/>
                <a:gd name="T34" fmla="*/ 1 w 136"/>
                <a:gd name="T35" fmla="*/ 1 h 152"/>
                <a:gd name="T36" fmla="*/ 1 w 136"/>
                <a:gd name="T37" fmla="*/ 1 h 152"/>
                <a:gd name="T38" fmla="*/ 1 w 136"/>
                <a:gd name="T39" fmla="*/ 1 h 152"/>
                <a:gd name="T40" fmla="*/ 1 w 136"/>
                <a:gd name="T41" fmla="*/ 1 h 152"/>
                <a:gd name="T42" fmla="*/ 1 w 136"/>
                <a:gd name="T43" fmla="*/ 1 h 152"/>
                <a:gd name="T44" fmla="*/ 1 w 136"/>
                <a:gd name="T45" fmla="*/ 1 h 152"/>
                <a:gd name="T46" fmla="*/ 1 w 136"/>
                <a:gd name="T47" fmla="*/ 1 h 152"/>
                <a:gd name="T48" fmla="*/ 1 w 136"/>
                <a:gd name="T49" fmla="*/ 1 h 152"/>
                <a:gd name="T50" fmla="*/ 1 w 136"/>
                <a:gd name="T51" fmla="*/ 1 h 152"/>
                <a:gd name="T52" fmla="*/ 1 w 136"/>
                <a:gd name="T53" fmla="*/ 1 h 152"/>
                <a:gd name="T54" fmla="*/ 1 w 136"/>
                <a:gd name="T55" fmla="*/ 1 h 152"/>
                <a:gd name="T56" fmla="*/ 0 w 136"/>
                <a:gd name="T57" fmla="*/ 1 h 152"/>
                <a:gd name="T58" fmla="*/ 1 w 136"/>
                <a:gd name="T59" fmla="*/ 1 h 152"/>
                <a:gd name="T60" fmla="*/ 1 w 136"/>
                <a:gd name="T61" fmla="*/ 1 h 152"/>
                <a:gd name="T62" fmla="*/ 1 w 136"/>
                <a:gd name="T63" fmla="*/ 1 h 152"/>
                <a:gd name="T64" fmla="*/ 1 w 136"/>
                <a:gd name="T65" fmla="*/ 1 h 152"/>
                <a:gd name="T66" fmla="*/ 1 w 136"/>
                <a:gd name="T67" fmla="*/ 1 h 152"/>
                <a:gd name="T68" fmla="*/ 1 w 136"/>
                <a:gd name="T69" fmla="*/ 1 h 152"/>
                <a:gd name="T70" fmla="*/ 1 w 136"/>
                <a:gd name="T71" fmla="*/ 1 h 152"/>
                <a:gd name="T72" fmla="*/ 1 w 136"/>
                <a:gd name="T73" fmla="*/ 1 h 152"/>
                <a:gd name="T74" fmla="*/ 1 w 136"/>
                <a:gd name="T75" fmla="*/ 1 h 152"/>
                <a:gd name="T76" fmla="*/ 1 w 136"/>
                <a:gd name="T77" fmla="*/ 1 h 152"/>
                <a:gd name="T78" fmla="*/ 1 w 136"/>
                <a:gd name="T79" fmla="*/ 1 h 152"/>
                <a:gd name="T80" fmla="*/ 1 w 136"/>
                <a:gd name="T81" fmla="*/ 1 h 152"/>
                <a:gd name="T82" fmla="*/ 1 w 136"/>
                <a:gd name="T83" fmla="*/ 1 h 152"/>
                <a:gd name="T84" fmla="*/ 1 w 136"/>
                <a:gd name="T85" fmla="*/ 1 h 152"/>
                <a:gd name="T86" fmla="*/ 1 w 136"/>
                <a:gd name="T87" fmla="*/ 1 h 152"/>
                <a:gd name="T88" fmla="*/ 1 w 136"/>
                <a:gd name="T89" fmla="*/ 1 h 152"/>
                <a:gd name="T90" fmla="*/ 1 w 136"/>
                <a:gd name="T91" fmla="*/ 1 h 152"/>
                <a:gd name="T92" fmla="*/ 1 w 136"/>
                <a:gd name="T93" fmla="*/ 1 h 152"/>
                <a:gd name="T94" fmla="*/ 1 w 136"/>
                <a:gd name="T95" fmla="*/ 1 h 152"/>
                <a:gd name="T96" fmla="*/ 1 w 136"/>
                <a:gd name="T97" fmla="*/ 1 h 152"/>
                <a:gd name="T98" fmla="*/ 1 w 136"/>
                <a:gd name="T99" fmla="*/ 1 h 152"/>
                <a:gd name="T100" fmla="*/ 1 w 136"/>
                <a:gd name="T101" fmla="*/ 1 h 152"/>
                <a:gd name="T102" fmla="*/ 1 w 136"/>
                <a:gd name="T103" fmla="*/ 1 h 152"/>
                <a:gd name="T104" fmla="*/ 1 w 136"/>
                <a:gd name="T105" fmla="*/ 1 h 152"/>
                <a:gd name="T106" fmla="*/ 1 w 136"/>
                <a:gd name="T107" fmla="*/ 1 h 152"/>
                <a:gd name="T108" fmla="*/ 1 w 136"/>
                <a:gd name="T109" fmla="*/ 1 h 152"/>
                <a:gd name="T110" fmla="*/ 1 w 136"/>
                <a:gd name="T111" fmla="*/ 1 h 152"/>
                <a:gd name="T112" fmla="*/ 1 w 136"/>
                <a:gd name="T113" fmla="*/ 1 h 152"/>
                <a:gd name="T114" fmla="*/ 1 w 136"/>
                <a:gd name="T115" fmla="*/ 1 h 152"/>
                <a:gd name="T116" fmla="*/ 1 w 136"/>
                <a:gd name="T117" fmla="*/ 0 h 152"/>
                <a:gd name="T118" fmla="*/ 1 w 136"/>
                <a:gd name="T119" fmla="*/ 1 h 1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6"/>
                <a:gd name="T181" fmla="*/ 0 h 152"/>
                <a:gd name="T182" fmla="*/ 136 w 136"/>
                <a:gd name="T183" fmla="*/ 152 h 1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6" h="152">
                  <a:moveTo>
                    <a:pt x="135" y="8"/>
                  </a:moveTo>
                  <a:lnTo>
                    <a:pt x="135" y="8"/>
                  </a:lnTo>
                  <a:lnTo>
                    <a:pt x="136" y="14"/>
                  </a:lnTo>
                  <a:lnTo>
                    <a:pt x="136" y="21"/>
                  </a:lnTo>
                  <a:lnTo>
                    <a:pt x="135" y="23"/>
                  </a:lnTo>
                  <a:lnTo>
                    <a:pt x="133" y="26"/>
                  </a:lnTo>
                  <a:lnTo>
                    <a:pt x="133" y="31"/>
                  </a:lnTo>
                  <a:lnTo>
                    <a:pt x="133" y="36"/>
                  </a:lnTo>
                  <a:lnTo>
                    <a:pt x="133" y="46"/>
                  </a:lnTo>
                  <a:lnTo>
                    <a:pt x="130" y="59"/>
                  </a:lnTo>
                  <a:lnTo>
                    <a:pt x="130" y="66"/>
                  </a:lnTo>
                  <a:lnTo>
                    <a:pt x="130" y="74"/>
                  </a:lnTo>
                  <a:lnTo>
                    <a:pt x="131" y="81"/>
                  </a:lnTo>
                  <a:lnTo>
                    <a:pt x="135" y="88"/>
                  </a:lnTo>
                  <a:lnTo>
                    <a:pt x="135" y="96"/>
                  </a:lnTo>
                  <a:lnTo>
                    <a:pt x="135" y="104"/>
                  </a:lnTo>
                  <a:lnTo>
                    <a:pt x="135" y="106"/>
                  </a:lnTo>
                  <a:lnTo>
                    <a:pt x="136" y="109"/>
                  </a:lnTo>
                  <a:lnTo>
                    <a:pt x="135" y="111"/>
                  </a:lnTo>
                  <a:lnTo>
                    <a:pt x="131" y="112"/>
                  </a:lnTo>
                  <a:lnTo>
                    <a:pt x="126" y="114"/>
                  </a:lnTo>
                  <a:lnTo>
                    <a:pt x="125" y="116"/>
                  </a:lnTo>
                  <a:lnTo>
                    <a:pt x="123" y="119"/>
                  </a:lnTo>
                  <a:lnTo>
                    <a:pt x="123" y="124"/>
                  </a:lnTo>
                  <a:lnTo>
                    <a:pt x="125" y="132"/>
                  </a:lnTo>
                  <a:lnTo>
                    <a:pt x="125" y="141"/>
                  </a:lnTo>
                  <a:lnTo>
                    <a:pt x="125" y="144"/>
                  </a:lnTo>
                  <a:lnTo>
                    <a:pt x="123" y="149"/>
                  </a:lnTo>
                  <a:lnTo>
                    <a:pt x="121" y="151"/>
                  </a:lnTo>
                  <a:lnTo>
                    <a:pt x="118" y="152"/>
                  </a:lnTo>
                  <a:lnTo>
                    <a:pt x="111" y="152"/>
                  </a:lnTo>
                  <a:lnTo>
                    <a:pt x="103" y="149"/>
                  </a:lnTo>
                  <a:lnTo>
                    <a:pt x="98" y="146"/>
                  </a:lnTo>
                  <a:lnTo>
                    <a:pt x="92" y="142"/>
                  </a:lnTo>
                  <a:lnTo>
                    <a:pt x="87" y="141"/>
                  </a:lnTo>
                  <a:lnTo>
                    <a:pt x="80" y="141"/>
                  </a:lnTo>
                  <a:lnTo>
                    <a:pt x="75" y="141"/>
                  </a:lnTo>
                  <a:lnTo>
                    <a:pt x="70" y="141"/>
                  </a:lnTo>
                  <a:lnTo>
                    <a:pt x="65" y="139"/>
                  </a:lnTo>
                  <a:lnTo>
                    <a:pt x="62" y="137"/>
                  </a:lnTo>
                  <a:lnTo>
                    <a:pt x="62" y="134"/>
                  </a:lnTo>
                  <a:lnTo>
                    <a:pt x="62" y="131"/>
                  </a:lnTo>
                  <a:lnTo>
                    <a:pt x="63" y="127"/>
                  </a:lnTo>
                  <a:lnTo>
                    <a:pt x="63" y="122"/>
                  </a:lnTo>
                  <a:lnTo>
                    <a:pt x="63" y="117"/>
                  </a:lnTo>
                  <a:lnTo>
                    <a:pt x="65" y="114"/>
                  </a:lnTo>
                  <a:lnTo>
                    <a:pt x="67" y="111"/>
                  </a:lnTo>
                  <a:lnTo>
                    <a:pt x="73" y="109"/>
                  </a:lnTo>
                  <a:lnTo>
                    <a:pt x="80" y="106"/>
                  </a:lnTo>
                  <a:lnTo>
                    <a:pt x="87" y="102"/>
                  </a:lnTo>
                  <a:lnTo>
                    <a:pt x="90" y="97"/>
                  </a:lnTo>
                  <a:lnTo>
                    <a:pt x="93" y="91"/>
                  </a:lnTo>
                  <a:lnTo>
                    <a:pt x="93" y="86"/>
                  </a:lnTo>
                  <a:lnTo>
                    <a:pt x="92" y="83"/>
                  </a:lnTo>
                  <a:lnTo>
                    <a:pt x="90" y="81"/>
                  </a:lnTo>
                  <a:lnTo>
                    <a:pt x="85" y="79"/>
                  </a:lnTo>
                  <a:lnTo>
                    <a:pt x="82" y="79"/>
                  </a:lnTo>
                  <a:lnTo>
                    <a:pt x="73" y="81"/>
                  </a:lnTo>
                  <a:lnTo>
                    <a:pt x="62" y="89"/>
                  </a:lnTo>
                  <a:lnTo>
                    <a:pt x="47" y="92"/>
                  </a:lnTo>
                  <a:lnTo>
                    <a:pt x="30" y="94"/>
                  </a:lnTo>
                  <a:lnTo>
                    <a:pt x="15" y="94"/>
                  </a:lnTo>
                  <a:lnTo>
                    <a:pt x="10" y="94"/>
                  </a:lnTo>
                  <a:lnTo>
                    <a:pt x="4" y="91"/>
                  </a:lnTo>
                  <a:lnTo>
                    <a:pt x="2" y="91"/>
                  </a:lnTo>
                  <a:lnTo>
                    <a:pt x="0" y="88"/>
                  </a:lnTo>
                  <a:lnTo>
                    <a:pt x="0" y="84"/>
                  </a:lnTo>
                  <a:lnTo>
                    <a:pt x="0" y="81"/>
                  </a:lnTo>
                  <a:lnTo>
                    <a:pt x="2" y="79"/>
                  </a:lnTo>
                  <a:lnTo>
                    <a:pt x="5" y="78"/>
                  </a:lnTo>
                  <a:lnTo>
                    <a:pt x="9" y="79"/>
                  </a:lnTo>
                  <a:lnTo>
                    <a:pt x="15" y="79"/>
                  </a:lnTo>
                  <a:lnTo>
                    <a:pt x="20" y="78"/>
                  </a:lnTo>
                  <a:lnTo>
                    <a:pt x="25" y="76"/>
                  </a:lnTo>
                  <a:lnTo>
                    <a:pt x="30" y="73"/>
                  </a:lnTo>
                  <a:lnTo>
                    <a:pt x="35" y="71"/>
                  </a:lnTo>
                  <a:lnTo>
                    <a:pt x="42" y="71"/>
                  </a:lnTo>
                  <a:lnTo>
                    <a:pt x="45" y="71"/>
                  </a:lnTo>
                  <a:lnTo>
                    <a:pt x="48" y="69"/>
                  </a:lnTo>
                  <a:lnTo>
                    <a:pt x="52" y="64"/>
                  </a:lnTo>
                  <a:lnTo>
                    <a:pt x="53" y="58"/>
                  </a:lnTo>
                  <a:lnTo>
                    <a:pt x="53" y="43"/>
                  </a:lnTo>
                  <a:lnTo>
                    <a:pt x="53" y="38"/>
                  </a:lnTo>
                  <a:lnTo>
                    <a:pt x="53" y="34"/>
                  </a:lnTo>
                  <a:lnTo>
                    <a:pt x="48" y="31"/>
                  </a:lnTo>
                  <a:lnTo>
                    <a:pt x="45" y="28"/>
                  </a:lnTo>
                  <a:lnTo>
                    <a:pt x="33" y="24"/>
                  </a:lnTo>
                  <a:lnTo>
                    <a:pt x="35" y="21"/>
                  </a:lnTo>
                  <a:lnTo>
                    <a:pt x="38" y="19"/>
                  </a:lnTo>
                  <a:lnTo>
                    <a:pt x="42" y="18"/>
                  </a:lnTo>
                  <a:lnTo>
                    <a:pt x="47" y="18"/>
                  </a:lnTo>
                  <a:lnTo>
                    <a:pt x="55" y="21"/>
                  </a:lnTo>
                  <a:lnTo>
                    <a:pt x="60" y="26"/>
                  </a:lnTo>
                  <a:lnTo>
                    <a:pt x="62" y="31"/>
                  </a:lnTo>
                  <a:lnTo>
                    <a:pt x="62" y="34"/>
                  </a:lnTo>
                  <a:lnTo>
                    <a:pt x="62" y="43"/>
                  </a:lnTo>
                  <a:lnTo>
                    <a:pt x="62" y="48"/>
                  </a:lnTo>
                  <a:lnTo>
                    <a:pt x="65" y="51"/>
                  </a:lnTo>
                  <a:lnTo>
                    <a:pt x="70" y="58"/>
                  </a:lnTo>
                  <a:lnTo>
                    <a:pt x="75" y="64"/>
                  </a:lnTo>
                  <a:lnTo>
                    <a:pt x="78" y="68"/>
                  </a:lnTo>
                  <a:lnTo>
                    <a:pt x="82" y="68"/>
                  </a:lnTo>
                  <a:lnTo>
                    <a:pt x="83" y="66"/>
                  </a:lnTo>
                  <a:lnTo>
                    <a:pt x="85" y="64"/>
                  </a:lnTo>
                  <a:lnTo>
                    <a:pt x="87" y="59"/>
                  </a:lnTo>
                  <a:lnTo>
                    <a:pt x="85" y="53"/>
                  </a:lnTo>
                  <a:lnTo>
                    <a:pt x="83" y="46"/>
                  </a:lnTo>
                  <a:lnTo>
                    <a:pt x="82" y="44"/>
                  </a:lnTo>
                  <a:lnTo>
                    <a:pt x="80" y="41"/>
                  </a:lnTo>
                  <a:lnTo>
                    <a:pt x="78" y="39"/>
                  </a:lnTo>
                  <a:lnTo>
                    <a:pt x="78" y="36"/>
                  </a:lnTo>
                  <a:lnTo>
                    <a:pt x="78" y="33"/>
                  </a:lnTo>
                  <a:lnTo>
                    <a:pt x="78" y="28"/>
                  </a:lnTo>
                  <a:lnTo>
                    <a:pt x="78" y="24"/>
                  </a:lnTo>
                  <a:lnTo>
                    <a:pt x="78" y="21"/>
                  </a:lnTo>
                  <a:lnTo>
                    <a:pt x="75" y="18"/>
                  </a:lnTo>
                  <a:lnTo>
                    <a:pt x="70" y="16"/>
                  </a:lnTo>
                  <a:lnTo>
                    <a:pt x="67" y="14"/>
                  </a:lnTo>
                  <a:lnTo>
                    <a:pt x="65" y="13"/>
                  </a:lnTo>
                  <a:lnTo>
                    <a:pt x="65" y="11"/>
                  </a:lnTo>
                  <a:lnTo>
                    <a:pt x="67" y="8"/>
                  </a:lnTo>
                  <a:lnTo>
                    <a:pt x="70" y="6"/>
                  </a:lnTo>
                  <a:lnTo>
                    <a:pt x="73" y="3"/>
                  </a:lnTo>
                  <a:lnTo>
                    <a:pt x="78" y="1"/>
                  </a:lnTo>
                  <a:lnTo>
                    <a:pt x="83" y="1"/>
                  </a:lnTo>
                  <a:lnTo>
                    <a:pt x="88" y="1"/>
                  </a:lnTo>
                  <a:lnTo>
                    <a:pt x="93" y="5"/>
                  </a:lnTo>
                  <a:lnTo>
                    <a:pt x="95" y="11"/>
                  </a:lnTo>
                  <a:lnTo>
                    <a:pt x="98" y="14"/>
                  </a:lnTo>
                  <a:lnTo>
                    <a:pt x="100" y="16"/>
                  </a:lnTo>
                  <a:lnTo>
                    <a:pt x="103" y="16"/>
                  </a:lnTo>
                  <a:lnTo>
                    <a:pt x="106" y="14"/>
                  </a:lnTo>
                  <a:lnTo>
                    <a:pt x="110" y="11"/>
                  </a:lnTo>
                  <a:lnTo>
                    <a:pt x="111" y="8"/>
                  </a:lnTo>
                  <a:lnTo>
                    <a:pt x="115" y="3"/>
                  </a:lnTo>
                  <a:lnTo>
                    <a:pt x="118" y="1"/>
                  </a:lnTo>
                  <a:lnTo>
                    <a:pt x="121" y="0"/>
                  </a:lnTo>
                  <a:lnTo>
                    <a:pt x="130" y="0"/>
                  </a:lnTo>
                  <a:lnTo>
                    <a:pt x="133" y="3"/>
                  </a:lnTo>
                  <a:lnTo>
                    <a:pt x="135" y="8"/>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19" name="Freeform 63"/>
            <p:cNvSpPr>
              <a:spLocks/>
            </p:cNvSpPr>
            <p:nvPr/>
          </p:nvSpPr>
          <p:spPr bwMode="auto">
            <a:xfrm>
              <a:off x="3570" y="1264"/>
              <a:ext cx="31" cy="17"/>
            </a:xfrm>
            <a:custGeom>
              <a:avLst/>
              <a:gdLst>
                <a:gd name="T0" fmla="*/ 1 w 43"/>
                <a:gd name="T1" fmla="*/ 0 h 25"/>
                <a:gd name="T2" fmla="*/ 1 w 43"/>
                <a:gd name="T3" fmla="*/ 0 h 25"/>
                <a:gd name="T4" fmla="*/ 1 w 43"/>
                <a:gd name="T5" fmla="*/ 1 h 25"/>
                <a:gd name="T6" fmla="*/ 1 w 43"/>
                <a:gd name="T7" fmla="*/ 1 h 25"/>
                <a:gd name="T8" fmla="*/ 0 w 43"/>
                <a:gd name="T9" fmla="*/ 1 h 25"/>
                <a:gd name="T10" fmla="*/ 0 w 43"/>
                <a:gd name="T11" fmla="*/ 1 h 25"/>
                <a:gd name="T12" fmla="*/ 1 w 43"/>
                <a:gd name="T13" fmla="*/ 1 h 25"/>
                <a:gd name="T14" fmla="*/ 1 w 43"/>
                <a:gd name="T15" fmla="*/ 1 h 25"/>
                <a:gd name="T16" fmla="*/ 1 w 43"/>
                <a:gd name="T17" fmla="*/ 1 h 25"/>
                <a:gd name="T18" fmla="*/ 1 w 43"/>
                <a:gd name="T19" fmla="*/ 1 h 25"/>
                <a:gd name="T20" fmla="*/ 1 w 43"/>
                <a:gd name="T21" fmla="*/ 1 h 25"/>
                <a:gd name="T22" fmla="*/ 1 w 43"/>
                <a:gd name="T23" fmla="*/ 1 h 25"/>
                <a:gd name="T24" fmla="*/ 1 w 43"/>
                <a:gd name="T25" fmla="*/ 1 h 25"/>
                <a:gd name="T26" fmla="*/ 1 w 43"/>
                <a:gd name="T27" fmla="*/ 1 h 25"/>
                <a:gd name="T28" fmla="*/ 1 w 43"/>
                <a:gd name="T29" fmla="*/ 1 h 25"/>
                <a:gd name="T30" fmla="*/ 1 w 43"/>
                <a:gd name="T31" fmla="*/ 1 h 25"/>
                <a:gd name="T32" fmla="*/ 1 w 43"/>
                <a:gd name="T33" fmla="*/ 1 h 25"/>
                <a:gd name="T34" fmla="*/ 1 w 43"/>
                <a:gd name="T35" fmla="*/ 1 h 25"/>
                <a:gd name="T36" fmla="*/ 1 w 43"/>
                <a:gd name="T37" fmla="*/ 1 h 25"/>
                <a:gd name="T38" fmla="*/ 1 w 43"/>
                <a:gd name="T39" fmla="*/ 1 h 25"/>
                <a:gd name="T40" fmla="*/ 1 w 43"/>
                <a:gd name="T41" fmla="*/ 1 h 25"/>
                <a:gd name="T42" fmla="*/ 1 w 43"/>
                <a:gd name="T43" fmla="*/ 1 h 25"/>
                <a:gd name="T44" fmla="*/ 1 w 43"/>
                <a:gd name="T45" fmla="*/ 1 h 25"/>
                <a:gd name="T46" fmla="*/ 1 w 43"/>
                <a:gd name="T47" fmla="*/ 1 h 25"/>
                <a:gd name="T48" fmla="*/ 1 w 43"/>
                <a:gd name="T49" fmla="*/ 1 h 25"/>
                <a:gd name="T50" fmla="*/ 1 w 43"/>
                <a:gd name="T51" fmla="*/ 1 h 25"/>
                <a:gd name="T52" fmla="*/ 1 w 43"/>
                <a:gd name="T53" fmla="*/ 1 h 25"/>
                <a:gd name="T54" fmla="*/ 1 w 43"/>
                <a:gd name="T55" fmla="*/ 1 h 25"/>
                <a:gd name="T56" fmla="*/ 1 w 43"/>
                <a:gd name="T57" fmla="*/ 0 h 25"/>
                <a:gd name="T58" fmla="*/ 1 w 43"/>
                <a:gd name="T59" fmla="*/ 0 h 25"/>
                <a:gd name="T60" fmla="*/ 1 w 43"/>
                <a:gd name="T61" fmla="*/ 0 h 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
                <a:gd name="T94" fmla="*/ 0 h 25"/>
                <a:gd name="T95" fmla="*/ 43 w 43"/>
                <a:gd name="T96" fmla="*/ 25 h 2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 h="25">
                  <a:moveTo>
                    <a:pt x="15" y="0"/>
                  </a:moveTo>
                  <a:lnTo>
                    <a:pt x="15" y="0"/>
                  </a:lnTo>
                  <a:lnTo>
                    <a:pt x="9" y="3"/>
                  </a:lnTo>
                  <a:lnTo>
                    <a:pt x="4" y="8"/>
                  </a:lnTo>
                  <a:lnTo>
                    <a:pt x="0" y="13"/>
                  </a:lnTo>
                  <a:lnTo>
                    <a:pt x="0" y="17"/>
                  </a:lnTo>
                  <a:lnTo>
                    <a:pt x="2" y="20"/>
                  </a:lnTo>
                  <a:lnTo>
                    <a:pt x="4" y="23"/>
                  </a:lnTo>
                  <a:lnTo>
                    <a:pt x="5" y="23"/>
                  </a:lnTo>
                  <a:lnTo>
                    <a:pt x="9" y="25"/>
                  </a:lnTo>
                  <a:lnTo>
                    <a:pt x="20" y="23"/>
                  </a:lnTo>
                  <a:lnTo>
                    <a:pt x="27" y="23"/>
                  </a:lnTo>
                  <a:lnTo>
                    <a:pt x="32" y="25"/>
                  </a:lnTo>
                  <a:lnTo>
                    <a:pt x="37" y="25"/>
                  </a:lnTo>
                  <a:lnTo>
                    <a:pt x="42" y="21"/>
                  </a:lnTo>
                  <a:lnTo>
                    <a:pt x="43" y="18"/>
                  </a:lnTo>
                  <a:lnTo>
                    <a:pt x="43" y="13"/>
                  </a:lnTo>
                  <a:lnTo>
                    <a:pt x="42" y="13"/>
                  </a:lnTo>
                  <a:lnTo>
                    <a:pt x="40" y="13"/>
                  </a:lnTo>
                  <a:lnTo>
                    <a:pt x="35" y="10"/>
                  </a:lnTo>
                  <a:lnTo>
                    <a:pt x="30" y="7"/>
                  </a:lnTo>
                  <a:lnTo>
                    <a:pt x="24" y="2"/>
                  </a:lnTo>
                  <a:lnTo>
                    <a:pt x="20" y="0"/>
                  </a:lnTo>
                  <a:lnTo>
                    <a:pt x="15"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20" name="Freeform 64"/>
            <p:cNvSpPr>
              <a:spLocks/>
            </p:cNvSpPr>
            <p:nvPr/>
          </p:nvSpPr>
          <p:spPr bwMode="auto">
            <a:xfrm>
              <a:off x="3572" y="1282"/>
              <a:ext cx="28" cy="15"/>
            </a:xfrm>
            <a:custGeom>
              <a:avLst/>
              <a:gdLst>
                <a:gd name="T0" fmla="*/ 1 w 40"/>
                <a:gd name="T1" fmla="*/ 1 h 23"/>
                <a:gd name="T2" fmla="*/ 1 w 40"/>
                <a:gd name="T3" fmla="*/ 1 h 23"/>
                <a:gd name="T4" fmla="*/ 1 w 40"/>
                <a:gd name="T5" fmla="*/ 1 h 23"/>
                <a:gd name="T6" fmla="*/ 1 w 40"/>
                <a:gd name="T7" fmla="*/ 1 h 23"/>
                <a:gd name="T8" fmla="*/ 1 w 40"/>
                <a:gd name="T9" fmla="*/ 1 h 23"/>
                <a:gd name="T10" fmla="*/ 1 w 40"/>
                <a:gd name="T11" fmla="*/ 0 h 23"/>
                <a:gd name="T12" fmla="*/ 1 w 40"/>
                <a:gd name="T13" fmla="*/ 0 h 23"/>
                <a:gd name="T14" fmla="*/ 1 w 40"/>
                <a:gd name="T15" fmla="*/ 1 h 23"/>
                <a:gd name="T16" fmla="*/ 0 w 40"/>
                <a:gd name="T17" fmla="*/ 1 h 23"/>
                <a:gd name="T18" fmla="*/ 0 w 40"/>
                <a:gd name="T19" fmla="*/ 1 h 23"/>
                <a:gd name="T20" fmla="*/ 0 w 40"/>
                <a:gd name="T21" fmla="*/ 1 h 23"/>
                <a:gd name="T22" fmla="*/ 1 w 40"/>
                <a:gd name="T23" fmla="*/ 1 h 23"/>
                <a:gd name="T24" fmla="*/ 1 w 40"/>
                <a:gd name="T25" fmla="*/ 1 h 23"/>
                <a:gd name="T26" fmla="*/ 1 w 40"/>
                <a:gd name="T27" fmla="*/ 1 h 23"/>
                <a:gd name="T28" fmla="*/ 1 w 40"/>
                <a:gd name="T29" fmla="*/ 1 h 23"/>
                <a:gd name="T30" fmla="*/ 1 w 40"/>
                <a:gd name="T31" fmla="*/ 1 h 23"/>
                <a:gd name="T32" fmla="*/ 1 w 40"/>
                <a:gd name="T33" fmla="*/ 1 h 23"/>
                <a:gd name="T34" fmla="*/ 1 w 40"/>
                <a:gd name="T35" fmla="*/ 1 h 23"/>
                <a:gd name="T36" fmla="*/ 1 w 40"/>
                <a:gd name="T37" fmla="*/ 1 h 23"/>
                <a:gd name="T38" fmla="*/ 1 w 40"/>
                <a:gd name="T39" fmla="*/ 1 h 23"/>
                <a:gd name="T40" fmla="*/ 1 w 40"/>
                <a:gd name="T41" fmla="*/ 1 h 23"/>
                <a:gd name="T42" fmla="*/ 1 w 40"/>
                <a:gd name="T43" fmla="*/ 1 h 23"/>
                <a:gd name="T44" fmla="*/ 1 w 40"/>
                <a:gd name="T45" fmla="*/ 1 h 23"/>
                <a:gd name="T46" fmla="*/ 1 w 40"/>
                <a:gd name="T47" fmla="*/ 1 h 23"/>
                <a:gd name="T48" fmla="*/ 1 w 40"/>
                <a:gd name="T49" fmla="*/ 1 h 23"/>
                <a:gd name="T50" fmla="*/ 1 w 40"/>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23"/>
                <a:gd name="T80" fmla="*/ 40 w 40"/>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23">
                  <a:moveTo>
                    <a:pt x="40" y="8"/>
                  </a:moveTo>
                  <a:lnTo>
                    <a:pt x="40" y="8"/>
                  </a:lnTo>
                  <a:lnTo>
                    <a:pt x="28" y="5"/>
                  </a:lnTo>
                  <a:lnTo>
                    <a:pt x="18" y="3"/>
                  </a:lnTo>
                  <a:lnTo>
                    <a:pt x="7" y="0"/>
                  </a:lnTo>
                  <a:lnTo>
                    <a:pt x="3" y="0"/>
                  </a:lnTo>
                  <a:lnTo>
                    <a:pt x="2" y="2"/>
                  </a:lnTo>
                  <a:lnTo>
                    <a:pt x="0" y="3"/>
                  </a:lnTo>
                  <a:lnTo>
                    <a:pt x="0" y="5"/>
                  </a:lnTo>
                  <a:lnTo>
                    <a:pt x="2" y="8"/>
                  </a:lnTo>
                  <a:lnTo>
                    <a:pt x="3" y="13"/>
                  </a:lnTo>
                  <a:lnTo>
                    <a:pt x="7" y="17"/>
                  </a:lnTo>
                  <a:lnTo>
                    <a:pt x="12" y="20"/>
                  </a:lnTo>
                  <a:lnTo>
                    <a:pt x="17" y="23"/>
                  </a:lnTo>
                  <a:lnTo>
                    <a:pt x="22" y="23"/>
                  </a:lnTo>
                  <a:lnTo>
                    <a:pt x="25" y="23"/>
                  </a:lnTo>
                  <a:lnTo>
                    <a:pt x="27" y="22"/>
                  </a:lnTo>
                  <a:lnTo>
                    <a:pt x="32" y="17"/>
                  </a:lnTo>
                  <a:lnTo>
                    <a:pt x="36" y="12"/>
                  </a:lnTo>
                  <a:lnTo>
                    <a:pt x="40" y="8"/>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21" name="Freeform 65"/>
            <p:cNvSpPr>
              <a:spLocks/>
            </p:cNvSpPr>
            <p:nvPr/>
          </p:nvSpPr>
          <p:spPr bwMode="auto">
            <a:xfrm>
              <a:off x="3553" y="1330"/>
              <a:ext cx="24" cy="22"/>
            </a:xfrm>
            <a:custGeom>
              <a:avLst/>
              <a:gdLst>
                <a:gd name="T0" fmla="*/ 1 w 34"/>
                <a:gd name="T1" fmla="*/ 1 h 35"/>
                <a:gd name="T2" fmla="*/ 1 w 34"/>
                <a:gd name="T3" fmla="*/ 1 h 35"/>
                <a:gd name="T4" fmla="*/ 1 w 34"/>
                <a:gd name="T5" fmla="*/ 1 h 35"/>
                <a:gd name="T6" fmla="*/ 1 w 34"/>
                <a:gd name="T7" fmla="*/ 1 h 35"/>
                <a:gd name="T8" fmla="*/ 1 w 34"/>
                <a:gd name="T9" fmla="*/ 1 h 35"/>
                <a:gd name="T10" fmla="*/ 1 w 34"/>
                <a:gd name="T11" fmla="*/ 1 h 35"/>
                <a:gd name="T12" fmla="*/ 0 w 34"/>
                <a:gd name="T13" fmla="*/ 1 h 35"/>
                <a:gd name="T14" fmla="*/ 0 w 34"/>
                <a:gd name="T15" fmla="*/ 1 h 35"/>
                <a:gd name="T16" fmla="*/ 1 w 34"/>
                <a:gd name="T17" fmla="*/ 1 h 35"/>
                <a:gd name="T18" fmla="*/ 1 w 34"/>
                <a:gd name="T19" fmla="*/ 1 h 35"/>
                <a:gd name="T20" fmla="*/ 1 w 34"/>
                <a:gd name="T21" fmla="*/ 1 h 35"/>
                <a:gd name="T22" fmla="*/ 1 w 34"/>
                <a:gd name="T23" fmla="*/ 1 h 35"/>
                <a:gd name="T24" fmla="*/ 1 w 34"/>
                <a:gd name="T25" fmla="*/ 1 h 35"/>
                <a:gd name="T26" fmla="*/ 1 w 34"/>
                <a:gd name="T27" fmla="*/ 1 h 35"/>
                <a:gd name="T28" fmla="*/ 1 w 34"/>
                <a:gd name="T29" fmla="*/ 1 h 35"/>
                <a:gd name="T30" fmla="*/ 1 w 34"/>
                <a:gd name="T31" fmla="*/ 1 h 35"/>
                <a:gd name="T32" fmla="*/ 1 w 34"/>
                <a:gd name="T33" fmla="*/ 1 h 35"/>
                <a:gd name="T34" fmla="*/ 1 w 34"/>
                <a:gd name="T35" fmla="*/ 1 h 35"/>
                <a:gd name="T36" fmla="*/ 1 w 34"/>
                <a:gd name="T37" fmla="*/ 1 h 35"/>
                <a:gd name="T38" fmla="*/ 1 w 34"/>
                <a:gd name="T39" fmla="*/ 1 h 35"/>
                <a:gd name="T40" fmla="*/ 1 w 34"/>
                <a:gd name="T41" fmla="*/ 1 h 35"/>
                <a:gd name="T42" fmla="*/ 1 w 34"/>
                <a:gd name="T43" fmla="*/ 1 h 35"/>
                <a:gd name="T44" fmla="*/ 1 w 34"/>
                <a:gd name="T45" fmla="*/ 1 h 35"/>
                <a:gd name="T46" fmla="*/ 1 w 34"/>
                <a:gd name="T47" fmla="*/ 1 h 35"/>
                <a:gd name="T48" fmla="*/ 1 w 34"/>
                <a:gd name="T49" fmla="*/ 1 h 35"/>
                <a:gd name="T50" fmla="*/ 1 w 34"/>
                <a:gd name="T51" fmla="*/ 1 h 35"/>
                <a:gd name="T52" fmla="*/ 1 w 34"/>
                <a:gd name="T53" fmla="*/ 1 h 35"/>
                <a:gd name="T54" fmla="*/ 1 w 34"/>
                <a:gd name="T55" fmla="*/ 0 h 35"/>
                <a:gd name="T56" fmla="*/ 1 w 34"/>
                <a:gd name="T57" fmla="*/ 0 h 35"/>
                <a:gd name="T58" fmla="*/ 1 w 34"/>
                <a:gd name="T59" fmla="*/ 1 h 35"/>
                <a:gd name="T60" fmla="*/ 1 w 34"/>
                <a:gd name="T61" fmla="*/ 1 h 35"/>
                <a:gd name="T62" fmla="*/ 1 w 34"/>
                <a:gd name="T63" fmla="*/ 1 h 35"/>
                <a:gd name="T64" fmla="*/ 1 w 34"/>
                <a:gd name="T65" fmla="*/ 1 h 35"/>
                <a:gd name="T66" fmla="*/ 1 w 34"/>
                <a:gd name="T67" fmla="*/ 1 h 35"/>
                <a:gd name="T68" fmla="*/ 1 w 34"/>
                <a:gd name="T69" fmla="*/ 1 h 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35"/>
                <a:gd name="T107" fmla="*/ 34 w 34"/>
                <a:gd name="T108" fmla="*/ 35 h 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35">
                  <a:moveTo>
                    <a:pt x="24" y="6"/>
                  </a:moveTo>
                  <a:lnTo>
                    <a:pt x="24" y="6"/>
                  </a:lnTo>
                  <a:lnTo>
                    <a:pt x="14" y="5"/>
                  </a:lnTo>
                  <a:lnTo>
                    <a:pt x="9" y="5"/>
                  </a:lnTo>
                  <a:lnTo>
                    <a:pt x="4" y="8"/>
                  </a:lnTo>
                  <a:lnTo>
                    <a:pt x="0" y="15"/>
                  </a:lnTo>
                  <a:lnTo>
                    <a:pt x="0" y="21"/>
                  </a:lnTo>
                  <a:lnTo>
                    <a:pt x="4" y="28"/>
                  </a:lnTo>
                  <a:lnTo>
                    <a:pt x="9" y="33"/>
                  </a:lnTo>
                  <a:lnTo>
                    <a:pt x="14" y="35"/>
                  </a:lnTo>
                  <a:lnTo>
                    <a:pt x="19" y="35"/>
                  </a:lnTo>
                  <a:lnTo>
                    <a:pt x="24" y="33"/>
                  </a:lnTo>
                  <a:lnTo>
                    <a:pt x="27" y="30"/>
                  </a:lnTo>
                  <a:lnTo>
                    <a:pt x="29" y="26"/>
                  </a:lnTo>
                  <a:lnTo>
                    <a:pt x="30" y="25"/>
                  </a:lnTo>
                  <a:lnTo>
                    <a:pt x="34" y="23"/>
                  </a:lnTo>
                  <a:lnTo>
                    <a:pt x="34" y="16"/>
                  </a:lnTo>
                  <a:lnTo>
                    <a:pt x="34" y="11"/>
                  </a:lnTo>
                  <a:lnTo>
                    <a:pt x="34" y="6"/>
                  </a:lnTo>
                  <a:lnTo>
                    <a:pt x="34" y="3"/>
                  </a:lnTo>
                  <a:lnTo>
                    <a:pt x="32" y="1"/>
                  </a:lnTo>
                  <a:lnTo>
                    <a:pt x="29" y="0"/>
                  </a:lnTo>
                  <a:lnTo>
                    <a:pt x="25" y="0"/>
                  </a:lnTo>
                  <a:lnTo>
                    <a:pt x="24" y="1"/>
                  </a:lnTo>
                  <a:lnTo>
                    <a:pt x="22" y="1"/>
                  </a:lnTo>
                  <a:lnTo>
                    <a:pt x="22" y="3"/>
                  </a:lnTo>
                  <a:lnTo>
                    <a:pt x="24" y="6"/>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22" name="Freeform 66"/>
            <p:cNvSpPr>
              <a:spLocks/>
            </p:cNvSpPr>
            <p:nvPr/>
          </p:nvSpPr>
          <p:spPr bwMode="auto">
            <a:xfrm>
              <a:off x="3650" y="1412"/>
              <a:ext cx="33" cy="15"/>
            </a:xfrm>
            <a:custGeom>
              <a:avLst/>
              <a:gdLst>
                <a:gd name="T0" fmla="*/ 1 w 46"/>
                <a:gd name="T1" fmla="*/ 1 h 25"/>
                <a:gd name="T2" fmla="*/ 1 w 46"/>
                <a:gd name="T3" fmla="*/ 1 h 25"/>
                <a:gd name="T4" fmla="*/ 1 w 46"/>
                <a:gd name="T5" fmla="*/ 1 h 25"/>
                <a:gd name="T6" fmla="*/ 1 w 46"/>
                <a:gd name="T7" fmla="*/ 1 h 25"/>
                <a:gd name="T8" fmla="*/ 1 w 46"/>
                <a:gd name="T9" fmla="*/ 1 h 25"/>
                <a:gd name="T10" fmla="*/ 1 w 46"/>
                <a:gd name="T11" fmla="*/ 1 h 25"/>
                <a:gd name="T12" fmla="*/ 1 w 46"/>
                <a:gd name="T13" fmla="*/ 1 h 25"/>
                <a:gd name="T14" fmla="*/ 1 w 46"/>
                <a:gd name="T15" fmla="*/ 1 h 25"/>
                <a:gd name="T16" fmla="*/ 1 w 46"/>
                <a:gd name="T17" fmla="*/ 1 h 25"/>
                <a:gd name="T18" fmla="*/ 0 w 46"/>
                <a:gd name="T19" fmla="*/ 1 h 25"/>
                <a:gd name="T20" fmla="*/ 1 w 46"/>
                <a:gd name="T21" fmla="*/ 1 h 25"/>
                <a:gd name="T22" fmla="*/ 1 w 46"/>
                <a:gd name="T23" fmla="*/ 1 h 25"/>
                <a:gd name="T24" fmla="*/ 1 w 46"/>
                <a:gd name="T25" fmla="*/ 1 h 25"/>
                <a:gd name="T26" fmla="*/ 1 w 46"/>
                <a:gd name="T27" fmla="*/ 1 h 25"/>
                <a:gd name="T28" fmla="*/ 1 w 46"/>
                <a:gd name="T29" fmla="*/ 1 h 25"/>
                <a:gd name="T30" fmla="*/ 1 w 46"/>
                <a:gd name="T31" fmla="*/ 1 h 25"/>
                <a:gd name="T32" fmla="*/ 1 w 46"/>
                <a:gd name="T33" fmla="*/ 1 h 25"/>
                <a:gd name="T34" fmla="*/ 1 w 46"/>
                <a:gd name="T35" fmla="*/ 1 h 25"/>
                <a:gd name="T36" fmla="*/ 1 w 46"/>
                <a:gd name="T37" fmla="*/ 1 h 25"/>
                <a:gd name="T38" fmla="*/ 1 w 46"/>
                <a:gd name="T39" fmla="*/ 1 h 25"/>
                <a:gd name="T40" fmla="*/ 1 w 46"/>
                <a:gd name="T41" fmla="*/ 1 h 25"/>
                <a:gd name="T42" fmla="*/ 1 w 46"/>
                <a:gd name="T43" fmla="*/ 1 h 25"/>
                <a:gd name="T44" fmla="*/ 1 w 46"/>
                <a:gd name="T45" fmla="*/ 1 h 25"/>
                <a:gd name="T46" fmla="*/ 1 w 46"/>
                <a:gd name="T47" fmla="*/ 0 h 25"/>
                <a:gd name="T48" fmla="*/ 1 w 46"/>
                <a:gd name="T49" fmla="*/ 1 h 25"/>
                <a:gd name="T50" fmla="*/ 1 w 46"/>
                <a:gd name="T51" fmla="*/ 1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
                <a:gd name="T79" fmla="*/ 0 h 25"/>
                <a:gd name="T80" fmla="*/ 46 w 46"/>
                <a:gd name="T81" fmla="*/ 25 h 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 h="25">
                  <a:moveTo>
                    <a:pt x="36" y="2"/>
                  </a:moveTo>
                  <a:lnTo>
                    <a:pt x="36" y="2"/>
                  </a:lnTo>
                  <a:lnTo>
                    <a:pt x="24" y="5"/>
                  </a:lnTo>
                  <a:lnTo>
                    <a:pt x="13" y="10"/>
                  </a:lnTo>
                  <a:lnTo>
                    <a:pt x="6" y="10"/>
                  </a:lnTo>
                  <a:lnTo>
                    <a:pt x="3" y="12"/>
                  </a:lnTo>
                  <a:lnTo>
                    <a:pt x="1" y="14"/>
                  </a:lnTo>
                  <a:lnTo>
                    <a:pt x="0" y="17"/>
                  </a:lnTo>
                  <a:lnTo>
                    <a:pt x="1" y="20"/>
                  </a:lnTo>
                  <a:lnTo>
                    <a:pt x="5" y="25"/>
                  </a:lnTo>
                  <a:lnTo>
                    <a:pt x="8" y="25"/>
                  </a:lnTo>
                  <a:lnTo>
                    <a:pt x="13" y="25"/>
                  </a:lnTo>
                  <a:lnTo>
                    <a:pt x="16" y="24"/>
                  </a:lnTo>
                  <a:lnTo>
                    <a:pt x="23" y="17"/>
                  </a:lnTo>
                  <a:lnTo>
                    <a:pt x="29" y="14"/>
                  </a:lnTo>
                  <a:lnTo>
                    <a:pt x="39" y="9"/>
                  </a:lnTo>
                  <a:lnTo>
                    <a:pt x="44" y="5"/>
                  </a:lnTo>
                  <a:lnTo>
                    <a:pt x="46" y="2"/>
                  </a:lnTo>
                  <a:lnTo>
                    <a:pt x="41" y="0"/>
                  </a:lnTo>
                  <a:lnTo>
                    <a:pt x="36"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23" name="Freeform 67"/>
            <p:cNvSpPr>
              <a:spLocks/>
            </p:cNvSpPr>
            <p:nvPr/>
          </p:nvSpPr>
          <p:spPr bwMode="auto">
            <a:xfrm>
              <a:off x="3689" y="1466"/>
              <a:ext cx="14" cy="16"/>
            </a:xfrm>
            <a:custGeom>
              <a:avLst/>
              <a:gdLst>
                <a:gd name="T0" fmla="*/ 1 w 20"/>
                <a:gd name="T1" fmla="*/ 0 h 23"/>
                <a:gd name="T2" fmla="*/ 1 w 20"/>
                <a:gd name="T3" fmla="*/ 0 h 23"/>
                <a:gd name="T4" fmla="*/ 1 w 20"/>
                <a:gd name="T5" fmla="*/ 1 h 23"/>
                <a:gd name="T6" fmla="*/ 1 w 20"/>
                <a:gd name="T7" fmla="*/ 1 h 23"/>
                <a:gd name="T8" fmla="*/ 1 w 20"/>
                <a:gd name="T9" fmla="*/ 1 h 23"/>
                <a:gd name="T10" fmla="*/ 1 w 20"/>
                <a:gd name="T11" fmla="*/ 1 h 23"/>
                <a:gd name="T12" fmla="*/ 0 w 20"/>
                <a:gd name="T13" fmla="*/ 1 h 23"/>
                <a:gd name="T14" fmla="*/ 0 w 20"/>
                <a:gd name="T15" fmla="*/ 1 h 23"/>
                <a:gd name="T16" fmla="*/ 0 w 20"/>
                <a:gd name="T17" fmla="*/ 1 h 23"/>
                <a:gd name="T18" fmla="*/ 0 w 20"/>
                <a:gd name="T19" fmla="*/ 1 h 23"/>
                <a:gd name="T20" fmla="*/ 0 w 20"/>
                <a:gd name="T21" fmla="*/ 1 h 23"/>
                <a:gd name="T22" fmla="*/ 0 w 20"/>
                <a:gd name="T23" fmla="*/ 1 h 23"/>
                <a:gd name="T24" fmla="*/ 1 w 20"/>
                <a:gd name="T25" fmla="*/ 1 h 23"/>
                <a:gd name="T26" fmla="*/ 1 w 20"/>
                <a:gd name="T27" fmla="*/ 1 h 23"/>
                <a:gd name="T28" fmla="*/ 1 w 20"/>
                <a:gd name="T29" fmla="*/ 1 h 23"/>
                <a:gd name="T30" fmla="*/ 1 w 20"/>
                <a:gd name="T31" fmla="*/ 1 h 23"/>
                <a:gd name="T32" fmla="*/ 1 w 20"/>
                <a:gd name="T33" fmla="*/ 1 h 23"/>
                <a:gd name="T34" fmla="*/ 1 w 20"/>
                <a:gd name="T35" fmla="*/ 1 h 23"/>
                <a:gd name="T36" fmla="*/ 1 w 20"/>
                <a:gd name="T37" fmla="*/ 1 h 23"/>
                <a:gd name="T38" fmla="*/ 1 w 20"/>
                <a:gd name="T39" fmla="*/ 1 h 23"/>
                <a:gd name="T40" fmla="*/ 1 w 20"/>
                <a:gd name="T41" fmla="*/ 1 h 23"/>
                <a:gd name="T42" fmla="*/ 1 w 20"/>
                <a:gd name="T43" fmla="*/ 1 h 23"/>
                <a:gd name="T44" fmla="*/ 1 w 20"/>
                <a:gd name="T45" fmla="*/ 1 h 23"/>
                <a:gd name="T46" fmla="*/ 1 w 20"/>
                <a:gd name="T47" fmla="*/ 1 h 23"/>
                <a:gd name="T48" fmla="*/ 1 w 20"/>
                <a:gd name="T49" fmla="*/ 1 h 23"/>
                <a:gd name="T50" fmla="*/ 1 w 20"/>
                <a:gd name="T51" fmla="*/ 1 h 23"/>
                <a:gd name="T52" fmla="*/ 1 w 20"/>
                <a:gd name="T53" fmla="*/ 1 h 23"/>
                <a:gd name="T54" fmla="*/ 1 w 20"/>
                <a:gd name="T55" fmla="*/ 1 h 23"/>
                <a:gd name="T56" fmla="*/ 1 w 20"/>
                <a:gd name="T57" fmla="*/ 1 h 23"/>
                <a:gd name="T58" fmla="*/ 1 w 20"/>
                <a:gd name="T59" fmla="*/ 0 h 23"/>
                <a:gd name="T60" fmla="*/ 1 w 20"/>
                <a:gd name="T61" fmla="*/ 0 h 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
                <a:gd name="T94" fmla="*/ 0 h 23"/>
                <a:gd name="T95" fmla="*/ 20 w 20"/>
                <a:gd name="T96" fmla="*/ 23 h 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 h="23">
                  <a:moveTo>
                    <a:pt x="12" y="0"/>
                  </a:moveTo>
                  <a:lnTo>
                    <a:pt x="12" y="0"/>
                  </a:lnTo>
                  <a:lnTo>
                    <a:pt x="5" y="1"/>
                  </a:lnTo>
                  <a:lnTo>
                    <a:pt x="4" y="3"/>
                  </a:lnTo>
                  <a:lnTo>
                    <a:pt x="2" y="6"/>
                  </a:lnTo>
                  <a:lnTo>
                    <a:pt x="0" y="6"/>
                  </a:lnTo>
                  <a:lnTo>
                    <a:pt x="0" y="11"/>
                  </a:lnTo>
                  <a:lnTo>
                    <a:pt x="0" y="13"/>
                  </a:lnTo>
                  <a:lnTo>
                    <a:pt x="2" y="15"/>
                  </a:lnTo>
                  <a:lnTo>
                    <a:pt x="7" y="15"/>
                  </a:lnTo>
                  <a:lnTo>
                    <a:pt x="9" y="20"/>
                  </a:lnTo>
                  <a:lnTo>
                    <a:pt x="10" y="23"/>
                  </a:lnTo>
                  <a:lnTo>
                    <a:pt x="12" y="23"/>
                  </a:lnTo>
                  <a:lnTo>
                    <a:pt x="14" y="23"/>
                  </a:lnTo>
                  <a:lnTo>
                    <a:pt x="17" y="20"/>
                  </a:lnTo>
                  <a:lnTo>
                    <a:pt x="20" y="20"/>
                  </a:lnTo>
                  <a:lnTo>
                    <a:pt x="20" y="16"/>
                  </a:lnTo>
                  <a:lnTo>
                    <a:pt x="19" y="13"/>
                  </a:lnTo>
                  <a:lnTo>
                    <a:pt x="17" y="6"/>
                  </a:lnTo>
                  <a:lnTo>
                    <a:pt x="15" y="3"/>
                  </a:lnTo>
                  <a:lnTo>
                    <a:pt x="14" y="1"/>
                  </a:lnTo>
                  <a:lnTo>
                    <a:pt x="12"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24" name="Freeform 68"/>
            <p:cNvSpPr>
              <a:spLocks/>
            </p:cNvSpPr>
            <p:nvPr/>
          </p:nvSpPr>
          <p:spPr bwMode="auto">
            <a:xfrm>
              <a:off x="3706" y="992"/>
              <a:ext cx="150" cy="183"/>
            </a:xfrm>
            <a:custGeom>
              <a:avLst/>
              <a:gdLst>
                <a:gd name="T0" fmla="*/ 1 w 209"/>
                <a:gd name="T1" fmla="*/ 1 h 289"/>
                <a:gd name="T2" fmla="*/ 1 w 209"/>
                <a:gd name="T3" fmla="*/ 1 h 289"/>
                <a:gd name="T4" fmla="*/ 1 w 209"/>
                <a:gd name="T5" fmla="*/ 1 h 289"/>
                <a:gd name="T6" fmla="*/ 1 w 209"/>
                <a:gd name="T7" fmla="*/ 1 h 289"/>
                <a:gd name="T8" fmla="*/ 1 w 209"/>
                <a:gd name="T9" fmla="*/ 1 h 289"/>
                <a:gd name="T10" fmla="*/ 1 w 209"/>
                <a:gd name="T11" fmla="*/ 1 h 289"/>
                <a:gd name="T12" fmla="*/ 1 w 209"/>
                <a:gd name="T13" fmla="*/ 1 h 289"/>
                <a:gd name="T14" fmla="*/ 1 w 209"/>
                <a:gd name="T15" fmla="*/ 1 h 289"/>
                <a:gd name="T16" fmla="*/ 1 w 209"/>
                <a:gd name="T17" fmla="*/ 1 h 289"/>
                <a:gd name="T18" fmla="*/ 1 w 209"/>
                <a:gd name="T19" fmla="*/ 1 h 289"/>
                <a:gd name="T20" fmla="*/ 1 w 209"/>
                <a:gd name="T21" fmla="*/ 1 h 289"/>
                <a:gd name="T22" fmla="*/ 1 w 209"/>
                <a:gd name="T23" fmla="*/ 1 h 289"/>
                <a:gd name="T24" fmla="*/ 1 w 209"/>
                <a:gd name="T25" fmla="*/ 1 h 289"/>
                <a:gd name="T26" fmla="*/ 1 w 209"/>
                <a:gd name="T27" fmla="*/ 1 h 289"/>
                <a:gd name="T28" fmla="*/ 1 w 209"/>
                <a:gd name="T29" fmla="*/ 1 h 289"/>
                <a:gd name="T30" fmla="*/ 1 w 209"/>
                <a:gd name="T31" fmla="*/ 1 h 289"/>
                <a:gd name="T32" fmla="*/ 1 w 209"/>
                <a:gd name="T33" fmla="*/ 1 h 289"/>
                <a:gd name="T34" fmla="*/ 1 w 209"/>
                <a:gd name="T35" fmla="*/ 1 h 289"/>
                <a:gd name="T36" fmla="*/ 1 w 209"/>
                <a:gd name="T37" fmla="*/ 1 h 289"/>
                <a:gd name="T38" fmla="*/ 1 w 209"/>
                <a:gd name="T39" fmla="*/ 1 h 289"/>
                <a:gd name="T40" fmla="*/ 1 w 209"/>
                <a:gd name="T41" fmla="*/ 1 h 289"/>
                <a:gd name="T42" fmla="*/ 1 w 209"/>
                <a:gd name="T43" fmla="*/ 1 h 289"/>
                <a:gd name="T44" fmla="*/ 1 w 209"/>
                <a:gd name="T45" fmla="*/ 1 h 289"/>
                <a:gd name="T46" fmla="*/ 1 w 209"/>
                <a:gd name="T47" fmla="*/ 1 h 289"/>
                <a:gd name="T48" fmla="*/ 1 w 209"/>
                <a:gd name="T49" fmla="*/ 1 h 289"/>
                <a:gd name="T50" fmla="*/ 1 w 209"/>
                <a:gd name="T51" fmla="*/ 1 h 289"/>
                <a:gd name="T52" fmla="*/ 1 w 209"/>
                <a:gd name="T53" fmla="*/ 1 h 289"/>
                <a:gd name="T54" fmla="*/ 1 w 209"/>
                <a:gd name="T55" fmla="*/ 1 h 289"/>
                <a:gd name="T56" fmla="*/ 1 w 209"/>
                <a:gd name="T57" fmla="*/ 1 h 289"/>
                <a:gd name="T58" fmla="*/ 1 w 209"/>
                <a:gd name="T59" fmla="*/ 1 h 289"/>
                <a:gd name="T60" fmla="*/ 1 w 209"/>
                <a:gd name="T61" fmla="*/ 1 h 289"/>
                <a:gd name="T62" fmla="*/ 1 w 209"/>
                <a:gd name="T63" fmla="*/ 1 h 289"/>
                <a:gd name="T64" fmla="*/ 1 w 209"/>
                <a:gd name="T65" fmla="*/ 1 h 289"/>
                <a:gd name="T66" fmla="*/ 1 w 209"/>
                <a:gd name="T67" fmla="*/ 1 h 289"/>
                <a:gd name="T68" fmla="*/ 0 w 209"/>
                <a:gd name="T69" fmla="*/ 1 h 289"/>
                <a:gd name="T70" fmla="*/ 1 w 209"/>
                <a:gd name="T71" fmla="*/ 1 h 289"/>
                <a:gd name="T72" fmla="*/ 1 w 209"/>
                <a:gd name="T73" fmla="*/ 1 h 289"/>
                <a:gd name="T74" fmla="*/ 1 w 209"/>
                <a:gd name="T75" fmla="*/ 1 h 289"/>
                <a:gd name="T76" fmla="*/ 1 w 209"/>
                <a:gd name="T77" fmla="*/ 1 h 289"/>
                <a:gd name="T78" fmla="*/ 1 w 209"/>
                <a:gd name="T79" fmla="*/ 1 h 289"/>
                <a:gd name="T80" fmla="*/ 1 w 209"/>
                <a:gd name="T81" fmla="*/ 1 h 289"/>
                <a:gd name="T82" fmla="*/ 1 w 209"/>
                <a:gd name="T83" fmla="*/ 1 h 289"/>
                <a:gd name="T84" fmla="*/ 1 w 209"/>
                <a:gd name="T85" fmla="*/ 1 h 289"/>
                <a:gd name="T86" fmla="*/ 1 w 209"/>
                <a:gd name="T87" fmla="*/ 1 h 289"/>
                <a:gd name="T88" fmla="*/ 1 w 209"/>
                <a:gd name="T89" fmla="*/ 0 h 289"/>
                <a:gd name="T90" fmla="*/ 1 w 209"/>
                <a:gd name="T91" fmla="*/ 1 h 289"/>
                <a:gd name="T92" fmla="*/ 1 w 209"/>
                <a:gd name="T93" fmla="*/ 1 h 289"/>
                <a:gd name="T94" fmla="*/ 1 w 209"/>
                <a:gd name="T95" fmla="*/ 1 h 289"/>
                <a:gd name="T96" fmla="*/ 1 w 209"/>
                <a:gd name="T97" fmla="*/ 1 h 289"/>
                <a:gd name="T98" fmla="*/ 1 w 209"/>
                <a:gd name="T99" fmla="*/ 1 h 289"/>
                <a:gd name="T100" fmla="*/ 1 w 209"/>
                <a:gd name="T101" fmla="*/ 1 h 289"/>
                <a:gd name="T102" fmla="*/ 1 w 209"/>
                <a:gd name="T103" fmla="*/ 1 h 289"/>
                <a:gd name="T104" fmla="*/ 1 w 209"/>
                <a:gd name="T105" fmla="*/ 1 h 289"/>
                <a:gd name="T106" fmla="*/ 1 w 209"/>
                <a:gd name="T107" fmla="*/ 1 h 289"/>
                <a:gd name="T108" fmla="*/ 1 w 209"/>
                <a:gd name="T109" fmla="*/ 1 h 2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9"/>
                <a:gd name="T166" fmla="*/ 0 h 289"/>
                <a:gd name="T167" fmla="*/ 209 w 209"/>
                <a:gd name="T168" fmla="*/ 289 h 2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9" h="289">
                  <a:moveTo>
                    <a:pt x="166" y="105"/>
                  </a:moveTo>
                  <a:lnTo>
                    <a:pt x="166" y="105"/>
                  </a:lnTo>
                  <a:lnTo>
                    <a:pt x="166" y="108"/>
                  </a:lnTo>
                  <a:lnTo>
                    <a:pt x="169" y="111"/>
                  </a:lnTo>
                  <a:lnTo>
                    <a:pt x="172" y="116"/>
                  </a:lnTo>
                  <a:lnTo>
                    <a:pt x="174" y="120"/>
                  </a:lnTo>
                  <a:lnTo>
                    <a:pt x="172" y="121"/>
                  </a:lnTo>
                  <a:lnTo>
                    <a:pt x="169" y="121"/>
                  </a:lnTo>
                  <a:lnTo>
                    <a:pt x="166" y="121"/>
                  </a:lnTo>
                  <a:lnTo>
                    <a:pt x="164" y="123"/>
                  </a:lnTo>
                  <a:lnTo>
                    <a:pt x="162" y="126"/>
                  </a:lnTo>
                  <a:lnTo>
                    <a:pt x="162" y="131"/>
                  </a:lnTo>
                  <a:lnTo>
                    <a:pt x="164" y="134"/>
                  </a:lnTo>
                  <a:lnTo>
                    <a:pt x="167" y="136"/>
                  </a:lnTo>
                  <a:lnTo>
                    <a:pt x="171" y="138"/>
                  </a:lnTo>
                  <a:lnTo>
                    <a:pt x="174" y="139"/>
                  </a:lnTo>
                  <a:lnTo>
                    <a:pt x="176" y="141"/>
                  </a:lnTo>
                  <a:lnTo>
                    <a:pt x="179" y="148"/>
                  </a:lnTo>
                  <a:lnTo>
                    <a:pt x="182" y="153"/>
                  </a:lnTo>
                  <a:lnTo>
                    <a:pt x="187" y="156"/>
                  </a:lnTo>
                  <a:lnTo>
                    <a:pt x="190" y="156"/>
                  </a:lnTo>
                  <a:lnTo>
                    <a:pt x="192" y="159"/>
                  </a:lnTo>
                  <a:lnTo>
                    <a:pt x="194" y="163"/>
                  </a:lnTo>
                  <a:lnTo>
                    <a:pt x="199" y="164"/>
                  </a:lnTo>
                  <a:lnTo>
                    <a:pt x="204" y="168"/>
                  </a:lnTo>
                  <a:lnTo>
                    <a:pt x="207" y="171"/>
                  </a:lnTo>
                  <a:lnTo>
                    <a:pt x="209" y="176"/>
                  </a:lnTo>
                  <a:lnTo>
                    <a:pt x="209" y="178"/>
                  </a:lnTo>
                  <a:lnTo>
                    <a:pt x="207" y="179"/>
                  </a:lnTo>
                  <a:lnTo>
                    <a:pt x="204" y="183"/>
                  </a:lnTo>
                  <a:lnTo>
                    <a:pt x="197" y="188"/>
                  </a:lnTo>
                  <a:lnTo>
                    <a:pt x="194" y="191"/>
                  </a:lnTo>
                  <a:lnTo>
                    <a:pt x="190" y="196"/>
                  </a:lnTo>
                  <a:lnTo>
                    <a:pt x="190" y="199"/>
                  </a:lnTo>
                  <a:lnTo>
                    <a:pt x="190" y="201"/>
                  </a:lnTo>
                  <a:lnTo>
                    <a:pt x="190" y="206"/>
                  </a:lnTo>
                  <a:lnTo>
                    <a:pt x="189" y="209"/>
                  </a:lnTo>
                  <a:lnTo>
                    <a:pt x="187" y="211"/>
                  </a:lnTo>
                  <a:lnTo>
                    <a:pt x="184" y="212"/>
                  </a:lnTo>
                  <a:lnTo>
                    <a:pt x="180" y="221"/>
                  </a:lnTo>
                  <a:lnTo>
                    <a:pt x="177" y="229"/>
                  </a:lnTo>
                  <a:lnTo>
                    <a:pt x="176" y="231"/>
                  </a:lnTo>
                  <a:lnTo>
                    <a:pt x="172" y="232"/>
                  </a:lnTo>
                  <a:lnTo>
                    <a:pt x="164" y="236"/>
                  </a:lnTo>
                  <a:lnTo>
                    <a:pt x="161" y="239"/>
                  </a:lnTo>
                  <a:lnTo>
                    <a:pt x="159" y="242"/>
                  </a:lnTo>
                  <a:lnTo>
                    <a:pt x="154" y="252"/>
                  </a:lnTo>
                  <a:lnTo>
                    <a:pt x="151" y="259"/>
                  </a:lnTo>
                  <a:lnTo>
                    <a:pt x="151" y="266"/>
                  </a:lnTo>
                  <a:lnTo>
                    <a:pt x="151" y="271"/>
                  </a:lnTo>
                  <a:lnTo>
                    <a:pt x="154" y="274"/>
                  </a:lnTo>
                  <a:lnTo>
                    <a:pt x="156" y="276"/>
                  </a:lnTo>
                  <a:lnTo>
                    <a:pt x="154" y="279"/>
                  </a:lnTo>
                  <a:lnTo>
                    <a:pt x="152" y="279"/>
                  </a:lnTo>
                  <a:lnTo>
                    <a:pt x="151" y="279"/>
                  </a:lnTo>
                  <a:lnTo>
                    <a:pt x="149" y="281"/>
                  </a:lnTo>
                  <a:lnTo>
                    <a:pt x="146" y="281"/>
                  </a:lnTo>
                  <a:lnTo>
                    <a:pt x="141" y="277"/>
                  </a:lnTo>
                  <a:lnTo>
                    <a:pt x="136" y="274"/>
                  </a:lnTo>
                  <a:lnTo>
                    <a:pt x="132" y="272"/>
                  </a:lnTo>
                  <a:lnTo>
                    <a:pt x="131" y="272"/>
                  </a:lnTo>
                  <a:lnTo>
                    <a:pt x="126" y="276"/>
                  </a:lnTo>
                  <a:lnTo>
                    <a:pt x="124" y="279"/>
                  </a:lnTo>
                  <a:lnTo>
                    <a:pt x="121" y="282"/>
                  </a:lnTo>
                  <a:lnTo>
                    <a:pt x="117" y="284"/>
                  </a:lnTo>
                  <a:lnTo>
                    <a:pt x="112" y="287"/>
                  </a:lnTo>
                  <a:lnTo>
                    <a:pt x="106" y="289"/>
                  </a:lnTo>
                  <a:lnTo>
                    <a:pt x="101" y="287"/>
                  </a:lnTo>
                  <a:lnTo>
                    <a:pt x="94" y="284"/>
                  </a:lnTo>
                  <a:lnTo>
                    <a:pt x="88" y="282"/>
                  </a:lnTo>
                  <a:lnTo>
                    <a:pt x="83" y="277"/>
                  </a:lnTo>
                  <a:lnTo>
                    <a:pt x="81" y="272"/>
                  </a:lnTo>
                  <a:lnTo>
                    <a:pt x="79" y="266"/>
                  </a:lnTo>
                  <a:lnTo>
                    <a:pt x="79" y="262"/>
                  </a:lnTo>
                  <a:lnTo>
                    <a:pt x="79" y="257"/>
                  </a:lnTo>
                  <a:lnTo>
                    <a:pt x="81" y="252"/>
                  </a:lnTo>
                  <a:lnTo>
                    <a:pt x="81" y="249"/>
                  </a:lnTo>
                  <a:lnTo>
                    <a:pt x="79" y="247"/>
                  </a:lnTo>
                  <a:lnTo>
                    <a:pt x="78" y="247"/>
                  </a:lnTo>
                  <a:lnTo>
                    <a:pt x="76" y="249"/>
                  </a:lnTo>
                  <a:lnTo>
                    <a:pt x="74" y="246"/>
                  </a:lnTo>
                  <a:lnTo>
                    <a:pt x="71" y="246"/>
                  </a:lnTo>
                  <a:lnTo>
                    <a:pt x="69" y="246"/>
                  </a:lnTo>
                  <a:lnTo>
                    <a:pt x="64" y="251"/>
                  </a:lnTo>
                  <a:lnTo>
                    <a:pt x="59" y="254"/>
                  </a:lnTo>
                  <a:lnTo>
                    <a:pt x="58" y="256"/>
                  </a:lnTo>
                  <a:lnTo>
                    <a:pt x="54" y="256"/>
                  </a:lnTo>
                  <a:lnTo>
                    <a:pt x="53" y="252"/>
                  </a:lnTo>
                  <a:lnTo>
                    <a:pt x="51" y="249"/>
                  </a:lnTo>
                  <a:lnTo>
                    <a:pt x="49" y="241"/>
                  </a:lnTo>
                  <a:lnTo>
                    <a:pt x="51" y="222"/>
                  </a:lnTo>
                  <a:lnTo>
                    <a:pt x="53" y="221"/>
                  </a:lnTo>
                  <a:lnTo>
                    <a:pt x="54" y="219"/>
                  </a:lnTo>
                  <a:lnTo>
                    <a:pt x="61" y="212"/>
                  </a:lnTo>
                  <a:lnTo>
                    <a:pt x="66" y="209"/>
                  </a:lnTo>
                  <a:lnTo>
                    <a:pt x="74" y="206"/>
                  </a:lnTo>
                  <a:lnTo>
                    <a:pt x="86" y="206"/>
                  </a:lnTo>
                  <a:lnTo>
                    <a:pt x="88" y="204"/>
                  </a:lnTo>
                  <a:lnTo>
                    <a:pt x="91" y="203"/>
                  </a:lnTo>
                  <a:lnTo>
                    <a:pt x="93" y="201"/>
                  </a:lnTo>
                  <a:lnTo>
                    <a:pt x="93" y="198"/>
                  </a:lnTo>
                  <a:lnTo>
                    <a:pt x="94" y="196"/>
                  </a:lnTo>
                  <a:lnTo>
                    <a:pt x="91" y="193"/>
                  </a:lnTo>
                  <a:lnTo>
                    <a:pt x="88" y="191"/>
                  </a:lnTo>
                  <a:lnTo>
                    <a:pt x="83" y="188"/>
                  </a:lnTo>
                  <a:lnTo>
                    <a:pt x="76" y="186"/>
                  </a:lnTo>
                  <a:lnTo>
                    <a:pt x="74" y="183"/>
                  </a:lnTo>
                  <a:lnTo>
                    <a:pt x="73" y="183"/>
                  </a:lnTo>
                  <a:lnTo>
                    <a:pt x="73" y="181"/>
                  </a:lnTo>
                  <a:lnTo>
                    <a:pt x="64" y="178"/>
                  </a:lnTo>
                  <a:lnTo>
                    <a:pt x="58" y="176"/>
                  </a:lnTo>
                  <a:lnTo>
                    <a:pt x="54" y="176"/>
                  </a:lnTo>
                  <a:lnTo>
                    <a:pt x="51" y="178"/>
                  </a:lnTo>
                  <a:lnTo>
                    <a:pt x="48" y="181"/>
                  </a:lnTo>
                  <a:lnTo>
                    <a:pt x="46" y="181"/>
                  </a:lnTo>
                  <a:lnTo>
                    <a:pt x="41" y="183"/>
                  </a:lnTo>
                  <a:lnTo>
                    <a:pt x="41" y="184"/>
                  </a:lnTo>
                  <a:lnTo>
                    <a:pt x="34" y="188"/>
                  </a:lnTo>
                  <a:lnTo>
                    <a:pt x="31" y="189"/>
                  </a:lnTo>
                  <a:lnTo>
                    <a:pt x="29" y="189"/>
                  </a:lnTo>
                  <a:lnTo>
                    <a:pt x="23" y="188"/>
                  </a:lnTo>
                  <a:lnTo>
                    <a:pt x="21" y="188"/>
                  </a:lnTo>
                  <a:lnTo>
                    <a:pt x="18" y="186"/>
                  </a:lnTo>
                  <a:lnTo>
                    <a:pt x="16" y="183"/>
                  </a:lnTo>
                  <a:lnTo>
                    <a:pt x="14" y="181"/>
                  </a:lnTo>
                  <a:lnTo>
                    <a:pt x="14" y="179"/>
                  </a:lnTo>
                  <a:lnTo>
                    <a:pt x="16" y="178"/>
                  </a:lnTo>
                  <a:lnTo>
                    <a:pt x="18" y="176"/>
                  </a:lnTo>
                  <a:lnTo>
                    <a:pt x="19" y="173"/>
                  </a:lnTo>
                  <a:lnTo>
                    <a:pt x="23" y="169"/>
                  </a:lnTo>
                  <a:lnTo>
                    <a:pt x="24" y="169"/>
                  </a:lnTo>
                  <a:lnTo>
                    <a:pt x="31" y="166"/>
                  </a:lnTo>
                  <a:lnTo>
                    <a:pt x="34" y="166"/>
                  </a:lnTo>
                  <a:lnTo>
                    <a:pt x="36" y="166"/>
                  </a:lnTo>
                  <a:lnTo>
                    <a:pt x="36" y="163"/>
                  </a:lnTo>
                  <a:lnTo>
                    <a:pt x="36" y="156"/>
                  </a:lnTo>
                  <a:lnTo>
                    <a:pt x="34" y="154"/>
                  </a:lnTo>
                  <a:lnTo>
                    <a:pt x="31" y="153"/>
                  </a:lnTo>
                  <a:lnTo>
                    <a:pt x="26" y="153"/>
                  </a:lnTo>
                  <a:lnTo>
                    <a:pt x="24" y="153"/>
                  </a:lnTo>
                  <a:lnTo>
                    <a:pt x="13" y="153"/>
                  </a:lnTo>
                  <a:lnTo>
                    <a:pt x="11" y="153"/>
                  </a:lnTo>
                  <a:lnTo>
                    <a:pt x="10" y="154"/>
                  </a:lnTo>
                  <a:lnTo>
                    <a:pt x="8" y="153"/>
                  </a:lnTo>
                  <a:lnTo>
                    <a:pt x="6" y="153"/>
                  </a:lnTo>
                  <a:lnTo>
                    <a:pt x="5" y="149"/>
                  </a:lnTo>
                  <a:lnTo>
                    <a:pt x="5" y="146"/>
                  </a:lnTo>
                  <a:lnTo>
                    <a:pt x="6" y="144"/>
                  </a:lnTo>
                  <a:lnTo>
                    <a:pt x="1" y="138"/>
                  </a:lnTo>
                  <a:lnTo>
                    <a:pt x="0" y="133"/>
                  </a:lnTo>
                  <a:lnTo>
                    <a:pt x="0" y="129"/>
                  </a:lnTo>
                  <a:lnTo>
                    <a:pt x="1" y="126"/>
                  </a:lnTo>
                  <a:lnTo>
                    <a:pt x="3" y="123"/>
                  </a:lnTo>
                  <a:lnTo>
                    <a:pt x="11" y="120"/>
                  </a:lnTo>
                  <a:lnTo>
                    <a:pt x="11" y="118"/>
                  </a:lnTo>
                  <a:lnTo>
                    <a:pt x="18" y="120"/>
                  </a:lnTo>
                  <a:lnTo>
                    <a:pt x="24" y="123"/>
                  </a:lnTo>
                  <a:lnTo>
                    <a:pt x="29" y="123"/>
                  </a:lnTo>
                  <a:lnTo>
                    <a:pt x="33" y="123"/>
                  </a:lnTo>
                  <a:lnTo>
                    <a:pt x="36" y="123"/>
                  </a:lnTo>
                  <a:lnTo>
                    <a:pt x="38" y="120"/>
                  </a:lnTo>
                  <a:lnTo>
                    <a:pt x="39" y="115"/>
                  </a:lnTo>
                  <a:lnTo>
                    <a:pt x="38" y="111"/>
                  </a:lnTo>
                  <a:lnTo>
                    <a:pt x="36" y="108"/>
                  </a:lnTo>
                  <a:lnTo>
                    <a:pt x="34" y="106"/>
                  </a:lnTo>
                  <a:lnTo>
                    <a:pt x="28" y="105"/>
                  </a:lnTo>
                  <a:lnTo>
                    <a:pt x="18" y="103"/>
                  </a:lnTo>
                  <a:lnTo>
                    <a:pt x="13" y="103"/>
                  </a:lnTo>
                  <a:lnTo>
                    <a:pt x="10" y="101"/>
                  </a:lnTo>
                  <a:lnTo>
                    <a:pt x="6" y="98"/>
                  </a:lnTo>
                  <a:lnTo>
                    <a:pt x="5" y="93"/>
                  </a:lnTo>
                  <a:lnTo>
                    <a:pt x="3" y="90"/>
                  </a:lnTo>
                  <a:lnTo>
                    <a:pt x="5" y="85"/>
                  </a:lnTo>
                  <a:lnTo>
                    <a:pt x="5" y="83"/>
                  </a:lnTo>
                  <a:lnTo>
                    <a:pt x="6" y="81"/>
                  </a:lnTo>
                  <a:lnTo>
                    <a:pt x="11" y="80"/>
                  </a:lnTo>
                  <a:lnTo>
                    <a:pt x="16" y="78"/>
                  </a:lnTo>
                  <a:lnTo>
                    <a:pt x="21" y="76"/>
                  </a:lnTo>
                  <a:lnTo>
                    <a:pt x="21" y="73"/>
                  </a:lnTo>
                  <a:lnTo>
                    <a:pt x="23" y="71"/>
                  </a:lnTo>
                  <a:lnTo>
                    <a:pt x="24" y="68"/>
                  </a:lnTo>
                  <a:lnTo>
                    <a:pt x="28" y="66"/>
                  </a:lnTo>
                  <a:lnTo>
                    <a:pt x="28" y="58"/>
                  </a:lnTo>
                  <a:lnTo>
                    <a:pt x="28" y="51"/>
                  </a:lnTo>
                  <a:lnTo>
                    <a:pt x="28" y="45"/>
                  </a:lnTo>
                  <a:lnTo>
                    <a:pt x="28" y="37"/>
                  </a:lnTo>
                  <a:lnTo>
                    <a:pt x="31" y="33"/>
                  </a:lnTo>
                  <a:lnTo>
                    <a:pt x="34" y="32"/>
                  </a:lnTo>
                  <a:lnTo>
                    <a:pt x="38" y="30"/>
                  </a:lnTo>
                  <a:lnTo>
                    <a:pt x="41" y="27"/>
                  </a:lnTo>
                  <a:lnTo>
                    <a:pt x="43" y="22"/>
                  </a:lnTo>
                  <a:lnTo>
                    <a:pt x="44" y="15"/>
                  </a:lnTo>
                  <a:lnTo>
                    <a:pt x="44" y="8"/>
                  </a:lnTo>
                  <a:lnTo>
                    <a:pt x="48" y="3"/>
                  </a:lnTo>
                  <a:lnTo>
                    <a:pt x="53" y="2"/>
                  </a:lnTo>
                  <a:lnTo>
                    <a:pt x="59" y="0"/>
                  </a:lnTo>
                  <a:lnTo>
                    <a:pt x="63" y="2"/>
                  </a:lnTo>
                  <a:lnTo>
                    <a:pt x="64" y="3"/>
                  </a:lnTo>
                  <a:lnTo>
                    <a:pt x="69" y="10"/>
                  </a:lnTo>
                  <a:lnTo>
                    <a:pt x="73" y="18"/>
                  </a:lnTo>
                  <a:lnTo>
                    <a:pt x="76" y="27"/>
                  </a:lnTo>
                  <a:lnTo>
                    <a:pt x="79" y="30"/>
                  </a:lnTo>
                  <a:lnTo>
                    <a:pt x="84" y="35"/>
                  </a:lnTo>
                  <a:lnTo>
                    <a:pt x="84" y="38"/>
                  </a:lnTo>
                  <a:lnTo>
                    <a:pt x="84" y="43"/>
                  </a:lnTo>
                  <a:lnTo>
                    <a:pt x="83" y="46"/>
                  </a:lnTo>
                  <a:lnTo>
                    <a:pt x="84" y="51"/>
                  </a:lnTo>
                  <a:lnTo>
                    <a:pt x="84" y="53"/>
                  </a:lnTo>
                  <a:lnTo>
                    <a:pt x="88" y="55"/>
                  </a:lnTo>
                  <a:lnTo>
                    <a:pt x="91" y="58"/>
                  </a:lnTo>
                  <a:lnTo>
                    <a:pt x="93" y="60"/>
                  </a:lnTo>
                  <a:lnTo>
                    <a:pt x="93" y="63"/>
                  </a:lnTo>
                  <a:lnTo>
                    <a:pt x="93" y="68"/>
                  </a:lnTo>
                  <a:lnTo>
                    <a:pt x="94" y="71"/>
                  </a:lnTo>
                  <a:lnTo>
                    <a:pt x="94" y="73"/>
                  </a:lnTo>
                  <a:lnTo>
                    <a:pt x="96" y="73"/>
                  </a:lnTo>
                  <a:lnTo>
                    <a:pt x="99" y="76"/>
                  </a:lnTo>
                  <a:lnTo>
                    <a:pt x="102" y="81"/>
                  </a:lnTo>
                  <a:lnTo>
                    <a:pt x="102" y="85"/>
                  </a:lnTo>
                  <a:lnTo>
                    <a:pt x="104" y="86"/>
                  </a:lnTo>
                  <a:lnTo>
                    <a:pt x="109" y="86"/>
                  </a:lnTo>
                  <a:lnTo>
                    <a:pt x="114" y="86"/>
                  </a:lnTo>
                  <a:lnTo>
                    <a:pt x="116" y="85"/>
                  </a:lnTo>
                  <a:lnTo>
                    <a:pt x="117" y="83"/>
                  </a:lnTo>
                  <a:lnTo>
                    <a:pt x="124" y="83"/>
                  </a:lnTo>
                  <a:lnTo>
                    <a:pt x="131" y="83"/>
                  </a:lnTo>
                  <a:lnTo>
                    <a:pt x="136" y="83"/>
                  </a:lnTo>
                  <a:lnTo>
                    <a:pt x="141" y="83"/>
                  </a:lnTo>
                  <a:lnTo>
                    <a:pt x="141" y="85"/>
                  </a:lnTo>
                  <a:lnTo>
                    <a:pt x="142" y="86"/>
                  </a:lnTo>
                  <a:lnTo>
                    <a:pt x="144" y="91"/>
                  </a:lnTo>
                  <a:lnTo>
                    <a:pt x="146" y="93"/>
                  </a:lnTo>
                  <a:lnTo>
                    <a:pt x="149" y="95"/>
                  </a:lnTo>
                  <a:lnTo>
                    <a:pt x="154" y="98"/>
                  </a:lnTo>
                  <a:lnTo>
                    <a:pt x="157" y="100"/>
                  </a:lnTo>
                  <a:lnTo>
                    <a:pt x="161" y="103"/>
                  </a:lnTo>
                  <a:lnTo>
                    <a:pt x="164" y="103"/>
                  </a:lnTo>
                  <a:lnTo>
                    <a:pt x="164" y="105"/>
                  </a:lnTo>
                  <a:lnTo>
                    <a:pt x="166" y="105"/>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25" name="Freeform 69"/>
            <p:cNvSpPr>
              <a:spLocks/>
            </p:cNvSpPr>
            <p:nvPr/>
          </p:nvSpPr>
          <p:spPr bwMode="auto">
            <a:xfrm>
              <a:off x="3157" y="1535"/>
              <a:ext cx="927" cy="674"/>
            </a:xfrm>
            <a:custGeom>
              <a:avLst/>
              <a:gdLst>
                <a:gd name="T0" fmla="*/ 1 w 1293"/>
                <a:gd name="T1" fmla="*/ 1 h 1062"/>
                <a:gd name="T2" fmla="*/ 1 w 1293"/>
                <a:gd name="T3" fmla="*/ 1 h 1062"/>
                <a:gd name="T4" fmla="*/ 1 w 1293"/>
                <a:gd name="T5" fmla="*/ 1 h 1062"/>
                <a:gd name="T6" fmla="*/ 1 w 1293"/>
                <a:gd name="T7" fmla="*/ 1 h 1062"/>
                <a:gd name="T8" fmla="*/ 1 w 1293"/>
                <a:gd name="T9" fmla="*/ 1 h 1062"/>
                <a:gd name="T10" fmla="*/ 1 w 1293"/>
                <a:gd name="T11" fmla="*/ 1 h 1062"/>
                <a:gd name="T12" fmla="*/ 1 w 1293"/>
                <a:gd name="T13" fmla="*/ 1 h 1062"/>
                <a:gd name="T14" fmla="*/ 1 w 1293"/>
                <a:gd name="T15" fmla="*/ 1 h 1062"/>
                <a:gd name="T16" fmla="*/ 1 w 1293"/>
                <a:gd name="T17" fmla="*/ 1 h 1062"/>
                <a:gd name="T18" fmla="*/ 1 w 1293"/>
                <a:gd name="T19" fmla="*/ 1 h 1062"/>
                <a:gd name="T20" fmla="*/ 1 w 1293"/>
                <a:gd name="T21" fmla="*/ 1 h 1062"/>
                <a:gd name="T22" fmla="*/ 1 w 1293"/>
                <a:gd name="T23" fmla="*/ 1 h 1062"/>
                <a:gd name="T24" fmla="*/ 1 w 1293"/>
                <a:gd name="T25" fmla="*/ 1 h 1062"/>
                <a:gd name="T26" fmla="*/ 1 w 1293"/>
                <a:gd name="T27" fmla="*/ 1 h 1062"/>
                <a:gd name="T28" fmla="*/ 1 w 1293"/>
                <a:gd name="T29" fmla="*/ 1 h 1062"/>
                <a:gd name="T30" fmla="*/ 1 w 1293"/>
                <a:gd name="T31" fmla="*/ 1 h 1062"/>
                <a:gd name="T32" fmla="*/ 1 w 1293"/>
                <a:gd name="T33" fmla="*/ 1 h 1062"/>
                <a:gd name="T34" fmla="*/ 1 w 1293"/>
                <a:gd name="T35" fmla="*/ 1 h 1062"/>
                <a:gd name="T36" fmla="*/ 1 w 1293"/>
                <a:gd name="T37" fmla="*/ 1 h 1062"/>
                <a:gd name="T38" fmla="*/ 1 w 1293"/>
                <a:gd name="T39" fmla="*/ 1 h 1062"/>
                <a:gd name="T40" fmla="*/ 1 w 1293"/>
                <a:gd name="T41" fmla="*/ 1 h 1062"/>
                <a:gd name="T42" fmla="*/ 1 w 1293"/>
                <a:gd name="T43" fmla="*/ 1 h 1062"/>
                <a:gd name="T44" fmla="*/ 1 w 1293"/>
                <a:gd name="T45" fmla="*/ 1 h 1062"/>
                <a:gd name="T46" fmla="*/ 1 w 1293"/>
                <a:gd name="T47" fmla="*/ 1 h 1062"/>
                <a:gd name="T48" fmla="*/ 1 w 1293"/>
                <a:gd name="T49" fmla="*/ 1 h 1062"/>
                <a:gd name="T50" fmla="*/ 1 w 1293"/>
                <a:gd name="T51" fmla="*/ 1 h 1062"/>
                <a:gd name="T52" fmla="*/ 1 w 1293"/>
                <a:gd name="T53" fmla="*/ 1 h 1062"/>
                <a:gd name="T54" fmla="*/ 1 w 1293"/>
                <a:gd name="T55" fmla="*/ 1 h 1062"/>
                <a:gd name="T56" fmla="*/ 1 w 1293"/>
                <a:gd name="T57" fmla="*/ 1 h 1062"/>
                <a:gd name="T58" fmla="*/ 1 w 1293"/>
                <a:gd name="T59" fmla="*/ 1 h 1062"/>
                <a:gd name="T60" fmla="*/ 1 w 1293"/>
                <a:gd name="T61" fmla="*/ 1 h 1062"/>
                <a:gd name="T62" fmla="*/ 1 w 1293"/>
                <a:gd name="T63" fmla="*/ 1 h 1062"/>
                <a:gd name="T64" fmla="*/ 1 w 1293"/>
                <a:gd name="T65" fmla="*/ 1 h 1062"/>
                <a:gd name="T66" fmla="*/ 1 w 1293"/>
                <a:gd name="T67" fmla="*/ 1 h 1062"/>
                <a:gd name="T68" fmla="*/ 1 w 1293"/>
                <a:gd name="T69" fmla="*/ 1 h 1062"/>
                <a:gd name="T70" fmla="*/ 1 w 1293"/>
                <a:gd name="T71" fmla="*/ 1 h 1062"/>
                <a:gd name="T72" fmla="*/ 1 w 1293"/>
                <a:gd name="T73" fmla="*/ 1 h 1062"/>
                <a:gd name="T74" fmla="*/ 1 w 1293"/>
                <a:gd name="T75" fmla="*/ 1 h 1062"/>
                <a:gd name="T76" fmla="*/ 1 w 1293"/>
                <a:gd name="T77" fmla="*/ 1 h 1062"/>
                <a:gd name="T78" fmla="*/ 1 w 1293"/>
                <a:gd name="T79" fmla="*/ 1 h 1062"/>
                <a:gd name="T80" fmla="*/ 1 w 1293"/>
                <a:gd name="T81" fmla="*/ 1 h 1062"/>
                <a:gd name="T82" fmla="*/ 1 w 1293"/>
                <a:gd name="T83" fmla="*/ 1 h 1062"/>
                <a:gd name="T84" fmla="*/ 1 w 1293"/>
                <a:gd name="T85" fmla="*/ 1 h 1062"/>
                <a:gd name="T86" fmla="*/ 1 w 1293"/>
                <a:gd name="T87" fmla="*/ 1 h 1062"/>
                <a:gd name="T88" fmla="*/ 1 w 1293"/>
                <a:gd name="T89" fmla="*/ 1 h 1062"/>
                <a:gd name="T90" fmla="*/ 1 w 1293"/>
                <a:gd name="T91" fmla="*/ 1 h 1062"/>
                <a:gd name="T92" fmla="*/ 1 w 1293"/>
                <a:gd name="T93" fmla="*/ 1 h 1062"/>
                <a:gd name="T94" fmla="*/ 1 w 1293"/>
                <a:gd name="T95" fmla="*/ 1 h 1062"/>
                <a:gd name="T96" fmla="*/ 1 w 1293"/>
                <a:gd name="T97" fmla="*/ 1 h 1062"/>
                <a:gd name="T98" fmla="*/ 1 w 1293"/>
                <a:gd name="T99" fmla="*/ 1 h 1062"/>
                <a:gd name="T100" fmla="*/ 1 w 1293"/>
                <a:gd name="T101" fmla="*/ 1 h 1062"/>
                <a:gd name="T102" fmla="*/ 1 w 1293"/>
                <a:gd name="T103" fmla="*/ 1 h 1062"/>
                <a:gd name="T104" fmla="*/ 1 w 1293"/>
                <a:gd name="T105" fmla="*/ 1 h 1062"/>
                <a:gd name="T106" fmla="*/ 1 w 1293"/>
                <a:gd name="T107" fmla="*/ 1 h 1062"/>
                <a:gd name="T108" fmla="*/ 1 w 1293"/>
                <a:gd name="T109" fmla="*/ 1 h 1062"/>
                <a:gd name="T110" fmla="*/ 1 w 1293"/>
                <a:gd name="T111" fmla="*/ 1 h 1062"/>
                <a:gd name="T112" fmla="*/ 1 w 1293"/>
                <a:gd name="T113" fmla="*/ 1 h 1062"/>
                <a:gd name="T114" fmla="*/ 1 w 1293"/>
                <a:gd name="T115" fmla="*/ 1 h 1062"/>
                <a:gd name="T116" fmla="*/ 1 w 1293"/>
                <a:gd name="T117" fmla="*/ 1 h 1062"/>
                <a:gd name="T118" fmla="*/ 1 w 1293"/>
                <a:gd name="T119" fmla="*/ 1 h 1062"/>
                <a:gd name="T120" fmla="*/ 1 w 1293"/>
                <a:gd name="T121" fmla="*/ 1 h 10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93"/>
                <a:gd name="T184" fmla="*/ 0 h 1062"/>
                <a:gd name="T185" fmla="*/ 1293 w 1293"/>
                <a:gd name="T186" fmla="*/ 1062 h 10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93" h="1062">
                  <a:moveTo>
                    <a:pt x="1293" y="342"/>
                  </a:moveTo>
                  <a:lnTo>
                    <a:pt x="1293" y="342"/>
                  </a:lnTo>
                  <a:lnTo>
                    <a:pt x="1291" y="342"/>
                  </a:lnTo>
                  <a:lnTo>
                    <a:pt x="1289" y="340"/>
                  </a:lnTo>
                  <a:lnTo>
                    <a:pt x="1288" y="340"/>
                  </a:lnTo>
                  <a:lnTo>
                    <a:pt x="1286" y="338"/>
                  </a:lnTo>
                  <a:lnTo>
                    <a:pt x="1284" y="335"/>
                  </a:lnTo>
                  <a:lnTo>
                    <a:pt x="1284" y="330"/>
                  </a:lnTo>
                  <a:lnTo>
                    <a:pt x="1284" y="325"/>
                  </a:lnTo>
                  <a:lnTo>
                    <a:pt x="1283" y="322"/>
                  </a:lnTo>
                  <a:lnTo>
                    <a:pt x="1278" y="322"/>
                  </a:lnTo>
                  <a:lnTo>
                    <a:pt x="1273" y="322"/>
                  </a:lnTo>
                  <a:lnTo>
                    <a:pt x="1268" y="323"/>
                  </a:lnTo>
                  <a:lnTo>
                    <a:pt x="1263" y="322"/>
                  </a:lnTo>
                  <a:lnTo>
                    <a:pt x="1260" y="320"/>
                  </a:lnTo>
                  <a:lnTo>
                    <a:pt x="1258" y="318"/>
                  </a:lnTo>
                  <a:lnTo>
                    <a:pt x="1256" y="312"/>
                  </a:lnTo>
                  <a:lnTo>
                    <a:pt x="1255" y="305"/>
                  </a:lnTo>
                  <a:lnTo>
                    <a:pt x="1253" y="300"/>
                  </a:lnTo>
                  <a:lnTo>
                    <a:pt x="1246" y="294"/>
                  </a:lnTo>
                  <a:lnTo>
                    <a:pt x="1240" y="285"/>
                  </a:lnTo>
                  <a:lnTo>
                    <a:pt x="1238" y="285"/>
                  </a:lnTo>
                  <a:lnTo>
                    <a:pt x="1236" y="285"/>
                  </a:lnTo>
                  <a:lnTo>
                    <a:pt x="1235" y="287"/>
                  </a:lnTo>
                  <a:lnTo>
                    <a:pt x="1233" y="285"/>
                  </a:lnTo>
                  <a:lnTo>
                    <a:pt x="1231" y="280"/>
                  </a:lnTo>
                  <a:lnTo>
                    <a:pt x="1233" y="275"/>
                  </a:lnTo>
                  <a:lnTo>
                    <a:pt x="1240" y="265"/>
                  </a:lnTo>
                  <a:lnTo>
                    <a:pt x="1251" y="252"/>
                  </a:lnTo>
                  <a:lnTo>
                    <a:pt x="1256" y="245"/>
                  </a:lnTo>
                  <a:lnTo>
                    <a:pt x="1260" y="237"/>
                  </a:lnTo>
                  <a:lnTo>
                    <a:pt x="1260" y="234"/>
                  </a:lnTo>
                  <a:lnTo>
                    <a:pt x="1258" y="231"/>
                  </a:lnTo>
                  <a:lnTo>
                    <a:pt x="1256" y="224"/>
                  </a:lnTo>
                  <a:lnTo>
                    <a:pt x="1256" y="216"/>
                  </a:lnTo>
                  <a:lnTo>
                    <a:pt x="1256" y="209"/>
                  </a:lnTo>
                  <a:lnTo>
                    <a:pt x="1256" y="202"/>
                  </a:lnTo>
                  <a:lnTo>
                    <a:pt x="1255" y="201"/>
                  </a:lnTo>
                  <a:lnTo>
                    <a:pt x="1253" y="197"/>
                  </a:lnTo>
                  <a:lnTo>
                    <a:pt x="1250" y="196"/>
                  </a:lnTo>
                  <a:lnTo>
                    <a:pt x="1246" y="196"/>
                  </a:lnTo>
                  <a:lnTo>
                    <a:pt x="1240" y="197"/>
                  </a:lnTo>
                  <a:lnTo>
                    <a:pt x="1233" y="199"/>
                  </a:lnTo>
                  <a:lnTo>
                    <a:pt x="1226" y="197"/>
                  </a:lnTo>
                  <a:lnTo>
                    <a:pt x="1221" y="196"/>
                  </a:lnTo>
                  <a:lnTo>
                    <a:pt x="1218" y="192"/>
                  </a:lnTo>
                  <a:lnTo>
                    <a:pt x="1213" y="184"/>
                  </a:lnTo>
                  <a:lnTo>
                    <a:pt x="1210" y="177"/>
                  </a:lnTo>
                  <a:lnTo>
                    <a:pt x="1206" y="174"/>
                  </a:lnTo>
                  <a:lnTo>
                    <a:pt x="1203" y="171"/>
                  </a:lnTo>
                  <a:lnTo>
                    <a:pt x="1196" y="167"/>
                  </a:lnTo>
                  <a:lnTo>
                    <a:pt x="1190" y="166"/>
                  </a:lnTo>
                  <a:lnTo>
                    <a:pt x="1178" y="166"/>
                  </a:lnTo>
                  <a:lnTo>
                    <a:pt x="1165" y="166"/>
                  </a:lnTo>
                  <a:lnTo>
                    <a:pt x="1150" y="164"/>
                  </a:lnTo>
                  <a:lnTo>
                    <a:pt x="1132" y="159"/>
                  </a:lnTo>
                  <a:lnTo>
                    <a:pt x="1127" y="157"/>
                  </a:lnTo>
                  <a:lnTo>
                    <a:pt x="1122" y="159"/>
                  </a:lnTo>
                  <a:lnTo>
                    <a:pt x="1118" y="161"/>
                  </a:lnTo>
                  <a:lnTo>
                    <a:pt x="1113" y="164"/>
                  </a:lnTo>
                  <a:lnTo>
                    <a:pt x="1110" y="171"/>
                  </a:lnTo>
                  <a:lnTo>
                    <a:pt x="1109" y="179"/>
                  </a:lnTo>
                  <a:lnTo>
                    <a:pt x="1109" y="186"/>
                  </a:lnTo>
                  <a:lnTo>
                    <a:pt x="1110" y="194"/>
                  </a:lnTo>
                  <a:lnTo>
                    <a:pt x="1112" y="197"/>
                  </a:lnTo>
                  <a:lnTo>
                    <a:pt x="1115" y="197"/>
                  </a:lnTo>
                  <a:lnTo>
                    <a:pt x="1118" y="199"/>
                  </a:lnTo>
                  <a:lnTo>
                    <a:pt x="1120" y="201"/>
                  </a:lnTo>
                  <a:lnTo>
                    <a:pt x="1130" y="211"/>
                  </a:lnTo>
                  <a:lnTo>
                    <a:pt x="1140" y="221"/>
                  </a:lnTo>
                  <a:lnTo>
                    <a:pt x="1142" y="221"/>
                  </a:lnTo>
                  <a:lnTo>
                    <a:pt x="1143" y="221"/>
                  </a:lnTo>
                  <a:lnTo>
                    <a:pt x="1145" y="219"/>
                  </a:lnTo>
                  <a:lnTo>
                    <a:pt x="1147" y="221"/>
                  </a:lnTo>
                  <a:lnTo>
                    <a:pt x="1148" y="226"/>
                  </a:lnTo>
                  <a:lnTo>
                    <a:pt x="1147" y="231"/>
                  </a:lnTo>
                  <a:lnTo>
                    <a:pt x="1145" y="236"/>
                  </a:lnTo>
                  <a:lnTo>
                    <a:pt x="1142" y="242"/>
                  </a:lnTo>
                  <a:lnTo>
                    <a:pt x="1130" y="254"/>
                  </a:lnTo>
                  <a:lnTo>
                    <a:pt x="1123" y="257"/>
                  </a:lnTo>
                  <a:lnTo>
                    <a:pt x="1118" y="259"/>
                  </a:lnTo>
                  <a:lnTo>
                    <a:pt x="1117" y="262"/>
                  </a:lnTo>
                  <a:lnTo>
                    <a:pt x="1117" y="267"/>
                  </a:lnTo>
                  <a:lnTo>
                    <a:pt x="1118" y="270"/>
                  </a:lnTo>
                  <a:lnTo>
                    <a:pt x="1120" y="275"/>
                  </a:lnTo>
                  <a:lnTo>
                    <a:pt x="1120" y="284"/>
                  </a:lnTo>
                  <a:lnTo>
                    <a:pt x="1118" y="290"/>
                  </a:lnTo>
                  <a:lnTo>
                    <a:pt x="1117" y="295"/>
                  </a:lnTo>
                  <a:lnTo>
                    <a:pt x="1117" y="304"/>
                  </a:lnTo>
                  <a:lnTo>
                    <a:pt x="1118" y="309"/>
                  </a:lnTo>
                  <a:lnTo>
                    <a:pt x="1120" y="314"/>
                  </a:lnTo>
                  <a:lnTo>
                    <a:pt x="1120" y="320"/>
                  </a:lnTo>
                  <a:lnTo>
                    <a:pt x="1120" y="325"/>
                  </a:lnTo>
                  <a:lnTo>
                    <a:pt x="1118" y="328"/>
                  </a:lnTo>
                  <a:lnTo>
                    <a:pt x="1117" y="330"/>
                  </a:lnTo>
                  <a:lnTo>
                    <a:pt x="1115" y="333"/>
                  </a:lnTo>
                  <a:lnTo>
                    <a:pt x="1113" y="335"/>
                  </a:lnTo>
                  <a:lnTo>
                    <a:pt x="1113" y="343"/>
                  </a:lnTo>
                  <a:lnTo>
                    <a:pt x="1115" y="350"/>
                  </a:lnTo>
                  <a:lnTo>
                    <a:pt x="1115" y="357"/>
                  </a:lnTo>
                  <a:lnTo>
                    <a:pt x="1113" y="362"/>
                  </a:lnTo>
                  <a:lnTo>
                    <a:pt x="1112" y="365"/>
                  </a:lnTo>
                  <a:lnTo>
                    <a:pt x="1110" y="368"/>
                  </a:lnTo>
                  <a:lnTo>
                    <a:pt x="1104" y="372"/>
                  </a:lnTo>
                  <a:lnTo>
                    <a:pt x="1099" y="373"/>
                  </a:lnTo>
                  <a:lnTo>
                    <a:pt x="1095" y="377"/>
                  </a:lnTo>
                  <a:lnTo>
                    <a:pt x="1094" y="378"/>
                  </a:lnTo>
                  <a:lnTo>
                    <a:pt x="1092" y="383"/>
                  </a:lnTo>
                  <a:lnTo>
                    <a:pt x="1094" y="388"/>
                  </a:lnTo>
                  <a:lnTo>
                    <a:pt x="1095" y="395"/>
                  </a:lnTo>
                  <a:lnTo>
                    <a:pt x="1099" y="401"/>
                  </a:lnTo>
                  <a:lnTo>
                    <a:pt x="1099" y="405"/>
                  </a:lnTo>
                  <a:lnTo>
                    <a:pt x="1097" y="408"/>
                  </a:lnTo>
                  <a:lnTo>
                    <a:pt x="1095" y="410"/>
                  </a:lnTo>
                  <a:lnTo>
                    <a:pt x="1094" y="411"/>
                  </a:lnTo>
                  <a:lnTo>
                    <a:pt x="1082" y="408"/>
                  </a:lnTo>
                  <a:lnTo>
                    <a:pt x="1079" y="406"/>
                  </a:lnTo>
                  <a:lnTo>
                    <a:pt x="1074" y="401"/>
                  </a:lnTo>
                  <a:lnTo>
                    <a:pt x="1070" y="395"/>
                  </a:lnTo>
                  <a:lnTo>
                    <a:pt x="1070" y="387"/>
                  </a:lnTo>
                  <a:lnTo>
                    <a:pt x="1070" y="380"/>
                  </a:lnTo>
                  <a:lnTo>
                    <a:pt x="1067" y="372"/>
                  </a:lnTo>
                  <a:lnTo>
                    <a:pt x="1064" y="367"/>
                  </a:lnTo>
                  <a:lnTo>
                    <a:pt x="1059" y="362"/>
                  </a:lnTo>
                  <a:lnTo>
                    <a:pt x="1047" y="353"/>
                  </a:lnTo>
                  <a:lnTo>
                    <a:pt x="1042" y="350"/>
                  </a:lnTo>
                  <a:lnTo>
                    <a:pt x="1037" y="345"/>
                  </a:lnTo>
                  <a:lnTo>
                    <a:pt x="1034" y="340"/>
                  </a:lnTo>
                  <a:lnTo>
                    <a:pt x="1032" y="332"/>
                  </a:lnTo>
                  <a:lnTo>
                    <a:pt x="1032" y="328"/>
                  </a:lnTo>
                  <a:lnTo>
                    <a:pt x="1034" y="325"/>
                  </a:lnTo>
                  <a:lnTo>
                    <a:pt x="1040" y="320"/>
                  </a:lnTo>
                  <a:lnTo>
                    <a:pt x="1057" y="314"/>
                  </a:lnTo>
                  <a:lnTo>
                    <a:pt x="1050" y="295"/>
                  </a:lnTo>
                  <a:lnTo>
                    <a:pt x="1044" y="275"/>
                  </a:lnTo>
                  <a:lnTo>
                    <a:pt x="1042" y="277"/>
                  </a:lnTo>
                  <a:lnTo>
                    <a:pt x="1040" y="275"/>
                  </a:lnTo>
                  <a:lnTo>
                    <a:pt x="1040" y="270"/>
                  </a:lnTo>
                  <a:lnTo>
                    <a:pt x="1042" y="265"/>
                  </a:lnTo>
                  <a:lnTo>
                    <a:pt x="1042" y="262"/>
                  </a:lnTo>
                  <a:lnTo>
                    <a:pt x="1040" y="257"/>
                  </a:lnTo>
                  <a:lnTo>
                    <a:pt x="1039" y="254"/>
                  </a:lnTo>
                  <a:lnTo>
                    <a:pt x="1035" y="252"/>
                  </a:lnTo>
                  <a:lnTo>
                    <a:pt x="1027" y="250"/>
                  </a:lnTo>
                  <a:lnTo>
                    <a:pt x="1019" y="250"/>
                  </a:lnTo>
                  <a:lnTo>
                    <a:pt x="1016" y="249"/>
                  </a:lnTo>
                  <a:lnTo>
                    <a:pt x="1011" y="247"/>
                  </a:lnTo>
                  <a:lnTo>
                    <a:pt x="1007" y="240"/>
                  </a:lnTo>
                  <a:lnTo>
                    <a:pt x="1002" y="232"/>
                  </a:lnTo>
                  <a:lnTo>
                    <a:pt x="999" y="229"/>
                  </a:lnTo>
                  <a:lnTo>
                    <a:pt x="997" y="227"/>
                  </a:lnTo>
                  <a:lnTo>
                    <a:pt x="992" y="226"/>
                  </a:lnTo>
                  <a:lnTo>
                    <a:pt x="987" y="227"/>
                  </a:lnTo>
                  <a:lnTo>
                    <a:pt x="982" y="231"/>
                  </a:lnTo>
                  <a:lnTo>
                    <a:pt x="979" y="237"/>
                  </a:lnTo>
                  <a:lnTo>
                    <a:pt x="979" y="245"/>
                  </a:lnTo>
                  <a:lnTo>
                    <a:pt x="977" y="254"/>
                  </a:lnTo>
                  <a:lnTo>
                    <a:pt x="979" y="260"/>
                  </a:lnTo>
                  <a:lnTo>
                    <a:pt x="982" y="272"/>
                  </a:lnTo>
                  <a:lnTo>
                    <a:pt x="984" y="284"/>
                  </a:lnTo>
                  <a:lnTo>
                    <a:pt x="984" y="297"/>
                  </a:lnTo>
                  <a:lnTo>
                    <a:pt x="982" y="300"/>
                  </a:lnTo>
                  <a:lnTo>
                    <a:pt x="981" y="304"/>
                  </a:lnTo>
                  <a:lnTo>
                    <a:pt x="974" y="310"/>
                  </a:lnTo>
                  <a:lnTo>
                    <a:pt x="966" y="302"/>
                  </a:lnTo>
                  <a:lnTo>
                    <a:pt x="961" y="295"/>
                  </a:lnTo>
                  <a:lnTo>
                    <a:pt x="959" y="290"/>
                  </a:lnTo>
                  <a:lnTo>
                    <a:pt x="956" y="290"/>
                  </a:lnTo>
                  <a:lnTo>
                    <a:pt x="954" y="284"/>
                  </a:lnTo>
                  <a:lnTo>
                    <a:pt x="954" y="277"/>
                  </a:lnTo>
                  <a:lnTo>
                    <a:pt x="956" y="272"/>
                  </a:lnTo>
                  <a:lnTo>
                    <a:pt x="956" y="265"/>
                  </a:lnTo>
                  <a:lnTo>
                    <a:pt x="951" y="254"/>
                  </a:lnTo>
                  <a:lnTo>
                    <a:pt x="946" y="244"/>
                  </a:lnTo>
                  <a:lnTo>
                    <a:pt x="944" y="242"/>
                  </a:lnTo>
                  <a:lnTo>
                    <a:pt x="943" y="242"/>
                  </a:lnTo>
                  <a:lnTo>
                    <a:pt x="939" y="240"/>
                  </a:lnTo>
                  <a:lnTo>
                    <a:pt x="938" y="236"/>
                  </a:lnTo>
                  <a:lnTo>
                    <a:pt x="938" y="231"/>
                  </a:lnTo>
                  <a:lnTo>
                    <a:pt x="943" y="222"/>
                  </a:lnTo>
                  <a:lnTo>
                    <a:pt x="947" y="216"/>
                  </a:lnTo>
                  <a:lnTo>
                    <a:pt x="952" y="211"/>
                  </a:lnTo>
                  <a:lnTo>
                    <a:pt x="939" y="206"/>
                  </a:lnTo>
                  <a:lnTo>
                    <a:pt x="928" y="204"/>
                  </a:lnTo>
                  <a:lnTo>
                    <a:pt x="921" y="204"/>
                  </a:lnTo>
                  <a:lnTo>
                    <a:pt x="916" y="206"/>
                  </a:lnTo>
                  <a:lnTo>
                    <a:pt x="913" y="209"/>
                  </a:lnTo>
                  <a:lnTo>
                    <a:pt x="909" y="214"/>
                  </a:lnTo>
                  <a:lnTo>
                    <a:pt x="904" y="209"/>
                  </a:lnTo>
                  <a:lnTo>
                    <a:pt x="899" y="204"/>
                  </a:lnTo>
                  <a:lnTo>
                    <a:pt x="891" y="202"/>
                  </a:lnTo>
                  <a:lnTo>
                    <a:pt x="888" y="201"/>
                  </a:lnTo>
                  <a:lnTo>
                    <a:pt x="886" y="197"/>
                  </a:lnTo>
                  <a:lnTo>
                    <a:pt x="886" y="191"/>
                  </a:lnTo>
                  <a:lnTo>
                    <a:pt x="889" y="191"/>
                  </a:lnTo>
                  <a:lnTo>
                    <a:pt x="891" y="191"/>
                  </a:lnTo>
                  <a:lnTo>
                    <a:pt x="893" y="191"/>
                  </a:lnTo>
                  <a:lnTo>
                    <a:pt x="893" y="187"/>
                  </a:lnTo>
                  <a:lnTo>
                    <a:pt x="893" y="184"/>
                  </a:lnTo>
                  <a:lnTo>
                    <a:pt x="889" y="177"/>
                  </a:lnTo>
                  <a:lnTo>
                    <a:pt x="888" y="171"/>
                  </a:lnTo>
                  <a:lnTo>
                    <a:pt x="888" y="167"/>
                  </a:lnTo>
                  <a:lnTo>
                    <a:pt x="889" y="164"/>
                  </a:lnTo>
                  <a:lnTo>
                    <a:pt x="893" y="161"/>
                  </a:lnTo>
                  <a:lnTo>
                    <a:pt x="898" y="161"/>
                  </a:lnTo>
                  <a:lnTo>
                    <a:pt x="909" y="161"/>
                  </a:lnTo>
                  <a:lnTo>
                    <a:pt x="906" y="149"/>
                  </a:lnTo>
                  <a:lnTo>
                    <a:pt x="903" y="143"/>
                  </a:lnTo>
                  <a:lnTo>
                    <a:pt x="899" y="136"/>
                  </a:lnTo>
                  <a:lnTo>
                    <a:pt x="896" y="128"/>
                  </a:lnTo>
                  <a:lnTo>
                    <a:pt x="896" y="129"/>
                  </a:lnTo>
                  <a:lnTo>
                    <a:pt x="894" y="126"/>
                  </a:lnTo>
                  <a:lnTo>
                    <a:pt x="893" y="123"/>
                  </a:lnTo>
                  <a:lnTo>
                    <a:pt x="891" y="119"/>
                  </a:lnTo>
                  <a:lnTo>
                    <a:pt x="889" y="114"/>
                  </a:lnTo>
                  <a:lnTo>
                    <a:pt x="883" y="109"/>
                  </a:lnTo>
                  <a:lnTo>
                    <a:pt x="878" y="104"/>
                  </a:lnTo>
                  <a:lnTo>
                    <a:pt x="873" y="99"/>
                  </a:lnTo>
                  <a:lnTo>
                    <a:pt x="869" y="94"/>
                  </a:lnTo>
                  <a:lnTo>
                    <a:pt x="868" y="88"/>
                  </a:lnTo>
                  <a:lnTo>
                    <a:pt x="869" y="83"/>
                  </a:lnTo>
                  <a:lnTo>
                    <a:pt x="869" y="78"/>
                  </a:lnTo>
                  <a:lnTo>
                    <a:pt x="869" y="71"/>
                  </a:lnTo>
                  <a:lnTo>
                    <a:pt x="866" y="66"/>
                  </a:lnTo>
                  <a:lnTo>
                    <a:pt x="861" y="63"/>
                  </a:lnTo>
                  <a:lnTo>
                    <a:pt x="856" y="60"/>
                  </a:lnTo>
                  <a:lnTo>
                    <a:pt x="853" y="55"/>
                  </a:lnTo>
                  <a:lnTo>
                    <a:pt x="851" y="50"/>
                  </a:lnTo>
                  <a:lnTo>
                    <a:pt x="850" y="45"/>
                  </a:lnTo>
                  <a:lnTo>
                    <a:pt x="850" y="35"/>
                  </a:lnTo>
                  <a:lnTo>
                    <a:pt x="850" y="25"/>
                  </a:lnTo>
                  <a:lnTo>
                    <a:pt x="848" y="20"/>
                  </a:lnTo>
                  <a:lnTo>
                    <a:pt x="846" y="15"/>
                  </a:lnTo>
                  <a:lnTo>
                    <a:pt x="841" y="11"/>
                  </a:lnTo>
                  <a:lnTo>
                    <a:pt x="836" y="10"/>
                  </a:lnTo>
                  <a:lnTo>
                    <a:pt x="826" y="8"/>
                  </a:lnTo>
                  <a:lnTo>
                    <a:pt x="825" y="6"/>
                  </a:lnTo>
                  <a:lnTo>
                    <a:pt x="821" y="5"/>
                  </a:lnTo>
                  <a:lnTo>
                    <a:pt x="820" y="1"/>
                  </a:lnTo>
                  <a:lnTo>
                    <a:pt x="818" y="1"/>
                  </a:lnTo>
                  <a:lnTo>
                    <a:pt x="811" y="0"/>
                  </a:lnTo>
                  <a:lnTo>
                    <a:pt x="803" y="0"/>
                  </a:lnTo>
                  <a:lnTo>
                    <a:pt x="800" y="1"/>
                  </a:lnTo>
                  <a:lnTo>
                    <a:pt x="796" y="3"/>
                  </a:lnTo>
                  <a:lnTo>
                    <a:pt x="793" y="13"/>
                  </a:lnTo>
                  <a:lnTo>
                    <a:pt x="786" y="16"/>
                  </a:lnTo>
                  <a:lnTo>
                    <a:pt x="780" y="18"/>
                  </a:lnTo>
                  <a:lnTo>
                    <a:pt x="780" y="28"/>
                  </a:lnTo>
                  <a:lnTo>
                    <a:pt x="780" y="38"/>
                  </a:lnTo>
                  <a:lnTo>
                    <a:pt x="781" y="48"/>
                  </a:lnTo>
                  <a:lnTo>
                    <a:pt x="781" y="51"/>
                  </a:lnTo>
                  <a:lnTo>
                    <a:pt x="780" y="55"/>
                  </a:lnTo>
                  <a:lnTo>
                    <a:pt x="777" y="56"/>
                  </a:lnTo>
                  <a:lnTo>
                    <a:pt x="772" y="56"/>
                  </a:lnTo>
                  <a:lnTo>
                    <a:pt x="767" y="56"/>
                  </a:lnTo>
                  <a:lnTo>
                    <a:pt x="763" y="58"/>
                  </a:lnTo>
                  <a:lnTo>
                    <a:pt x="760" y="63"/>
                  </a:lnTo>
                  <a:lnTo>
                    <a:pt x="760" y="66"/>
                  </a:lnTo>
                  <a:lnTo>
                    <a:pt x="762" y="76"/>
                  </a:lnTo>
                  <a:lnTo>
                    <a:pt x="765" y="86"/>
                  </a:lnTo>
                  <a:lnTo>
                    <a:pt x="767" y="94"/>
                  </a:lnTo>
                  <a:lnTo>
                    <a:pt x="765" y="96"/>
                  </a:lnTo>
                  <a:lnTo>
                    <a:pt x="763" y="98"/>
                  </a:lnTo>
                  <a:lnTo>
                    <a:pt x="762" y="99"/>
                  </a:lnTo>
                  <a:lnTo>
                    <a:pt x="760" y="101"/>
                  </a:lnTo>
                  <a:lnTo>
                    <a:pt x="757" y="114"/>
                  </a:lnTo>
                  <a:lnTo>
                    <a:pt x="753" y="128"/>
                  </a:lnTo>
                  <a:lnTo>
                    <a:pt x="752" y="129"/>
                  </a:lnTo>
                  <a:lnTo>
                    <a:pt x="750" y="131"/>
                  </a:lnTo>
                  <a:lnTo>
                    <a:pt x="748" y="133"/>
                  </a:lnTo>
                  <a:lnTo>
                    <a:pt x="747" y="134"/>
                  </a:lnTo>
                  <a:lnTo>
                    <a:pt x="745" y="143"/>
                  </a:lnTo>
                  <a:lnTo>
                    <a:pt x="747" y="151"/>
                  </a:lnTo>
                  <a:lnTo>
                    <a:pt x="750" y="157"/>
                  </a:lnTo>
                  <a:lnTo>
                    <a:pt x="755" y="162"/>
                  </a:lnTo>
                  <a:lnTo>
                    <a:pt x="767" y="174"/>
                  </a:lnTo>
                  <a:lnTo>
                    <a:pt x="773" y="184"/>
                  </a:lnTo>
                  <a:lnTo>
                    <a:pt x="780" y="194"/>
                  </a:lnTo>
                  <a:lnTo>
                    <a:pt x="788" y="202"/>
                  </a:lnTo>
                  <a:lnTo>
                    <a:pt x="793" y="206"/>
                  </a:lnTo>
                  <a:lnTo>
                    <a:pt x="800" y="207"/>
                  </a:lnTo>
                  <a:lnTo>
                    <a:pt x="805" y="207"/>
                  </a:lnTo>
                  <a:lnTo>
                    <a:pt x="811" y="207"/>
                  </a:lnTo>
                  <a:lnTo>
                    <a:pt x="816" y="207"/>
                  </a:lnTo>
                  <a:lnTo>
                    <a:pt x="823" y="207"/>
                  </a:lnTo>
                  <a:lnTo>
                    <a:pt x="828" y="209"/>
                  </a:lnTo>
                  <a:lnTo>
                    <a:pt x="833" y="214"/>
                  </a:lnTo>
                  <a:lnTo>
                    <a:pt x="836" y="214"/>
                  </a:lnTo>
                  <a:lnTo>
                    <a:pt x="840" y="214"/>
                  </a:lnTo>
                  <a:lnTo>
                    <a:pt x="841" y="219"/>
                  </a:lnTo>
                  <a:lnTo>
                    <a:pt x="841" y="224"/>
                  </a:lnTo>
                  <a:lnTo>
                    <a:pt x="841" y="229"/>
                  </a:lnTo>
                  <a:lnTo>
                    <a:pt x="840" y="234"/>
                  </a:lnTo>
                  <a:lnTo>
                    <a:pt x="835" y="236"/>
                  </a:lnTo>
                  <a:lnTo>
                    <a:pt x="826" y="239"/>
                  </a:lnTo>
                  <a:lnTo>
                    <a:pt x="823" y="240"/>
                  </a:lnTo>
                  <a:lnTo>
                    <a:pt x="820" y="244"/>
                  </a:lnTo>
                  <a:lnTo>
                    <a:pt x="818" y="247"/>
                  </a:lnTo>
                  <a:lnTo>
                    <a:pt x="820" y="254"/>
                  </a:lnTo>
                  <a:lnTo>
                    <a:pt x="821" y="257"/>
                  </a:lnTo>
                  <a:lnTo>
                    <a:pt x="826" y="257"/>
                  </a:lnTo>
                  <a:lnTo>
                    <a:pt x="831" y="259"/>
                  </a:lnTo>
                  <a:lnTo>
                    <a:pt x="836" y="260"/>
                  </a:lnTo>
                  <a:lnTo>
                    <a:pt x="840" y="264"/>
                  </a:lnTo>
                  <a:lnTo>
                    <a:pt x="843" y="269"/>
                  </a:lnTo>
                  <a:lnTo>
                    <a:pt x="846" y="279"/>
                  </a:lnTo>
                  <a:lnTo>
                    <a:pt x="846" y="285"/>
                  </a:lnTo>
                  <a:lnTo>
                    <a:pt x="845" y="290"/>
                  </a:lnTo>
                  <a:lnTo>
                    <a:pt x="841" y="300"/>
                  </a:lnTo>
                  <a:lnTo>
                    <a:pt x="836" y="307"/>
                  </a:lnTo>
                  <a:lnTo>
                    <a:pt x="833" y="317"/>
                  </a:lnTo>
                  <a:lnTo>
                    <a:pt x="833" y="325"/>
                  </a:lnTo>
                  <a:lnTo>
                    <a:pt x="833" y="333"/>
                  </a:lnTo>
                  <a:lnTo>
                    <a:pt x="831" y="340"/>
                  </a:lnTo>
                  <a:lnTo>
                    <a:pt x="830" y="343"/>
                  </a:lnTo>
                  <a:lnTo>
                    <a:pt x="826" y="345"/>
                  </a:lnTo>
                  <a:lnTo>
                    <a:pt x="821" y="347"/>
                  </a:lnTo>
                  <a:lnTo>
                    <a:pt x="815" y="348"/>
                  </a:lnTo>
                  <a:lnTo>
                    <a:pt x="805" y="348"/>
                  </a:lnTo>
                  <a:lnTo>
                    <a:pt x="793" y="348"/>
                  </a:lnTo>
                  <a:lnTo>
                    <a:pt x="790" y="350"/>
                  </a:lnTo>
                  <a:lnTo>
                    <a:pt x="786" y="352"/>
                  </a:lnTo>
                  <a:lnTo>
                    <a:pt x="785" y="357"/>
                  </a:lnTo>
                  <a:lnTo>
                    <a:pt x="785" y="360"/>
                  </a:lnTo>
                  <a:lnTo>
                    <a:pt x="788" y="368"/>
                  </a:lnTo>
                  <a:lnTo>
                    <a:pt x="791" y="375"/>
                  </a:lnTo>
                  <a:lnTo>
                    <a:pt x="795" y="380"/>
                  </a:lnTo>
                  <a:lnTo>
                    <a:pt x="800" y="385"/>
                  </a:lnTo>
                  <a:lnTo>
                    <a:pt x="803" y="388"/>
                  </a:lnTo>
                  <a:lnTo>
                    <a:pt x="805" y="397"/>
                  </a:lnTo>
                  <a:lnTo>
                    <a:pt x="803" y="405"/>
                  </a:lnTo>
                  <a:lnTo>
                    <a:pt x="800" y="410"/>
                  </a:lnTo>
                  <a:lnTo>
                    <a:pt x="796" y="411"/>
                  </a:lnTo>
                  <a:lnTo>
                    <a:pt x="791" y="415"/>
                  </a:lnTo>
                  <a:lnTo>
                    <a:pt x="790" y="418"/>
                  </a:lnTo>
                  <a:lnTo>
                    <a:pt x="788" y="425"/>
                  </a:lnTo>
                  <a:lnTo>
                    <a:pt x="791" y="431"/>
                  </a:lnTo>
                  <a:lnTo>
                    <a:pt x="790" y="436"/>
                  </a:lnTo>
                  <a:lnTo>
                    <a:pt x="791" y="441"/>
                  </a:lnTo>
                  <a:lnTo>
                    <a:pt x="793" y="446"/>
                  </a:lnTo>
                  <a:lnTo>
                    <a:pt x="791" y="451"/>
                  </a:lnTo>
                  <a:lnTo>
                    <a:pt x="791" y="453"/>
                  </a:lnTo>
                  <a:lnTo>
                    <a:pt x="790" y="453"/>
                  </a:lnTo>
                  <a:lnTo>
                    <a:pt x="790" y="456"/>
                  </a:lnTo>
                  <a:lnTo>
                    <a:pt x="793" y="463"/>
                  </a:lnTo>
                  <a:lnTo>
                    <a:pt x="795" y="473"/>
                  </a:lnTo>
                  <a:lnTo>
                    <a:pt x="793" y="473"/>
                  </a:lnTo>
                  <a:lnTo>
                    <a:pt x="790" y="468"/>
                  </a:lnTo>
                  <a:lnTo>
                    <a:pt x="785" y="465"/>
                  </a:lnTo>
                  <a:lnTo>
                    <a:pt x="783" y="465"/>
                  </a:lnTo>
                  <a:lnTo>
                    <a:pt x="785" y="466"/>
                  </a:lnTo>
                  <a:lnTo>
                    <a:pt x="781" y="465"/>
                  </a:lnTo>
                  <a:lnTo>
                    <a:pt x="770" y="465"/>
                  </a:lnTo>
                  <a:lnTo>
                    <a:pt x="760" y="461"/>
                  </a:lnTo>
                  <a:lnTo>
                    <a:pt x="757" y="460"/>
                  </a:lnTo>
                  <a:lnTo>
                    <a:pt x="755" y="456"/>
                  </a:lnTo>
                  <a:lnTo>
                    <a:pt x="750" y="448"/>
                  </a:lnTo>
                  <a:lnTo>
                    <a:pt x="763" y="446"/>
                  </a:lnTo>
                  <a:lnTo>
                    <a:pt x="768" y="445"/>
                  </a:lnTo>
                  <a:lnTo>
                    <a:pt x="773" y="441"/>
                  </a:lnTo>
                  <a:lnTo>
                    <a:pt x="777" y="435"/>
                  </a:lnTo>
                  <a:lnTo>
                    <a:pt x="777" y="430"/>
                  </a:lnTo>
                  <a:lnTo>
                    <a:pt x="777" y="425"/>
                  </a:lnTo>
                  <a:lnTo>
                    <a:pt x="775" y="420"/>
                  </a:lnTo>
                  <a:lnTo>
                    <a:pt x="772" y="410"/>
                  </a:lnTo>
                  <a:lnTo>
                    <a:pt x="770" y="405"/>
                  </a:lnTo>
                  <a:lnTo>
                    <a:pt x="770" y="400"/>
                  </a:lnTo>
                  <a:lnTo>
                    <a:pt x="772" y="393"/>
                  </a:lnTo>
                  <a:lnTo>
                    <a:pt x="775" y="388"/>
                  </a:lnTo>
                  <a:lnTo>
                    <a:pt x="777" y="383"/>
                  </a:lnTo>
                  <a:lnTo>
                    <a:pt x="780" y="375"/>
                  </a:lnTo>
                  <a:lnTo>
                    <a:pt x="780" y="373"/>
                  </a:lnTo>
                  <a:lnTo>
                    <a:pt x="778" y="370"/>
                  </a:lnTo>
                  <a:lnTo>
                    <a:pt x="775" y="365"/>
                  </a:lnTo>
                  <a:lnTo>
                    <a:pt x="772" y="355"/>
                  </a:lnTo>
                  <a:lnTo>
                    <a:pt x="765" y="347"/>
                  </a:lnTo>
                  <a:lnTo>
                    <a:pt x="750" y="332"/>
                  </a:lnTo>
                  <a:lnTo>
                    <a:pt x="742" y="322"/>
                  </a:lnTo>
                  <a:lnTo>
                    <a:pt x="733" y="309"/>
                  </a:lnTo>
                  <a:lnTo>
                    <a:pt x="727" y="304"/>
                  </a:lnTo>
                  <a:lnTo>
                    <a:pt x="720" y="300"/>
                  </a:lnTo>
                  <a:lnTo>
                    <a:pt x="712" y="299"/>
                  </a:lnTo>
                  <a:lnTo>
                    <a:pt x="703" y="300"/>
                  </a:lnTo>
                  <a:lnTo>
                    <a:pt x="700" y="302"/>
                  </a:lnTo>
                  <a:lnTo>
                    <a:pt x="698" y="305"/>
                  </a:lnTo>
                  <a:lnTo>
                    <a:pt x="694" y="314"/>
                  </a:lnTo>
                  <a:lnTo>
                    <a:pt x="692" y="315"/>
                  </a:lnTo>
                  <a:lnTo>
                    <a:pt x="689" y="315"/>
                  </a:lnTo>
                  <a:lnTo>
                    <a:pt x="685" y="317"/>
                  </a:lnTo>
                  <a:lnTo>
                    <a:pt x="684" y="320"/>
                  </a:lnTo>
                  <a:lnTo>
                    <a:pt x="684" y="325"/>
                  </a:lnTo>
                  <a:lnTo>
                    <a:pt x="684" y="332"/>
                  </a:lnTo>
                  <a:lnTo>
                    <a:pt x="685" y="335"/>
                  </a:lnTo>
                  <a:lnTo>
                    <a:pt x="689" y="338"/>
                  </a:lnTo>
                  <a:lnTo>
                    <a:pt x="692" y="340"/>
                  </a:lnTo>
                  <a:lnTo>
                    <a:pt x="694" y="342"/>
                  </a:lnTo>
                  <a:lnTo>
                    <a:pt x="695" y="345"/>
                  </a:lnTo>
                  <a:lnTo>
                    <a:pt x="698" y="345"/>
                  </a:lnTo>
                  <a:lnTo>
                    <a:pt x="702" y="347"/>
                  </a:lnTo>
                  <a:lnTo>
                    <a:pt x="703" y="348"/>
                  </a:lnTo>
                  <a:lnTo>
                    <a:pt x="708" y="355"/>
                  </a:lnTo>
                  <a:lnTo>
                    <a:pt x="713" y="357"/>
                  </a:lnTo>
                  <a:lnTo>
                    <a:pt x="720" y="358"/>
                  </a:lnTo>
                  <a:lnTo>
                    <a:pt x="727" y="362"/>
                  </a:lnTo>
                  <a:lnTo>
                    <a:pt x="730" y="365"/>
                  </a:lnTo>
                  <a:lnTo>
                    <a:pt x="733" y="368"/>
                  </a:lnTo>
                  <a:lnTo>
                    <a:pt x="735" y="373"/>
                  </a:lnTo>
                  <a:lnTo>
                    <a:pt x="735" y="377"/>
                  </a:lnTo>
                  <a:lnTo>
                    <a:pt x="733" y="385"/>
                  </a:lnTo>
                  <a:lnTo>
                    <a:pt x="723" y="385"/>
                  </a:lnTo>
                  <a:lnTo>
                    <a:pt x="718" y="383"/>
                  </a:lnTo>
                  <a:lnTo>
                    <a:pt x="713" y="382"/>
                  </a:lnTo>
                  <a:lnTo>
                    <a:pt x="707" y="377"/>
                  </a:lnTo>
                  <a:lnTo>
                    <a:pt x="703" y="372"/>
                  </a:lnTo>
                  <a:lnTo>
                    <a:pt x="702" y="365"/>
                  </a:lnTo>
                  <a:lnTo>
                    <a:pt x="697" y="358"/>
                  </a:lnTo>
                  <a:lnTo>
                    <a:pt x="694" y="355"/>
                  </a:lnTo>
                  <a:lnTo>
                    <a:pt x="690" y="352"/>
                  </a:lnTo>
                  <a:lnTo>
                    <a:pt x="679" y="348"/>
                  </a:lnTo>
                  <a:lnTo>
                    <a:pt x="679" y="352"/>
                  </a:lnTo>
                  <a:lnTo>
                    <a:pt x="679" y="355"/>
                  </a:lnTo>
                  <a:lnTo>
                    <a:pt x="684" y="360"/>
                  </a:lnTo>
                  <a:lnTo>
                    <a:pt x="689" y="365"/>
                  </a:lnTo>
                  <a:lnTo>
                    <a:pt x="690" y="370"/>
                  </a:lnTo>
                  <a:lnTo>
                    <a:pt x="692" y="375"/>
                  </a:lnTo>
                  <a:lnTo>
                    <a:pt x="674" y="375"/>
                  </a:lnTo>
                  <a:lnTo>
                    <a:pt x="665" y="373"/>
                  </a:lnTo>
                  <a:lnTo>
                    <a:pt x="657" y="372"/>
                  </a:lnTo>
                  <a:lnTo>
                    <a:pt x="657" y="370"/>
                  </a:lnTo>
                  <a:lnTo>
                    <a:pt x="657" y="368"/>
                  </a:lnTo>
                  <a:lnTo>
                    <a:pt x="645" y="367"/>
                  </a:lnTo>
                  <a:lnTo>
                    <a:pt x="639" y="365"/>
                  </a:lnTo>
                  <a:lnTo>
                    <a:pt x="634" y="362"/>
                  </a:lnTo>
                  <a:lnTo>
                    <a:pt x="629" y="357"/>
                  </a:lnTo>
                  <a:lnTo>
                    <a:pt x="627" y="353"/>
                  </a:lnTo>
                  <a:lnTo>
                    <a:pt x="624" y="352"/>
                  </a:lnTo>
                  <a:lnTo>
                    <a:pt x="619" y="352"/>
                  </a:lnTo>
                  <a:lnTo>
                    <a:pt x="612" y="352"/>
                  </a:lnTo>
                  <a:lnTo>
                    <a:pt x="601" y="352"/>
                  </a:lnTo>
                  <a:lnTo>
                    <a:pt x="597" y="353"/>
                  </a:lnTo>
                  <a:lnTo>
                    <a:pt x="594" y="353"/>
                  </a:lnTo>
                  <a:lnTo>
                    <a:pt x="591" y="353"/>
                  </a:lnTo>
                  <a:lnTo>
                    <a:pt x="587" y="355"/>
                  </a:lnTo>
                  <a:lnTo>
                    <a:pt x="584" y="362"/>
                  </a:lnTo>
                  <a:lnTo>
                    <a:pt x="579" y="367"/>
                  </a:lnTo>
                  <a:lnTo>
                    <a:pt x="576" y="370"/>
                  </a:lnTo>
                  <a:lnTo>
                    <a:pt x="572" y="372"/>
                  </a:lnTo>
                  <a:lnTo>
                    <a:pt x="569" y="373"/>
                  </a:lnTo>
                  <a:lnTo>
                    <a:pt x="564" y="372"/>
                  </a:lnTo>
                  <a:lnTo>
                    <a:pt x="562" y="372"/>
                  </a:lnTo>
                  <a:lnTo>
                    <a:pt x="561" y="368"/>
                  </a:lnTo>
                  <a:lnTo>
                    <a:pt x="559" y="367"/>
                  </a:lnTo>
                  <a:lnTo>
                    <a:pt x="557" y="365"/>
                  </a:lnTo>
                  <a:lnTo>
                    <a:pt x="547" y="362"/>
                  </a:lnTo>
                  <a:lnTo>
                    <a:pt x="541" y="357"/>
                  </a:lnTo>
                  <a:lnTo>
                    <a:pt x="534" y="352"/>
                  </a:lnTo>
                  <a:lnTo>
                    <a:pt x="528" y="345"/>
                  </a:lnTo>
                  <a:lnTo>
                    <a:pt x="524" y="342"/>
                  </a:lnTo>
                  <a:lnTo>
                    <a:pt x="521" y="337"/>
                  </a:lnTo>
                  <a:lnTo>
                    <a:pt x="518" y="332"/>
                  </a:lnTo>
                  <a:lnTo>
                    <a:pt x="511" y="328"/>
                  </a:lnTo>
                  <a:lnTo>
                    <a:pt x="506" y="330"/>
                  </a:lnTo>
                  <a:lnTo>
                    <a:pt x="499" y="332"/>
                  </a:lnTo>
                  <a:lnTo>
                    <a:pt x="494" y="333"/>
                  </a:lnTo>
                  <a:lnTo>
                    <a:pt x="489" y="332"/>
                  </a:lnTo>
                  <a:lnTo>
                    <a:pt x="486" y="330"/>
                  </a:lnTo>
                  <a:lnTo>
                    <a:pt x="486" y="328"/>
                  </a:lnTo>
                  <a:lnTo>
                    <a:pt x="484" y="325"/>
                  </a:lnTo>
                  <a:lnTo>
                    <a:pt x="483" y="322"/>
                  </a:lnTo>
                  <a:lnTo>
                    <a:pt x="476" y="320"/>
                  </a:lnTo>
                  <a:lnTo>
                    <a:pt x="469" y="318"/>
                  </a:lnTo>
                  <a:lnTo>
                    <a:pt x="464" y="317"/>
                  </a:lnTo>
                  <a:lnTo>
                    <a:pt x="459" y="314"/>
                  </a:lnTo>
                  <a:lnTo>
                    <a:pt x="458" y="309"/>
                  </a:lnTo>
                  <a:lnTo>
                    <a:pt x="456" y="304"/>
                  </a:lnTo>
                  <a:lnTo>
                    <a:pt x="448" y="295"/>
                  </a:lnTo>
                  <a:lnTo>
                    <a:pt x="445" y="292"/>
                  </a:lnTo>
                  <a:lnTo>
                    <a:pt x="443" y="285"/>
                  </a:lnTo>
                  <a:lnTo>
                    <a:pt x="441" y="275"/>
                  </a:lnTo>
                  <a:lnTo>
                    <a:pt x="443" y="265"/>
                  </a:lnTo>
                  <a:lnTo>
                    <a:pt x="443" y="257"/>
                  </a:lnTo>
                  <a:lnTo>
                    <a:pt x="441" y="254"/>
                  </a:lnTo>
                  <a:lnTo>
                    <a:pt x="440" y="250"/>
                  </a:lnTo>
                  <a:lnTo>
                    <a:pt x="433" y="245"/>
                  </a:lnTo>
                  <a:lnTo>
                    <a:pt x="426" y="245"/>
                  </a:lnTo>
                  <a:lnTo>
                    <a:pt x="420" y="245"/>
                  </a:lnTo>
                  <a:lnTo>
                    <a:pt x="413" y="247"/>
                  </a:lnTo>
                  <a:lnTo>
                    <a:pt x="408" y="249"/>
                  </a:lnTo>
                  <a:lnTo>
                    <a:pt x="405" y="252"/>
                  </a:lnTo>
                  <a:lnTo>
                    <a:pt x="401" y="255"/>
                  </a:lnTo>
                  <a:lnTo>
                    <a:pt x="396" y="257"/>
                  </a:lnTo>
                  <a:lnTo>
                    <a:pt x="390" y="257"/>
                  </a:lnTo>
                  <a:lnTo>
                    <a:pt x="385" y="257"/>
                  </a:lnTo>
                  <a:lnTo>
                    <a:pt x="373" y="257"/>
                  </a:lnTo>
                  <a:lnTo>
                    <a:pt x="363" y="259"/>
                  </a:lnTo>
                  <a:lnTo>
                    <a:pt x="353" y="262"/>
                  </a:lnTo>
                  <a:lnTo>
                    <a:pt x="345" y="264"/>
                  </a:lnTo>
                  <a:lnTo>
                    <a:pt x="342" y="264"/>
                  </a:lnTo>
                  <a:lnTo>
                    <a:pt x="340" y="265"/>
                  </a:lnTo>
                  <a:lnTo>
                    <a:pt x="338" y="270"/>
                  </a:lnTo>
                  <a:lnTo>
                    <a:pt x="338" y="275"/>
                  </a:lnTo>
                  <a:lnTo>
                    <a:pt x="340" y="280"/>
                  </a:lnTo>
                  <a:lnTo>
                    <a:pt x="343" y="282"/>
                  </a:lnTo>
                  <a:lnTo>
                    <a:pt x="348" y="285"/>
                  </a:lnTo>
                  <a:lnTo>
                    <a:pt x="353" y="285"/>
                  </a:lnTo>
                  <a:lnTo>
                    <a:pt x="363" y="285"/>
                  </a:lnTo>
                  <a:lnTo>
                    <a:pt x="371" y="282"/>
                  </a:lnTo>
                  <a:lnTo>
                    <a:pt x="380" y="279"/>
                  </a:lnTo>
                  <a:lnTo>
                    <a:pt x="380" y="277"/>
                  </a:lnTo>
                  <a:lnTo>
                    <a:pt x="380" y="275"/>
                  </a:lnTo>
                  <a:lnTo>
                    <a:pt x="393" y="275"/>
                  </a:lnTo>
                  <a:lnTo>
                    <a:pt x="400" y="274"/>
                  </a:lnTo>
                  <a:lnTo>
                    <a:pt x="406" y="272"/>
                  </a:lnTo>
                  <a:lnTo>
                    <a:pt x="408" y="272"/>
                  </a:lnTo>
                  <a:lnTo>
                    <a:pt x="410" y="270"/>
                  </a:lnTo>
                  <a:lnTo>
                    <a:pt x="411" y="267"/>
                  </a:lnTo>
                  <a:lnTo>
                    <a:pt x="413" y="265"/>
                  </a:lnTo>
                  <a:lnTo>
                    <a:pt x="418" y="265"/>
                  </a:lnTo>
                  <a:lnTo>
                    <a:pt x="423" y="267"/>
                  </a:lnTo>
                  <a:lnTo>
                    <a:pt x="431" y="272"/>
                  </a:lnTo>
                  <a:lnTo>
                    <a:pt x="428" y="280"/>
                  </a:lnTo>
                  <a:lnTo>
                    <a:pt x="421" y="287"/>
                  </a:lnTo>
                  <a:lnTo>
                    <a:pt x="415" y="290"/>
                  </a:lnTo>
                  <a:lnTo>
                    <a:pt x="406" y="292"/>
                  </a:lnTo>
                  <a:lnTo>
                    <a:pt x="390" y="297"/>
                  </a:lnTo>
                  <a:lnTo>
                    <a:pt x="381" y="300"/>
                  </a:lnTo>
                  <a:lnTo>
                    <a:pt x="373" y="307"/>
                  </a:lnTo>
                  <a:lnTo>
                    <a:pt x="370" y="305"/>
                  </a:lnTo>
                  <a:lnTo>
                    <a:pt x="368" y="305"/>
                  </a:lnTo>
                  <a:lnTo>
                    <a:pt x="366" y="307"/>
                  </a:lnTo>
                  <a:lnTo>
                    <a:pt x="365" y="309"/>
                  </a:lnTo>
                  <a:lnTo>
                    <a:pt x="365" y="312"/>
                  </a:lnTo>
                  <a:lnTo>
                    <a:pt x="363" y="320"/>
                  </a:lnTo>
                  <a:lnTo>
                    <a:pt x="358" y="330"/>
                  </a:lnTo>
                  <a:lnTo>
                    <a:pt x="353" y="342"/>
                  </a:lnTo>
                  <a:lnTo>
                    <a:pt x="350" y="348"/>
                  </a:lnTo>
                  <a:lnTo>
                    <a:pt x="347" y="352"/>
                  </a:lnTo>
                  <a:lnTo>
                    <a:pt x="347" y="355"/>
                  </a:lnTo>
                  <a:lnTo>
                    <a:pt x="348" y="360"/>
                  </a:lnTo>
                  <a:lnTo>
                    <a:pt x="350" y="363"/>
                  </a:lnTo>
                  <a:lnTo>
                    <a:pt x="358" y="370"/>
                  </a:lnTo>
                  <a:lnTo>
                    <a:pt x="365" y="375"/>
                  </a:lnTo>
                  <a:lnTo>
                    <a:pt x="368" y="378"/>
                  </a:lnTo>
                  <a:lnTo>
                    <a:pt x="370" y="382"/>
                  </a:lnTo>
                  <a:lnTo>
                    <a:pt x="370" y="388"/>
                  </a:lnTo>
                  <a:lnTo>
                    <a:pt x="368" y="393"/>
                  </a:lnTo>
                  <a:lnTo>
                    <a:pt x="365" y="398"/>
                  </a:lnTo>
                  <a:lnTo>
                    <a:pt x="360" y="401"/>
                  </a:lnTo>
                  <a:lnTo>
                    <a:pt x="355" y="403"/>
                  </a:lnTo>
                  <a:lnTo>
                    <a:pt x="352" y="403"/>
                  </a:lnTo>
                  <a:lnTo>
                    <a:pt x="350" y="405"/>
                  </a:lnTo>
                  <a:lnTo>
                    <a:pt x="350" y="410"/>
                  </a:lnTo>
                  <a:lnTo>
                    <a:pt x="350" y="413"/>
                  </a:lnTo>
                  <a:lnTo>
                    <a:pt x="353" y="421"/>
                  </a:lnTo>
                  <a:lnTo>
                    <a:pt x="353" y="433"/>
                  </a:lnTo>
                  <a:lnTo>
                    <a:pt x="353" y="441"/>
                  </a:lnTo>
                  <a:lnTo>
                    <a:pt x="350" y="458"/>
                  </a:lnTo>
                  <a:lnTo>
                    <a:pt x="342" y="455"/>
                  </a:lnTo>
                  <a:lnTo>
                    <a:pt x="337" y="448"/>
                  </a:lnTo>
                  <a:lnTo>
                    <a:pt x="333" y="446"/>
                  </a:lnTo>
                  <a:lnTo>
                    <a:pt x="332" y="446"/>
                  </a:lnTo>
                  <a:lnTo>
                    <a:pt x="330" y="445"/>
                  </a:lnTo>
                  <a:lnTo>
                    <a:pt x="328" y="440"/>
                  </a:lnTo>
                  <a:lnTo>
                    <a:pt x="330" y="435"/>
                  </a:lnTo>
                  <a:lnTo>
                    <a:pt x="333" y="425"/>
                  </a:lnTo>
                  <a:lnTo>
                    <a:pt x="335" y="410"/>
                  </a:lnTo>
                  <a:lnTo>
                    <a:pt x="335" y="397"/>
                  </a:lnTo>
                  <a:lnTo>
                    <a:pt x="337" y="368"/>
                  </a:lnTo>
                  <a:lnTo>
                    <a:pt x="338" y="363"/>
                  </a:lnTo>
                  <a:lnTo>
                    <a:pt x="340" y="358"/>
                  </a:lnTo>
                  <a:lnTo>
                    <a:pt x="338" y="353"/>
                  </a:lnTo>
                  <a:lnTo>
                    <a:pt x="333" y="350"/>
                  </a:lnTo>
                  <a:lnTo>
                    <a:pt x="323" y="345"/>
                  </a:lnTo>
                  <a:lnTo>
                    <a:pt x="322" y="345"/>
                  </a:lnTo>
                  <a:lnTo>
                    <a:pt x="318" y="345"/>
                  </a:lnTo>
                  <a:lnTo>
                    <a:pt x="315" y="347"/>
                  </a:lnTo>
                  <a:lnTo>
                    <a:pt x="313" y="345"/>
                  </a:lnTo>
                  <a:lnTo>
                    <a:pt x="312" y="343"/>
                  </a:lnTo>
                  <a:lnTo>
                    <a:pt x="313" y="340"/>
                  </a:lnTo>
                  <a:lnTo>
                    <a:pt x="313" y="335"/>
                  </a:lnTo>
                  <a:lnTo>
                    <a:pt x="313" y="332"/>
                  </a:lnTo>
                  <a:lnTo>
                    <a:pt x="310" y="328"/>
                  </a:lnTo>
                  <a:lnTo>
                    <a:pt x="307" y="325"/>
                  </a:lnTo>
                  <a:lnTo>
                    <a:pt x="302" y="323"/>
                  </a:lnTo>
                  <a:lnTo>
                    <a:pt x="297" y="320"/>
                  </a:lnTo>
                  <a:lnTo>
                    <a:pt x="297" y="315"/>
                  </a:lnTo>
                  <a:lnTo>
                    <a:pt x="297" y="314"/>
                  </a:lnTo>
                  <a:lnTo>
                    <a:pt x="292" y="302"/>
                  </a:lnTo>
                  <a:lnTo>
                    <a:pt x="288" y="297"/>
                  </a:lnTo>
                  <a:lnTo>
                    <a:pt x="283" y="294"/>
                  </a:lnTo>
                  <a:lnTo>
                    <a:pt x="275" y="290"/>
                  </a:lnTo>
                  <a:lnTo>
                    <a:pt x="269" y="292"/>
                  </a:lnTo>
                  <a:lnTo>
                    <a:pt x="262" y="294"/>
                  </a:lnTo>
                  <a:lnTo>
                    <a:pt x="254" y="297"/>
                  </a:lnTo>
                  <a:lnTo>
                    <a:pt x="254" y="299"/>
                  </a:lnTo>
                  <a:lnTo>
                    <a:pt x="254" y="300"/>
                  </a:lnTo>
                  <a:lnTo>
                    <a:pt x="245" y="300"/>
                  </a:lnTo>
                  <a:lnTo>
                    <a:pt x="239" y="300"/>
                  </a:lnTo>
                  <a:lnTo>
                    <a:pt x="224" y="300"/>
                  </a:lnTo>
                  <a:lnTo>
                    <a:pt x="217" y="302"/>
                  </a:lnTo>
                  <a:lnTo>
                    <a:pt x="209" y="305"/>
                  </a:lnTo>
                  <a:lnTo>
                    <a:pt x="200" y="307"/>
                  </a:lnTo>
                  <a:lnTo>
                    <a:pt x="191" y="307"/>
                  </a:lnTo>
                  <a:lnTo>
                    <a:pt x="186" y="304"/>
                  </a:lnTo>
                  <a:lnTo>
                    <a:pt x="181" y="300"/>
                  </a:lnTo>
                  <a:lnTo>
                    <a:pt x="171" y="294"/>
                  </a:lnTo>
                  <a:lnTo>
                    <a:pt x="162" y="290"/>
                  </a:lnTo>
                  <a:lnTo>
                    <a:pt x="154" y="285"/>
                  </a:lnTo>
                  <a:lnTo>
                    <a:pt x="152" y="284"/>
                  </a:lnTo>
                  <a:lnTo>
                    <a:pt x="151" y="280"/>
                  </a:lnTo>
                  <a:lnTo>
                    <a:pt x="147" y="279"/>
                  </a:lnTo>
                  <a:lnTo>
                    <a:pt x="144" y="275"/>
                  </a:lnTo>
                  <a:lnTo>
                    <a:pt x="141" y="275"/>
                  </a:lnTo>
                  <a:lnTo>
                    <a:pt x="136" y="277"/>
                  </a:lnTo>
                  <a:lnTo>
                    <a:pt x="132" y="277"/>
                  </a:lnTo>
                  <a:lnTo>
                    <a:pt x="129" y="275"/>
                  </a:lnTo>
                  <a:lnTo>
                    <a:pt x="126" y="274"/>
                  </a:lnTo>
                  <a:lnTo>
                    <a:pt x="122" y="270"/>
                  </a:lnTo>
                  <a:lnTo>
                    <a:pt x="119" y="262"/>
                  </a:lnTo>
                  <a:lnTo>
                    <a:pt x="119" y="254"/>
                  </a:lnTo>
                  <a:lnTo>
                    <a:pt x="119" y="250"/>
                  </a:lnTo>
                  <a:lnTo>
                    <a:pt x="122" y="247"/>
                  </a:lnTo>
                  <a:lnTo>
                    <a:pt x="127" y="244"/>
                  </a:lnTo>
                  <a:lnTo>
                    <a:pt x="132" y="240"/>
                  </a:lnTo>
                  <a:lnTo>
                    <a:pt x="147" y="239"/>
                  </a:lnTo>
                  <a:lnTo>
                    <a:pt x="152" y="239"/>
                  </a:lnTo>
                  <a:lnTo>
                    <a:pt x="159" y="236"/>
                  </a:lnTo>
                  <a:lnTo>
                    <a:pt x="162" y="232"/>
                  </a:lnTo>
                  <a:lnTo>
                    <a:pt x="164" y="227"/>
                  </a:lnTo>
                  <a:lnTo>
                    <a:pt x="164" y="224"/>
                  </a:lnTo>
                  <a:lnTo>
                    <a:pt x="162" y="221"/>
                  </a:lnTo>
                  <a:lnTo>
                    <a:pt x="159" y="219"/>
                  </a:lnTo>
                  <a:lnTo>
                    <a:pt x="157" y="217"/>
                  </a:lnTo>
                  <a:lnTo>
                    <a:pt x="156" y="211"/>
                  </a:lnTo>
                  <a:lnTo>
                    <a:pt x="156" y="204"/>
                  </a:lnTo>
                  <a:lnTo>
                    <a:pt x="156" y="197"/>
                  </a:lnTo>
                  <a:lnTo>
                    <a:pt x="154" y="191"/>
                  </a:lnTo>
                  <a:lnTo>
                    <a:pt x="152" y="189"/>
                  </a:lnTo>
                  <a:lnTo>
                    <a:pt x="151" y="187"/>
                  </a:lnTo>
                  <a:lnTo>
                    <a:pt x="147" y="186"/>
                  </a:lnTo>
                  <a:lnTo>
                    <a:pt x="144" y="184"/>
                  </a:lnTo>
                  <a:lnTo>
                    <a:pt x="137" y="174"/>
                  </a:lnTo>
                  <a:lnTo>
                    <a:pt x="134" y="171"/>
                  </a:lnTo>
                  <a:lnTo>
                    <a:pt x="129" y="167"/>
                  </a:lnTo>
                  <a:lnTo>
                    <a:pt x="127" y="166"/>
                  </a:lnTo>
                  <a:lnTo>
                    <a:pt x="129" y="164"/>
                  </a:lnTo>
                  <a:lnTo>
                    <a:pt x="126" y="164"/>
                  </a:lnTo>
                  <a:lnTo>
                    <a:pt x="122" y="166"/>
                  </a:lnTo>
                  <a:lnTo>
                    <a:pt x="116" y="169"/>
                  </a:lnTo>
                  <a:lnTo>
                    <a:pt x="111" y="172"/>
                  </a:lnTo>
                  <a:lnTo>
                    <a:pt x="108" y="174"/>
                  </a:lnTo>
                  <a:lnTo>
                    <a:pt x="106" y="174"/>
                  </a:lnTo>
                  <a:lnTo>
                    <a:pt x="99" y="172"/>
                  </a:lnTo>
                  <a:lnTo>
                    <a:pt x="94" y="167"/>
                  </a:lnTo>
                  <a:lnTo>
                    <a:pt x="84" y="154"/>
                  </a:lnTo>
                  <a:lnTo>
                    <a:pt x="79" y="149"/>
                  </a:lnTo>
                  <a:lnTo>
                    <a:pt x="73" y="146"/>
                  </a:lnTo>
                  <a:lnTo>
                    <a:pt x="66" y="143"/>
                  </a:lnTo>
                  <a:lnTo>
                    <a:pt x="59" y="138"/>
                  </a:lnTo>
                  <a:lnTo>
                    <a:pt x="56" y="136"/>
                  </a:lnTo>
                  <a:lnTo>
                    <a:pt x="53" y="131"/>
                  </a:lnTo>
                  <a:lnTo>
                    <a:pt x="49" y="124"/>
                  </a:lnTo>
                  <a:lnTo>
                    <a:pt x="39" y="118"/>
                  </a:lnTo>
                  <a:lnTo>
                    <a:pt x="34" y="116"/>
                  </a:lnTo>
                  <a:lnTo>
                    <a:pt x="30" y="111"/>
                  </a:lnTo>
                  <a:lnTo>
                    <a:pt x="28" y="109"/>
                  </a:lnTo>
                  <a:lnTo>
                    <a:pt x="0" y="212"/>
                  </a:lnTo>
                  <a:lnTo>
                    <a:pt x="147" y="524"/>
                  </a:lnTo>
                  <a:lnTo>
                    <a:pt x="205" y="534"/>
                  </a:lnTo>
                  <a:lnTo>
                    <a:pt x="237" y="579"/>
                  </a:lnTo>
                  <a:lnTo>
                    <a:pt x="514" y="647"/>
                  </a:lnTo>
                  <a:lnTo>
                    <a:pt x="488" y="1042"/>
                  </a:lnTo>
                  <a:lnTo>
                    <a:pt x="557" y="1047"/>
                  </a:lnTo>
                  <a:lnTo>
                    <a:pt x="634" y="1052"/>
                  </a:lnTo>
                  <a:lnTo>
                    <a:pt x="737" y="1057"/>
                  </a:lnTo>
                  <a:lnTo>
                    <a:pt x="836" y="1062"/>
                  </a:lnTo>
                  <a:lnTo>
                    <a:pt x="833" y="1057"/>
                  </a:lnTo>
                  <a:lnTo>
                    <a:pt x="831" y="1047"/>
                  </a:lnTo>
                  <a:lnTo>
                    <a:pt x="830" y="1039"/>
                  </a:lnTo>
                  <a:lnTo>
                    <a:pt x="833" y="1021"/>
                  </a:lnTo>
                  <a:lnTo>
                    <a:pt x="835" y="1019"/>
                  </a:lnTo>
                  <a:lnTo>
                    <a:pt x="836" y="1017"/>
                  </a:lnTo>
                  <a:lnTo>
                    <a:pt x="836" y="1009"/>
                  </a:lnTo>
                  <a:lnTo>
                    <a:pt x="836" y="1001"/>
                  </a:lnTo>
                  <a:lnTo>
                    <a:pt x="838" y="996"/>
                  </a:lnTo>
                  <a:lnTo>
                    <a:pt x="841" y="992"/>
                  </a:lnTo>
                  <a:lnTo>
                    <a:pt x="846" y="989"/>
                  </a:lnTo>
                  <a:lnTo>
                    <a:pt x="850" y="984"/>
                  </a:lnTo>
                  <a:lnTo>
                    <a:pt x="855" y="971"/>
                  </a:lnTo>
                  <a:lnTo>
                    <a:pt x="860" y="958"/>
                  </a:lnTo>
                  <a:lnTo>
                    <a:pt x="866" y="926"/>
                  </a:lnTo>
                  <a:lnTo>
                    <a:pt x="871" y="913"/>
                  </a:lnTo>
                  <a:lnTo>
                    <a:pt x="874" y="906"/>
                  </a:lnTo>
                  <a:lnTo>
                    <a:pt x="879" y="901"/>
                  </a:lnTo>
                  <a:lnTo>
                    <a:pt x="883" y="901"/>
                  </a:lnTo>
                  <a:lnTo>
                    <a:pt x="886" y="901"/>
                  </a:lnTo>
                  <a:lnTo>
                    <a:pt x="889" y="896"/>
                  </a:lnTo>
                  <a:lnTo>
                    <a:pt x="891" y="891"/>
                  </a:lnTo>
                  <a:lnTo>
                    <a:pt x="893" y="884"/>
                  </a:lnTo>
                  <a:lnTo>
                    <a:pt x="896" y="878"/>
                  </a:lnTo>
                  <a:lnTo>
                    <a:pt x="899" y="875"/>
                  </a:lnTo>
                  <a:lnTo>
                    <a:pt x="903" y="873"/>
                  </a:lnTo>
                  <a:lnTo>
                    <a:pt x="906" y="870"/>
                  </a:lnTo>
                  <a:lnTo>
                    <a:pt x="909" y="865"/>
                  </a:lnTo>
                  <a:lnTo>
                    <a:pt x="911" y="860"/>
                  </a:lnTo>
                  <a:lnTo>
                    <a:pt x="911" y="855"/>
                  </a:lnTo>
                  <a:lnTo>
                    <a:pt x="913" y="845"/>
                  </a:lnTo>
                  <a:lnTo>
                    <a:pt x="913" y="835"/>
                  </a:lnTo>
                  <a:lnTo>
                    <a:pt x="916" y="831"/>
                  </a:lnTo>
                  <a:lnTo>
                    <a:pt x="919" y="828"/>
                  </a:lnTo>
                  <a:lnTo>
                    <a:pt x="924" y="826"/>
                  </a:lnTo>
                  <a:lnTo>
                    <a:pt x="929" y="826"/>
                  </a:lnTo>
                  <a:lnTo>
                    <a:pt x="934" y="826"/>
                  </a:lnTo>
                  <a:lnTo>
                    <a:pt x="939" y="825"/>
                  </a:lnTo>
                  <a:lnTo>
                    <a:pt x="944" y="820"/>
                  </a:lnTo>
                  <a:lnTo>
                    <a:pt x="949" y="813"/>
                  </a:lnTo>
                  <a:lnTo>
                    <a:pt x="952" y="806"/>
                  </a:lnTo>
                  <a:lnTo>
                    <a:pt x="959" y="802"/>
                  </a:lnTo>
                  <a:lnTo>
                    <a:pt x="962" y="802"/>
                  </a:lnTo>
                  <a:lnTo>
                    <a:pt x="967" y="802"/>
                  </a:lnTo>
                  <a:lnTo>
                    <a:pt x="971" y="803"/>
                  </a:lnTo>
                  <a:lnTo>
                    <a:pt x="974" y="802"/>
                  </a:lnTo>
                  <a:lnTo>
                    <a:pt x="977" y="802"/>
                  </a:lnTo>
                  <a:lnTo>
                    <a:pt x="979" y="798"/>
                  </a:lnTo>
                  <a:lnTo>
                    <a:pt x="981" y="793"/>
                  </a:lnTo>
                  <a:lnTo>
                    <a:pt x="987" y="788"/>
                  </a:lnTo>
                  <a:lnTo>
                    <a:pt x="989" y="787"/>
                  </a:lnTo>
                  <a:lnTo>
                    <a:pt x="991" y="783"/>
                  </a:lnTo>
                  <a:lnTo>
                    <a:pt x="991" y="780"/>
                  </a:lnTo>
                  <a:lnTo>
                    <a:pt x="991" y="778"/>
                  </a:lnTo>
                  <a:lnTo>
                    <a:pt x="989" y="775"/>
                  </a:lnTo>
                  <a:lnTo>
                    <a:pt x="987" y="773"/>
                  </a:lnTo>
                  <a:lnTo>
                    <a:pt x="989" y="772"/>
                  </a:lnTo>
                  <a:lnTo>
                    <a:pt x="991" y="773"/>
                  </a:lnTo>
                  <a:lnTo>
                    <a:pt x="994" y="773"/>
                  </a:lnTo>
                  <a:lnTo>
                    <a:pt x="994" y="767"/>
                  </a:lnTo>
                  <a:lnTo>
                    <a:pt x="992" y="762"/>
                  </a:lnTo>
                  <a:lnTo>
                    <a:pt x="987" y="760"/>
                  </a:lnTo>
                  <a:lnTo>
                    <a:pt x="984" y="758"/>
                  </a:lnTo>
                  <a:lnTo>
                    <a:pt x="981" y="757"/>
                  </a:lnTo>
                  <a:lnTo>
                    <a:pt x="981" y="752"/>
                  </a:lnTo>
                  <a:lnTo>
                    <a:pt x="982" y="748"/>
                  </a:lnTo>
                  <a:lnTo>
                    <a:pt x="982" y="743"/>
                  </a:lnTo>
                  <a:lnTo>
                    <a:pt x="981" y="738"/>
                  </a:lnTo>
                  <a:lnTo>
                    <a:pt x="979" y="738"/>
                  </a:lnTo>
                  <a:lnTo>
                    <a:pt x="977" y="738"/>
                  </a:lnTo>
                  <a:lnTo>
                    <a:pt x="974" y="740"/>
                  </a:lnTo>
                  <a:lnTo>
                    <a:pt x="971" y="738"/>
                  </a:lnTo>
                  <a:lnTo>
                    <a:pt x="957" y="735"/>
                  </a:lnTo>
                  <a:lnTo>
                    <a:pt x="951" y="733"/>
                  </a:lnTo>
                  <a:lnTo>
                    <a:pt x="946" y="735"/>
                  </a:lnTo>
                  <a:lnTo>
                    <a:pt x="938" y="735"/>
                  </a:lnTo>
                  <a:lnTo>
                    <a:pt x="929" y="733"/>
                  </a:lnTo>
                  <a:lnTo>
                    <a:pt x="923" y="732"/>
                  </a:lnTo>
                  <a:lnTo>
                    <a:pt x="918" y="727"/>
                  </a:lnTo>
                  <a:lnTo>
                    <a:pt x="913" y="723"/>
                  </a:lnTo>
                  <a:lnTo>
                    <a:pt x="906" y="720"/>
                  </a:lnTo>
                  <a:lnTo>
                    <a:pt x="896" y="719"/>
                  </a:lnTo>
                  <a:lnTo>
                    <a:pt x="888" y="719"/>
                  </a:lnTo>
                  <a:lnTo>
                    <a:pt x="879" y="719"/>
                  </a:lnTo>
                  <a:lnTo>
                    <a:pt x="873" y="717"/>
                  </a:lnTo>
                  <a:lnTo>
                    <a:pt x="868" y="714"/>
                  </a:lnTo>
                  <a:lnTo>
                    <a:pt x="864" y="710"/>
                  </a:lnTo>
                  <a:lnTo>
                    <a:pt x="863" y="705"/>
                  </a:lnTo>
                  <a:lnTo>
                    <a:pt x="861" y="699"/>
                  </a:lnTo>
                  <a:lnTo>
                    <a:pt x="876" y="699"/>
                  </a:lnTo>
                  <a:lnTo>
                    <a:pt x="883" y="699"/>
                  </a:lnTo>
                  <a:lnTo>
                    <a:pt x="888" y="702"/>
                  </a:lnTo>
                  <a:lnTo>
                    <a:pt x="893" y="705"/>
                  </a:lnTo>
                  <a:lnTo>
                    <a:pt x="894" y="709"/>
                  </a:lnTo>
                  <a:lnTo>
                    <a:pt x="898" y="710"/>
                  </a:lnTo>
                  <a:lnTo>
                    <a:pt x="903" y="714"/>
                  </a:lnTo>
                  <a:lnTo>
                    <a:pt x="911" y="715"/>
                  </a:lnTo>
                  <a:lnTo>
                    <a:pt x="919" y="714"/>
                  </a:lnTo>
                  <a:lnTo>
                    <a:pt x="926" y="714"/>
                  </a:lnTo>
                  <a:lnTo>
                    <a:pt x="936" y="714"/>
                  </a:lnTo>
                  <a:lnTo>
                    <a:pt x="947" y="717"/>
                  </a:lnTo>
                  <a:lnTo>
                    <a:pt x="962" y="723"/>
                  </a:lnTo>
                  <a:lnTo>
                    <a:pt x="966" y="725"/>
                  </a:lnTo>
                  <a:lnTo>
                    <a:pt x="972" y="725"/>
                  </a:lnTo>
                  <a:lnTo>
                    <a:pt x="977" y="728"/>
                  </a:lnTo>
                  <a:lnTo>
                    <a:pt x="984" y="730"/>
                  </a:lnTo>
                  <a:lnTo>
                    <a:pt x="992" y="730"/>
                  </a:lnTo>
                  <a:lnTo>
                    <a:pt x="996" y="730"/>
                  </a:lnTo>
                  <a:lnTo>
                    <a:pt x="997" y="730"/>
                  </a:lnTo>
                  <a:lnTo>
                    <a:pt x="999" y="727"/>
                  </a:lnTo>
                  <a:lnTo>
                    <a:pt x="1001" y="723"/>
                  </a:lnTo>
                  <a:lnTo>
                    <a:pt x="1001" y="717"/>
                  </a:lnTo>
                  <a:lnTo>
                    <a:pt x="1006" y="710"/>
                  </a:lnTo>
                  <a:lnTo>
                    <a:pt x="1011" y="704"/>
                  </a:lnTo>
                  <a:lnTo>
                    <a:pt x="1011" y="697"/>
                  </a:lnTo>
                  <a:lnTo>
                    <a:pt x="1007" y="690"/>
                  </a:lnTo>
                  <a:lnTo>
                    <a:pt x="1006" y="684"/>
                  </a:lnTo>
                  <a:lnTo>
                    <a:pt x="1007" y="682"/>
                  </a:lnTo>
                  <a:lnTo>
                    <a:pt x="1007" y="680"/>
                  </a:lnTo>
                  <a:lnTo>
                    <a:pt x="1011" y="679"/>
                  </a:lnTo>
                  <a:lnTo>
                    <a:pt x="1014" y="679"/>
                  </a:lnTo>
                  <a:lnTo>
                    <a:pt x="1022" y="680"/>
                  </a:lnTo>
                  <a:lnTo>
                    <a:pt x="1027" y="680"/>
                  </a:lnTo>
                  <a:lnTo>
                    <a:pt x="1034" y="682"/>
                  </a:lnTo>
                  <a:lnTo>
                    <a:pt x="1044" y="685"/>
                  </a:lnTo>
                  <a:lnTo>
                    <a:pt x="1049" y="687"/>
                  </a:lnTo>
                  <a:lnTo>
                    <a:pt x="1055" y="689"/>
                  </a:lnTo>
                  <a:lnTo>
                    <a:pt x="1060" y="689"/>
                  </a:lnTo>
                  <a:lnTo>
                    <a:pt x="1067" y="687"/>
                  </a:lnTo>
                  <a:lnTo>
                    <a:pt x="1070" y="684"/>
                  </a:lnTo>
                  <a:lnTo>
                    <a:pt x="1074" y="680"/>
                  </a:lnTo>
                  <a:lnTo>
                    <a:pt x="1075" y="677"/>
                  </a:lnTo>
                  <a:lnTo>
                    <a:pt x="1077" y="674"/>
                  </a:lnTo>
                  <a:lnTo>
                    <a:pt x="1082" y="670"/>
                  </a:lnTo>
                  <a:lnTo>
                    <a:pt x="1087" y="667"/>
                  </a:lnTo>
                  <a:lnTo>
                    <a:pt x="1092" y="664"/>
                  </a:lnTo>
                  <a:lnTo>
                    <a:pt x="1097" y="660"/>
                  </a:lnTo>
                  <a:lnTo>
                    <a:pt x="1100" y="657"/>
                  </a:lnTo>
                  <a:lnTo>
                    <a:pt x="1100" y="652"/>
                  </a:lnTo>
                  <a:lnTo>
                    <a:pt x="1102" y="645"/>
                  </a:lnTo>
                  <a:lnTo>
                    <a:pt x="1102" y="637"/>
                  </a:lnTo>
                  <a:lnTo>
                    <a:pt x="1104" y="631"/>
                  </a:lnTo>
                  <a:lnTo>
                    <a:pt x="1107" y="627"/>
                  </a:lnTo>
                  <a:lnTo>
                    <a:pt x="1110" y="626"/>
                  </a:lnTo>
                  <a:lnTo>
                    <a:pt x="1113" y="624"/>
                  </a:lnTo>
                  <a:lnTo>
                    <a:pt x="1117" y="621"/>
                  </a:lnTo>
                  <a:lnTo>
                    <a:pt x="1120" y="616"/>
                  </a:lnTo>
                  <a:lnTo>
                    <a:pt x="1122" y="609"/>
                  </a:lnTo>
                  <a:lnTo>
                    <a:pt x="1123" y="597"/>
                  </a:lnTo>
                  <a:lnTo>
                    <a:pt x="1127" y="589"/>
                  </a:lnTo>
                  <a:lnTo>
                    <a:pt x="1128" y="584"/>
                  </a:lnTo>
                  <a:lnTo>
                    <a:pt x="1127" y="581"/>
                  </a:lnTo>
                  <a:lnTo>
                    <a:pt x="1125" y="579"/>
                  </a:lnTo>
                  <a:lnTo>
                    <a:pt x="1122" y="579"/>
                  </a:lnTo>
                  <a:lnTo>
                    <a:pt x="1117" y="579"/>
                  </a:lnTo>
                  <a:lnTo>
                    <a:pt x="1113" y="577"/>
                  </a:lnTo>
                  <a:lnTo>
                    <a:pt x="1110" y="574"/>
                  </a:lnTo>
                  <a:lnTo>
                    <a:pt x="1109" y="571"/>
                  </a:lnTo>
                  <a:lnTo>
                    <a:pt x="1107" y="561"/>
                  </a:lnTo>
                  <a:lnTo>
                    <a:pt x="1105" y="559"/>
                  </a:lnTo>
                  <a:lnTo>
                    <a:pt x="1104" y="558"/>
                  </a:lnTo>
                  <a:lnTo>
                    <a:pt x="1105" y="556"/>
                  </a:lnTo>
                  <a:lnTo>
                    <a:pt x="1107" y="553"/>
                  </a:lnTo>
                  <a:lnTo>
                    <a:pt x="1110" y="551"/>
                  </a:lnTo>
                  <a:lnTo>
                    <a:pt x="1115" y="548"/>
                  </a:lnTo>
                  <a:lnTo>
                    <a:pt x="1120" y="544"/>
                  </a:lnTo>
                  <a:lnTo>
                    <a:pt x="1123" y="539"/>
                  </a:lnTo>
                  <a:lnTo>
                    <a:pt x="1125" y="533"/>
                  </a:lnTo>
                  <a:lnTo>
                    <a:pt x="1127" y="526"/>
                  </a:lnTo>
                  <a:lnTo>
                    <a:pt x="1130" y="521"/>
                  </a:lnTo>
                  <a:lnTo>
                    <a:pt x="1138" y="514"/>
                  </a:lnTo>
                  <a:lnTo>
                    <a:pt x="1145" y="506"/>
                  </a:lnTo>
                  <a:lnTo>
                    <a:pt x="1148" y="503"/>
                  </a:lnTo>
                  <a:lnTo>
                    <a:pt x="1152" y="498"/>
                  </a:lnTo>
                  <a:lnTo>
                    <a:pt x="1152" y="491"/>
                  </a:lnTo>
                  <a:lnTo>
                    <a:pt x="1150" y="484"/>
                  </a:lnTo>
                  <a:lnTo>
                    <a:pt x="1147" y="479"/>
                  </a:lnTo>
                  <a:lnTo>
                    <a:pt x="1143" y="476"/>
                  </a:lnTo>
                  <a:lnTo>
                    <a:pt x="1130" y="471"/>
                  </a:lnTo>
                  <a:lnTo>
                    <a:pt x="1125" y="471"/>
                  </a:lnTo>
                  <a:lnTo>
                    <a:pt x="1120" y="473"/>
                  </a:lnTo>
                  <a:lnTo>
                    <a:pt x="1115" y="473"/>
                  </a:lnTo>
                  <a:lnTo>
                    <a:pt x="1110" y="471"/>
                  </a:lnTo>
                  <a:lnTo>
                    <a:pt x="1109" y="470"/>
                  </a:lnTo>
                  <a:lnTo>
                    <a:pt x="1107" y="466"/>
                  </a:lnTo>
                  <a:lnTo>
                    <a:pt x="1104" y="458"/>
                  </a:lnTo>
                  <a:lnTo>
                    <a:pt x="1133" y="453"/>
                  </a:lnTo>
                  <a:lnTo>
                    <a:pt x="1150" y="453"/>
                  </a:lnTo>
                  <a:lnTo>
                    <a:pt x="1157" y="453"/>
                  </a:lnTo>
                  <a:lnTo>
                    <a:pt x="1163" y="455"/>
                  </a:lnTo>
                  <a:lnTo>
                    <a:pt x="1167" y="458"/>
                  </a:lnTo>
                  <a:lnTo>
                    <a:pt x="1170" y="461"/>
                  </a:lnTo>
                  <a:lnTo>
                    <a:pt x="1173" y="466"/>
                  </a:lnTo>
                  <a:lnTo>
                    <a:pt x="1177" y="468"/>
                  </a:lnTo>
                  <a:lnTo>
                    <a:pt x="1190" y="470"/>
                  </a:lnTo>
                  <a:lnTo>
                    <a:pt x="1203" y="470"/>
                  </a:lnTo>
                  <a:lnTo>
                    <a:pt x="1230" y="468"/>
                  </a:lnTo>
                  <a:lnTo>
                    <a:pt x="1226" y="461"/>
                  </a:lnTo>
                  <a:lnTo>
                    <a:pt x="1221" y="456"/>
                  </a:lnTo>
                  <a:lnTo>
                    <a:pt x="1213" y="448"/>
                  </a:lnTo>
                  <a:lnTo>
                    <a:pt x="1203" y="440"/>
                  </a:lnTo>
                  <a:lnTo>
                    <a:pt x="1200" y="435"/>
                  </a:lnTo>
                  <a:lnTo>
                    <a:pt x="1196" y="428"/>
                  </a:lnTo>
                  <a:lnTo>
                    <a:pt x="1205" y="426"/>
                  </a:lnTo>
                  <a:lnTo>
                    <a:pt x="1208" y="425"/>
                  </a:lnTo>
                  <a:lnTo>
                    <a:pt x="1213" y="425"/>
                  </a:lnTo>
                  <a:lnTo>
                    <a:pt x="1218" y="428"/>
                  </a:lnTo>
                  <a:lnTo>
                    <a:pt x="1223" y="433"/>
                  </a:lnTo>
                  <a:lnTo>
                    <a:pt x="1226" y="438"/>
                  </a:lnTo>
                  <a:lnTo>
                    <a:pt x="1233" y="441"/>
                  </a:lnTo>
                  <a:lnTo>
                    <a:pt x="1238" y="443"/>
                  </a:lnTo>
                  <a:lnTo>
                    <a:pt x="1243" y="443"/>
                  </a:lnTo>
                  <a:lnTo>
                    <a:pt x="1253" y="438"/>
                  </a:lnTo>
                  <a:lnTo>
                    <a:pt x="1258" y="433"/>
                  </a:lnTo>
                  <a:lnTo>
                    <a:pt x="1263" y="426"/>
                  </a:lnTo>
                  <a:lnTo>
                    <a:pt x="1270" y="411"/>
                  </a:lnTo>
                  <a:lnTo>
                    <a:pt x="1271" y="411"/>
                  </a:lnTo>
                  <a:lnTo>
                    <a:pt x="1273" y="410"/>
                  </a:lnTo>
                  <a:lnTo>
                    <a:pt x="1275" y="410"/>
                  </a:lnTo>
                  <a:lnTo>
                    <a:pt x="1276" y="408"/>
                  </a:lnTo>
                  <a:lnTo>
                    <a:pt x="1276" y="401"/>
                  </a:lnTo>
                  <a:lnTo>
                    <a:pt x="1276" y="395"/>
                  </a:lnTo>
                  <a:lnTo>
                    <a:pt x="1278" y="393"/>
                  </a:lnTo>
                  <a:lnTo>
                    <a:pt x="1281" y="390"/>
                  </a:lnTo>
                  <a:lnTo>
                    <a:pt x="1283" y="388"/>
                  </a:lnTo>
                  <a:lnTo>
                    <a:pt x="1286" y="385"/>
                  </a:lnTo>
                  <a:lnTo>
                    <a:pt x="1288" y="380"/>
                  </a:lnTo>
                  <a:lnTo>
                    <a:pt x="1288" y="375"/>
                  </a:lnTo>
                  <a:lnTo>
                    <a:pt x="1289" y="362"/>
                  </a:lnTo>
                  <a:lnTo>
                    <a:pt x="1293" y="352"/>
                  </a:lnTo>
                  <a:lnTo>
                    <a:pt x="1293" y="347"/>
                  </a:lnTo>
                  <a:lnTo>
                    <a:pt x="1293" y="34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26" name="Freeform 70"/>
            <p:cNvSpPr>
              <a:spLocks/>
            </p:cNvSpPr>
            <p:nvPr/>
          </p:nvSpPr>
          <p:spPr bwMode="auto">
            <a:xfrm>
              <a:off x="3236" y="1436"/>
              <a:ext cx="362" cy="269"/>
            </a:xfrm>
            <a:custGeom>
              <a:avLst/>
              <a:gdLst>
                <a:gd name="T0" fmla="*/ 1 w 504"/>
                <a:gd name="T1" fmla="*/ 1 h 426"/>
                <a:gd name="T2" fmla="*/ 1 w 504"/>
                <a:gd name="T3" fmla="*/ 1 h 426"/>
                <a:gd name="T4" fmla="*/ 1 w 504"/>
                <a:gd name="T5" fmla="*/ 1 h 426"/>
                <a:gd name="T6" fmla="*/ 1 w 504"/>
                <a:gd name="T7" fmla="*/ 1 h 426"/>
                <a:gd name="T8" fmla="*/ 1 w 504"/>
                <a:gd name="T9" fmla="*/ 1 h 426"/>
                <a:gd name="T10" fmla="*/ 1 w 504"/>
                <a:gd name="T11" fmla="*/ 1 h 426"/>
                <a:gd name="T12" fmla="*/ 1 w 504"/>
                <a:gd name="T13" fmla="*/ 1 h 426"/>
                <a:gd name="T14" fmla="*/ 1 w 504"/>
                <a:gd name="T15" fmla="*/ 1 h 426"/>
                <a:gd name="T16" fmla="*/ 1 w 504"/>
                <a:gd name="T17" fmla="*/ 1 h 426"/>
                <a:gd name="T18" fmla="*/ 1 w 504"/>
                <a:gd name="T19" fmla="*/ 1 h 426"/>
                <a:gd name="T20" fmla="*/ 1 w 504"/>
                <a:gd name="T21" fmla="*/ 1 h 426"/>
                <a:gd name="T22" fmla="*/ 1 w 504"/>
                <a:gd name="T23" fmla="*/ 1 h 426"/>
                <a:gd name="T24" fmla="*/ 1 w 504"/>
                <a:gd name="T25" fmla="*/ 1 h 426"/>
                <a:gd name="T26" fmla="*/ 1 w 504"/>
                <a:gd name="T27" fmla="*/ 1 h 426"/>
                <a:gd name="T28" fmla="*/ 1 w 504"/>
                <a:gd name="T29" fmla="*/ 1 h 426"/>
                <a:gd name="T30" fmla="*/ 1 w 504"/>
                <a:gd name="T31" fmla="*/ 1 h 426"/>
                <a:gd name="T32" fmla="*/ 1 w 504"/>
                <a:gd name="T33" fmla="*/ 1 h 426"/>
                <a:gd name="T34" fmla="*/ 1 w 504"/>
                <a:gd name="T35" fmla="*/ 1 h 426"/>
                <a:gd name="T36" fmla="*/ 1 w 504"/>
                <a:gd name="T37" fmla="*/ 1 h 426"/>
                <a:gd name="T38" fmla="*/ 1 w 504"/>
                <a:gd name="T39" fmla="*/ 1 h 426"/>
                <a:gd name="T40" fmla="*/ 1 w 504"/>
                <a:gd name="T41" fmla="*/ 1 h 426"/>
                <a:gd name="T42" fmla="*/ 1 w 504"/>
                <a:gd name="T43" fmla="*/ 1 h 426"/>
                <a:gd name="T44" fmla="*/ 1 w 504"/>
                <a:gd name="T45" fmla="*/ 1 h 426"/>
                <a:gd name="T46" fmla="*/ 1 w 504"/>
                <a:gd name="T47" fmla="*/ 1 h 426"/>
                <a:gd name="T48" fmla="*/ 1 w 504"/>
                <a:gd name="T49" fmla="*/ 1 h 426"/>
                <a:gd name="T50" fmla="*/ 1 w 504"/>
                <a:gd name="T51" fmla="*/ 1 h 426"/>
                <a:gd name="T52" fmla="*/ 1 w 504"/>
                <a:gd name="T53" fmla="*/ 1 h 426"/>
                <a:gd name="T54" fmla="*/ 1 w 504"/>
                <a:gd name="T55" fmla="*/ 1 h 426"/>
                <a:gd name="T56" fmla="*/ 1 w 504"/>
                <a:gd name="T57" fmla="*/ 1 h 426"/>
                <a:gd name="T58" fmla="*/ 1 w 504"/>
                <a:gd name="T59" fmla="*/ 1 h 426"/>
                <a:gd name="T60" fmla="*/ 1 w 504"/>
                <a:gd name="T61" fmla="*/ 1 h 426"/>
                <a:gd name="T62" fmla="*/ 1 w 504"/>
                <a:gd name="T63" fmla="*/ 1 h 426"/>
                <a:gd name="T64" fmla="*/ 1 w 504"/>
                <a:gd name="T65" fmla="*/ 1 h 426"/>
                <a:gd name="T66" fmla="*/ 1 w 504"/>
                <a:gd name="T67" fmla="*/ 1 h 426"/>
                <a:gd name="T68" fmla="*/ 1 w 504"/>
                <a:gd name="T69" fmla="*/ 1 h 426"/>
                <a:gd name="T70" fmla="*/ 1 w 504"/>
                <a:gd name="T71" fmla="*/ 1 h 426"/>
                <a:gd name="T72" fmla="*/ 1 w 504"/>
                <a:gd name="T73" fmla="*/ 1 h 426"/>
                <a:gd name="T74" fmla="*/ 1 w 504"/>
                <a:gd name="T75" fmla="*/ 1 h 426"/>
                <a:gd name="T76" fmla="*/ 1 w 504"/>
                <a:gd name="T77" fmla="*/ 1 h 426"/>
                <a:gd name="T78" fmla="*/ 1 w 504"/>
                <a:gd name="T79" fmla="*/ 1 h 426"/>
                <a:gd name="T80" fmla="*/ 1 w 504"/>
                <a:gd name="T81" fmla="*/ 1 h 426"/>
                <a:gd name="T82" fmla="*/ 1 w 504"/>
                <a:gd name="T83" fmla="*/ 1 h 426"/>
                <a:gd name="T84" fmla="*/ 1 w 504"/>
                <a:gd name="T85" fmla="*/ 1 h 426"/>
                <a:gd name="T86" fmla="*/ 1 w 504"/>
                <a:gd name="T87" fmla="*/ 1 h 426"/>
                <a:gd name="T88" fmla="*/ 1 w 504"/>
                <a:gd name="T89" fmla="*/ 1 h 426"/>
                <a:gd name="T90" fmla="*/ 1 w 504"/>
                <a:gd name="T91" fmla="*/ 1 h 426"/>
                <a:gd name="T92" fmla="*/ 1 w 504"/>
                <a:gd name="T93" fmla="*/ 1 h 426"/>
                <a:gd name="T94" fmla="*/ 1 w 504"/>
                <a:gd name="T95" fmla="*/ 1 h 426"/>
                <a:gd name="T96" fmla="*/ 1 w 504"/>
                <a:gd name="T97" fmla="*/ 1 h 426"/>
                <a:gd name="T98" fmla="*/ 1 w 504"/>
                <a:gd name="T99" fmla="*/ 1 h 426"/>
                <a:gd name="T100" fmla="*/ 1 w 504"/>
                <a:gd name="T101" fmla="*/ 1 h 426"/>
                <a:gd name="T102" fmla="*/ 1 w 504"/>
                <a:gd name="T103" fmla="*/ 1 h 426"/>
                <a:gd name="T104" fmla="*/ 1 w 504"/>
                <a:gd name="T105" fmla="*/ 1 h 426"/>
                <a:gd name="T106" fmla="*/ 1 w 504"/>
                <a:gd name="T107" fmla="*/ 1 h 426"/>
                <a:gd name="T108" fmla="*/ 1 w 504"/>
                <a:gd name="T109" fmla="*/ 1 h 426"/>
                <a:gd name="T110" fmla="*/ 1 w 504"/>
                <a:gd name="T111" fmla="*/ 1 h 426"/>
                <a:gd name="T112" fmla="*/ 1 w 504"/>
                <a:gd name="T113" fmla="*/ 1 h 426"/>
                <a:gd name="T114" fmla="*/ 1 w 504"/>
                <a:gd name="T115" fmla="*/ 1 h 426"/>
                <a:gd name="T116" fmla="*/ 1 w 504"/>
                <a:gd name="T117" fmla="*/ 1 h 426"/>
                <a:gd name="T118" fmla="*/ 1 w 504"/>
                <a:gd name="T119" fmla="*/ 1 h 426"/>
                <a:gd name="T120" fmla="*/ 1 w 504"/>
                <a:gd name="T121" fmla="*/ 1 h 4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4"/>
                <a:gd name="T184" fmla="*/ 0 h 426"/>
                <a:gd name="T185" fmla="*/ 504 w 504"/>
                <a:gd name="T186" fmla="*/ 426 h 42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4" h="426">
                  <a:moveTo>
                    <a:pt x="504" y="327"/>
                  </a:moveTo>
                  <a:lnTo>
                    <a:pt x="504" y="327"/>
                  </a:lnTo>
                  <a:lnTo>
                    <a:pt x="501" y="317"/>
                  </a:lnTo>
                  <a:lnTo>
                    <a:pt x="495" y="309"/>
                  </a:lnTo>
                  <a:lnTo>
                    <a:pt x="493" y="305"/>
                  </a:lnTo>
                  <a:lnTo>
                    <a:pt x="493" y="304"/>
                  </a:lnTo>
                  <a:lnTo>
                    <a:pt x="493" y="300"/>
                  </a:lnTo>
                  <a:lnTo>
                    <a:pt x="491" y="297"/>
                  </a:lnTo>
                  <a:lnTo>
                    <a:pt x="488" y="294"/>
                  </a:lnTo>
                  <a:lnTo>
                    <a:pt x="483" y="294"/>
                  </a:lnTo>
                  <a:lnTo>
                    <a:pt x="480" y="294"/>
                  </a:lnTo>
                  <a:lnTo>
                    <a:pt x="475" y="292"/>
                  </a:lnTo>
                  <a:lnTo>
                    <a:pt x="471" y="289"/>
                  </a:lnTo>
                  <a:lnTo>
                    <a:pt x="470" y="285"/>
                  </a:lnTo>
                  <a:lnTo>
                    <a:pt x="466" y="279"/>
                  </a:lnTo>
                  <a:lnTo>
                    <a:pt x="460" y="269"/>
                  </a:lnTo>
                  <a:lnTo>
                    <a:pt x="455" y="265"/>
                  </a:lnTo>
                  <a:lnTo>
                    <a:pt x="450" y="260"/>
                  </a:lnTo>
                  <a:lnTo>
                    <a:pt x="433" y="252"/>
                  </a:lnTo>
                  <a:lnTo>
                    <a:pt x="425" y="250"/>
                  </a:lnTo>
                  <a:lnTo>
                    <a:pt x="421" y="250"/>
                  </a:lnTo>
                  <a:lnTo>
                    <a:pt x="418" y="249"/>
                  </a:lnTo>
                  <a:lnTo>
                    <a:pt x="418" y="245"/>
                  </a:lnTo>
                  <a:lnTo>
                    <a:pt x="412" y="234"/>
                  </a:lnTo>
                  <a:lnTo>
                    <a:pt x="408" y="227"/>
                  </a:lnTo>
                  <a:lnTo>
                    <a:pt x="407" y="219"/>
                  </a:lnTo>
                  <a:lnTo>
                    <a:pt x="405" y="216"/>
                  </a:lnTo>
                  <a:lnTo>
                    <a:pt x="403" y="214"/>
                  </a:lnTo>
                  <a:lnTo>
                    <a:pt x="400" y="209"/>
                  </a:lnTo>
                  <a:lnTo>
                    <a:pt x="400" y="202"/>
                  </a:lnTo>
                  <a:lnTo>
                    <a:pt x="400" y="194"/>
                  </a:lnTo>
                  <a:lnTo>
                    <a:pt x="402" y="191"/>
                  </a:lnTo>
                  <a:lnTo>
                    <a:pt x="403" y="189"/>
                  </a:lnTo>
                  <a:lnTo>
                    <a:pt x="407" y="186"/>
                  </a:lnTo>
                  <a:lnTo>
                    <a:pt x="407" y="182"/>
                  </a:lnTo>
                  <a:lnTo>
                    <a:pt x="408" y="166"/>
                  </a:lnTo>
                  <a:lnTo>
                    <a:pt x="407" y="149"/>
                  </a:lnTo>
                  <a:lnTo>
                    <a:pt x="402" y="138"/>
                  </a:lnTo>
                  <a:lnTo>
                    <a:pt x="400" y="131"/>
                  </a:lnTo>
                  <a:lnTo>
                    <a:pt x="400" y="124"/>
                  </a:lnTo>
                  <a:lnTo>
                    <a:pt x="402" y="119"/>
                  </a:lnTo>
                  <a:lnTo>
                    <a:pt x="403" y="114"/>
                  </a:lnTo>
                  <a:lnTo>
                    <a:pt x="405" y="109"/>
                  </a:lnTo>
                  <a:lnTo>
                    <a:pt x="405" y="103"/>
                  </a:lnTo>
                  <a:lnTo>
                    <a:pt x="405" y="96"/>
                  </a:lnTo>
                  <a:lnTo>
                    <a:pt x="402" y="91"/>
                  </a:lnTo>
                  <a:lnTo>
                    <a:pt x="400" y="86"/>
                  </a:lnTo>
                  <a:lnTo>
                    <a:pt x="398" y="79"/>
                  </a:lnTo>
                  <a:lnTo>
                    <a:pt x="398" y="70"/>
                  </a:lnTo>
                  <a:lnTo>
                    <a:pt x="400" y="61"/>
                  </a:lnTo>
                  <a:lnTo>
                    <a:pt x="402" y="55"/>
                  </a:lnTo>
                  <a:lnTo>
                    <a:pt x="402" y="46"/>
                  </a:lnTo>
                  <a:lnTo>
                    <a:pt x="400" y="41"/>
                  </a:lnTo>
                  <a:lnTo>
                    <a:pt x="397" y="40"/>
                  </a:lnTo>
                  <a:lnTo>
                    <a:pt x="397" y="36"/>
                  </a:lnTo>
                  <a:lnTo>
                    <a:pt x="395" y="33"/>
                  </a:lnTo>
                  <a:lnTo>
                    <a:pt x="393" y="33"/>
                  </a:lnTo>
                  <a:lnTo>
                    <a:pt x="390" y="31"/>
                  </a:lnTo>
                  <a:lnTo>
                    <a:pt x="388" y="31"/>
                  </a:lnTo>
                  <a:lnTo>
                    <a:pt x="385" y="30"/>
                  </a:lnTo>
                  <a:lnTo>
                    <a:pt x="382" y="23"/>
                  </a:lnTo>
                  <a:lnTo>
                    <a:pt x="378" y="18"/>
                  </a:lnTo>
                  <a:lnTo>
                    <a:pt x="375" y="11"/>
                  </a:lnTo>
                  <a:lnTo>
                    <a:pt x="370" y="6"/>
                  </a:lnTo>
                  <a:lnTo>
                    <a:pt x="362" y="3"/>
                  </a:lnTo>
                  <a:lnTo>
                    <a:pt x="352" y="1"/>
                  </a:lnTo>
                  <a:lnTo>
                    <a:pt x="343" y="0"/>
                  </a:lnTo>
                  <a:lnTo>
                    <a:pt x="338" y="0"/>
                  </a:lnTo>
                  <a:lnTo>
                    <a:pt x="334" y="3"/>
                  </a:lnTo>
                  <a:lnTo>
                    <a:pt x="332" y="5"/>
                  </a:lnTo>
                  <a:lnTo>
                    <a:pt x="332" y="8"/>
                  </a:lnTo>
                  <a:lnTo>
                    <a:pt x="330" y="16"/>
                  </a:lnTo>
                  <a:lnTo>
                    <a:pt x="330" y="46"/>
                  </a:lnTo>
                  <a:lnTo>
                    <a:pt x="332" y="53"/>
                  </a:lnTo>
                  <a:lnTo>
                    <a:pt x="334" y="60"/>
                  </a:lnTo>
                  <a:lnTo>
                    <a:pt x="334" y="83"/>
                  </a:lnTo>
                  <a:lnTo>
                    <a:pt x="332" y="103"/>
                  </a:lnTo>
                  <a:lnTo>
                    <a:pt x="332" y="111"/>
                  </a:lnTo>
                  <a:lnTo>
                    <a:pt x="334" y="121"/>
                  </a:lnTo>
                  <a:lnTo>
                    <a:pt x="334" y="124"/>
                  </a:lnTo>
                  <a:lnTo>
                    <a:pt x="337" y="126"/>
                  </a:lnTo>
                  <a:lnTo>
                    <a:pt x="338" y="128"/>
                  </a:lnTo>
                  <a:lnTo>
                    <a:pt x="340" y="129"/>
                  </a:lnTo>
                  <a:lnTo>
                    <a:pt x="342" y="134"/>
                  </a:lnTo>
                  <a:lnTo>
                    <a:pt x="340" y="138"/>
                  </a:lnTo>
                  <a:lnTo>
                    <a:pt x="340" y="139"/>
                  </a:lnTo>
                  <a:lnTo>
                    <a:pt x="338" y="141"/>
                  </a:lnTo>
                  <a:lnTo>
                    <a:pt x="334" y="143"/>
                  </a:lnTo>
                  <a:lnTo>
                    <a:pt x="325" y="151"/>
                  </a:lnTo>
                  <a:lnTo>
                    <a:pt x="314" y="157"/>
                  </a:lnTo>
                  <a:lnTo>
                    <a:pt x="310" y="138"/>
                  </a:lnTo>
                  <a:lnTo>
                    <a:pt x="310" y="126"/>
                  </a:lnTo>
                  <a:lnTo>
                    <a:pt x="312" y="116"/>
                  </a:lnTo>
                  <a:lnTo>
                    <a:pt x="317" y="99"/>
                  </a:lnTo>
                  <a:lnTo>
                    <a:pt x="319" y="91"/>
                  </a:lnTo>
                  <a:lnTo>
                    <a:pt x="317" y="79"/>
                  </a:lnTo>
                  <a:lnTo>
                    <a:pt x="315" y="74"/>
                  </a:lnTo>
                  <a:lnTo>
                    <a:pt x="312" y="71"/>
                  </a:lnTo>
                  <a:lnTo>
                    <a:pt x="305" y="63"/>
                  </a:lnTo>
                  <a:lnTo>
                    <a:pt x="297" y="56"/>
                  </a:lnTo>
                  <a:lnTo>
                    <a:pt x="292" y="50"/>
                  </a:lnTo>
                  <a:lnTo>
                    <a:pt x="287" y="43"/>
                  </a:lnTo>
                  <a:lnTo>
                    <a:pt x="285" y="38"/>
                  </a:lnTo>
                  <a:lnTo>
                    <a:pt x="285" y="33"/>
                  </a:lnTo>
                  <a:lnTo>
                    <a:pt x="285" y="30"/>
                  </a:lnTo>
                  <a:lnTo>
                    <a:pt x="287" y="28"/>
                  </a:lnTo>
                  <a:lnTo>
                    <a:pt x="289" y="23"/>
                  </a:lnTo>
                  <a:lnTo>
                    <a:pt x="287" y="21"/>
                  </a:lnTo>
                  <a:lnTo>
                    <a:pt x="285" y="20"/>
                  </a:lnTo>
                  <a:lnTo>
                    <a:pt x="282" y="16"/>
                  </a:lnTo>
                  <a:lnTo>
                    <a:pt x="282" y="15"/>
                  </a:lnTo>
                  <a:lnTo>
                    <a:pt x="282" y="13"/>
                  </a:lnTo>
                  <a:lnTo>
                    <a:pt x="277" y="13"/>
                  </a:lnTo>
                  <a:lnTo>
                    <a:pt x="272" y="13"/>
                  </a:lnTo>
                  <a:lnTo>
                    <a:pt x="267" y="16"/>
                  </a:lnTo>
                  <a:lnTo>
                    <a:pt x="265" y="20"/>
                  </a:lnTo>
                  <a:lnTo>
                    <a:pt x="264" y="26"/>
                  </a:lnTo>
                  <a:lnTo>
                    <a:pt x="262" y="30"/>
                  </a:lnTo>
                  <a:lnTo>
                    <a:pt x="264" y="33"/>
                  </a:lnTo>
                  <a:lnTo>
                    <a:pt x="267" y="36"/>
                  </a:lnTo>
                  <a:lnTo>
                    <a:pt x="270" y="40"/>
                  </a:lnTo>
                  <a:lnTo>
                    <a:pt x="274" y="43"/>
                  </a:lnTo>
                  <a:lnTo>
                    <a:pt x="275" y="50"/>
                  </a:lnTo>
                  <a:lnTo>
                    <a:pt x="275" y="58"/>
                  </a:lnTo>
                  <a:lnTo>
                    <a:pt x="274" y="71"/>
                  </a:lnTo>
                  <a:lnTo>
                    <a:pt x="269" y="71"/>
                  </a:lnTo>
                  <a:lnTo>
                    <a:pt x="264" y="70"/>
                  </a:lnTo>
                  <a:lnTo>
                    <a:pt x="214" y="284"/>
                  </a:lnTo>
                  <a:lnTo>
                    <a:pt x="0" y="221"/>
                  </a:lnTo>
                  <a:lnTo>
                    <a:pt x="3" y="224"/>
                  </a:lnTo>
                  <a:lnTo>
                    <a:pt x="3" y="229"/>
                  </a:lnTo>
                  <a:lnTo>
                    <a:pt x="3" y="232"/>
                  </a:lnTo>
                  <a:lnTo>
                    <a:pt x="2" y="235"/>
                  </a:lnTo>
                  <a:lnTo>
                    <a:pt x="3" y="239"/>
                  </a:lnTo>
                  <a:lnTo>
                    <a:pt x="6" y="240"/>
                  </a:lnTo>
                  <a:lnTo>
                    <a:pt x="8" y="240"/>
                  </a:lnTo>
                  <a:lnTo>
                    <a:pt x="10" y="245"/>
                  </a:lnTo>
                  <a:lnTo>
                    <a:pt x="11" y="249"/>
                  </a:lnTo>
                  <a:lnTo>
                    <a:pt x="13" y="249"/>
                  </a:lnTo>
                  <a:lnTo>
                    <a:pt x="13" y="247"/>
                  </a:lnTo>
                  <a:lnTo>
                    <a:pt x="13" y="259"/>
                  </a:lnTo>
                  <a:lnTo>
                    <a:pt x="11" y="267"/>
                  </a:lnTo>
                  <a:lnTo>
                    <a:pt x="11" y="275"/>
                  </a:lnTo>
                  <a:lnTo>
                    <a:pt x="11" y="280"/>
                  </a:lnTo>
                  <a:lnTo>
                    <a:pt x="13" y="284"/>
                  </a:lnTo>
                  <a:lnTo>
                    <a:pt x="15" y="285"/>
                  </a:lnTo>
                  <a:lnTo>
                    <a:pt x="16" y="287"/>
                  </a:lnTo>
                  <a:lnTo>
                    <a:pt x="21" y="289"/>
                  </a:lnTo>
                  <a:lnTo>
                    <a:pt x="26" y="294"/>
                  </a:lnTo>
                  <a:lnTo>
                    <a:pt x="28" y="295"/>
                  </a:lnTo>
                  <a:lnTo>
                    <a:pt x="30" y="297"/>
                  </a:lnTo>
                  <a:lnTo>
                    <a:pt x="38" y="297"/>
                  </a:lnTo>
                  <a:lnTo>
                    <a:pt x="41" y="297"/>
                  </a:lnTo>
                  <a:lnTo>
                    <a:pt x="45" y="299"/>
                  </a:lnTo>
                  <a:lnTo>
                    <a:pt x="48" y="302"/>
                  </a:lnTo>
                  <a:lnTo>
                    <a:pt x="48" y="307"/>
                  </a:lnTo>
                  <a:lnTo>
                    <a:pt x="50" y="310"/>
                  </a:lnTo>
                  <a:lnTo>
                    <a:pt x="53" y="313"/>
                  </a:lnTo>
                  <a:lnTo>
                    <a:pt x="56" y="315"/>
                  </a:lnTo>
                  <a:lnTo>
                    <a:pt x="61" y="313"/>
                  </a:lnTo>
                  <a:lnTo>
                    <a:pt x="65" y="313"/>
                  </a:lnTo>
                  <a:lnTo>
                    <a:pt x="70" y="313"/>
                  </a:lnTo>
                  <a:lnTo>
                    <a:pt x="75" y="315"/>
                  </a:lnTo>
                  <a:lnTo>
                    <a:pt x="80" y="318"/>
                  </a:lnTo>
                  <a:lnTo>
                    <a:pt x="86" y="327"/>
                  </a:lnTo>
                  <a:lnTo>
                    <a:pt x="89" y="328"/>
                  </a:lnTo>
                  <a:lnTo>
                    <a:pt x="93" y="332"/>
                  </a:lnTo>
                  <a:lnTo>
                    <a:pt x="94" y="337"/>
                  </a:lnTo>
                  <a:lnTo>
                    <a:pt x="93" y="342"/>
                  </a:lnTo>
                  <a:lnTo>
                    <a:pt x="89" y="342"/>
                  </a:lnTo>
                  <a:lnTo>
                    <a:pt x="86" y="343"/>
                  </a:lnTo>
                  <a:lnTo>
                    <a:pt x="80" y="347"/>
                  </a:lnTo>
                  <a:lnTo>
                    <a:pt x="75" y="352"/>
                  </a:lnTo>
                  <a:lnTo>
                    <a:pt x="73" y="357"/>
                  </a:lnTo>
                  <a:lnTo>
                    <a:pt x="73" y="363"/>
                  </a:lnTo>
                  <a:lnTo>
                    <a:pt x="76" y="368"/>
                  </a:lnTo>
                  <a:lnTo>
                    <a:pt x="80" y="372"/>
                  </a:lnTo>
                  <a:lnTo>
                    <a:pt x="88" y="377"/>
                  </a:lnTo>
                  <a:lnTo>
                    <a:pt x="93" y="382"/>
                  </a:lnTo>
                  <a:lnTo>
                    <a:pt x="94" y="387"/>
                  </a:lnTo>
                  <a:lnTo>
                    <a:pt x="96" y="392"/>
                  </a:lnTo>
                  <a:lnTo>
                    <a:pt x="96" y="393"/>
                  </a:lnTo>
                  <a:lnTo>
                    <a:pt x="98" y="396"/>
                  </a:lnTo>
                  <a:lnTo>
                    <a:pt x="101" y="398"/>
                  </a:lnTo>
                  <a:lnTo>
                    <a:pt x="104" y="398"/>
                  </a:lnTo>
                  <a:lnTo>
                    <a:pt x="113" y="396"/>
                  </a:lnTo>
                  <a:lnTo>
                    <a:pt x="121" y="396"/>
                  </a:lnTo>
                  <a:lnTo>
                    <a:pt x="128" y="398"/>
                  </a:lnTo>
                  <a:lnTo>
                    <a:pt x="131" y="401"/>
                  </a:lnTo>
                  <a:lnTo>
                    <a:pt x="134" y="403"/>
                  </a:lnTo>
                  <a:lnTo>
                    <a:pt x="136" y="403"/>
                  </a:lnTo>
                  <a:lnTo>
                    <a:pt x="146" y="403"/>
                  </a:lnTo>
                  <a:lnTo>
                    <a:pt x="154" y="401"/>
                  </a:lnTo>
                  <a:lnTo>
                    <a:pt x="161" y="398"/>
                  </a:lnTo>
                  <a:lnTo>
                    <a:pt x="171" y="398"/>
                  </a:lnTo>
                  <a:lnTo>
                    <a:pt x="179" y="400"/>
                  </a:lnTo>
                  <a:lnTo>
                    <a:pt x="187" y="403"/>
                  </a:lnTo>
                  <a:lnTo>
                    <a:pt x="196" y="408"/>
                  </a:lnTo>
                  <a:lnTo>
                    <a:pt x="204" y="410"/>
                  </a:lnTo>
                  <a:lnTo>
                    <a:pt x="207" y="408"/>
                  </a:lnTo>
                  <a:lnTo>
                    <a:pt x="212" y="406"/>
                  </a:lnTo>
                  <a:lnTo>
                    <a:pt x="221" y="403"/>
                  </a:lnTo>
                  <a:lnTo>
                    <a:pt x="229" y="400"/>
                  </a:lnTo>
                  <a:lnTo>
                    <a:pt x="231" y="396"/>
                  </a:lnTo>
                  <a:lnTo>
                    <a:pt x="232" y="395"/>
                  </a:lnTo>
                  <a:lnTo>
                    <a:pt x="236" y="393"/>
                  </a:lnTo>
                  <a:lnTo>
                    <a:pt x="239" y="395"/>
                  </a:lnTo>
                  <a:lnTo>
                    <a:pt x="254" y="392"/>
                  </a:lnTo>
                  <a:lnTo>
                    <a:pt x="272" y="392"/>
                  </a:lnTo>
                  <a:lnTo>
                    <a:pt x="275" y="390"/>
                  </a:lnTo>
                  <a:lnTo>
                    <a:pt x="280" y="388"/>
                  </a:lnTo>
                  <a:lnTo>
                    <a:pt x="289" y="383"/>
                  </a:lnTo>
                  <a:lnTo>
                    <a:pt x="290" y="383"/>
                  </a:lnTo>
                  <a:lnTo>
                    <a:pt x="294" y="383"/>
                  </a:lnTo>
                  <a:lnTo>
                    <a:pt x="295" y="378"/>
                  </a:lnTo>
                  <a:lnTo>
                    <a:pt x="297" y="373"/>
                  </a:lnTo>
                  <a:lnTo>
                    <a:pt x="302" y="367"/>
                  </a:lnTo>
                  <a:lnTo>
                    <a:pt x="307" y="360"/>
                  </a:lnTo>
                  <a:lnTo>
                    <a:pt x="309" y="352"/>
                  </a:lnTo>
                  <a:lnTo>
                    <a:pt x="310" y="348"/>
                  </a:lnTo>
                  <a:lnTo>
                    <a:pt x="314" y="347"/>
                  </a:lnTo>
                  <a:lnTo>
                    <a:pt x="320" y="345"/>
                  </a:lnTo>
                  <a:lnTo>
                    <a:pt x="324" y="345"/>
                  </a:lnTo>
                  <a:lnTo>
                    <a:pt x="327" y="347"/>
                  </a:lnTo>
                  <a:lnTo>
                    <a:pt x="329" y="348"/>
                  </a:lnTo>
                  <a:lnTo>
                    <a:pt x="329" y="352"/>
                  </a:lnTo>
                  <a:lnTo>
                    <a:pt x="327" y="357"/>
                  </a:lnTo>
                  <a:lnTo>
                    <a:pt x="327" y="368"/>
                  </a:lnTo>
                  <a:lnTo>
                    <a:pt x="324" y="377"/>
                  </a:lnTo>
                  <a:lnTo>
                    <a:pt x="327" y="380"/>
                  </a:lnTo>
                  <a:lnTo>
                    <a:pt x="330" y="380"/>
                  </a:lnTo>
                  <a:lnTo>
                    <a:pt x="337" y="382"/>
                  </a:lnTo>
                  <a:lnTo>
                    <a:pt x="343" y="380"/>
                  </a:lnTo>
                  <a:lnTo>
                    <a:pt x="350" y="378"/>
                  </a:lnTo>
                  <a:lnTo>
                    <a:pt x="353" y="378"/>
                  </a:lnTo>
                  <a:lnTo>
                    <a:pt x="357" y="380"/>
                  </a:lnTo>
                  <a:lnTo>
                    <a:pt x="360" y="383"/>
                  </a:lnTo>
                  <a:lnTo>
                    <a:pt x="358" y="388"/>
                  </a:lnTo>
                  <a:lnTo>
                    <a:pt x="357" y="393"/>
                  </a:lnTo>
                  <a:lnTo>
                    <a:pt x="357" y="398"/>
                  </a:lnTo>
                  <a:lnTo>
                    <a:pt x="360" y="400"/>
                  </a:lnTo>
                  <a:lnTo>
                    <a:pt x="363" y="400"/>
                  </a:lnTo>
                  <a:lnTo>
                    <a:pt x="365" y="405"/>
                  </a:lnTo>
                  <a:lnTo>
                    <a:pt x="368" y="410"/>
                  </a:lnTo>
                  <a:lnTo>
                    <a:pt x="370" y="411"/>
                  </a:lnTo>
                  <a:lnTo>
                    <a:pt x="375" y="413"/>
                  </a:lnTo>
                  <a:lnTo>
                    <a:pt x="383" y="413"/>
                  </a:lnTo>
                  <a:lnTo>
                    <a:pt x="387" y="416"/>
                  </a:lnTo>
                  <a:lnTo>
                    <a:pt x="388" y="418"/>
                  </a:lnTo>
                  <a:lnTo>
                    <a:pt x="390" y="420"/>
                  </a:lnTo>
                  <a:lnTo>
                    <a:pt x="395" y="423"/>
                  </a:lnTo>
                  <a:lnTo>
                    <a:pt x="400" y="425"/>
                  </a:lnTo>
                  <a:lnTo>
                    <a:pt x="412" y="425"/>
                  </a:lnTo>
                  <a:lnTo>
                    <a:pt x="421" y="423"/>
                  </a:lnTo>
                  <a:lnTo>
                    <a:pt x="433" y="423"/>
                  </a:lnTo>
                  <a:lnTo>
                    <a:pt x="436" y="425"/>
                  </a:lnTo>
                  <a:lnTo>
                    <a:pt x="438" y="426"/>
                  </a:lnTo>
                  <a:lnTo>
                    <a:pt x="440" y="425"/>
                  </a:lnTo>
                  <a:lnTo>
                    <a:pt x="441" y="425"/>
                  </a:lnTo>
                  <a:lnTo>
                    <a:pt x="441" y="421"/>
                  </a:lnTo>
                  <a:lnTo>
                    <a:pt x="443" y="418"/>
                  </a:lnTo>
                  <a:lnTo>
                    <a:pt x="443" y="415"/>
                  </a:lnTo>
                  <a:lnTo>
                    <a:pt x="445" y="415"/>
                  </a:lnTo>
                  <a:lnTo>
                    <a:pt x="448" y="413"/>
                  </a:lnTo>
                  <a:lnTo>
                    <a:pt x="451" y="413"/>
                  </a:lnTo>
                  <a:lnTo>
                    <a:pt x="453" y="413"/>
                  </a:lnTo>
                  <a:lnTo>
                    <a:pt x="455" y="410"/>
                  </a:lnTo>
                  <a:lnTo>
                    <a:pt x="455" y="408"/>
                  </a:lnTo>
                  <a:lnTo>
                    <a:pt x="455" y="403"/>
                  </a:lnTo>
                  <a:lnTo>
                    <a:pt x="456" y="398"/>
                  </a:lnTo>
                  <a:lnTo>
                    <a:pt x="456" y="393"/>
                  </a:lnTo>
                  <a:lnTo>
                    <a:pt x="456" y="380"/>
                  </a:lnTo>
                  <a:lnTo>
                    <a:pt x="456" y="372"/>
                  </a:lnTo>
                  <a:lnTo>
                    <a:pt x="455" y="368"/>
                  </a:lnTo>
                  <a:lnTo>
                    <a:pt x="453" y="365"/>
                  </a:lnTo>
                  <a:lnTo>
                    <a:pt x="453" y="363"/>
                  </a:lnTo>
                  <a:lnTo>
                    <a:pt x="450" y="362"/>
                  </a:lnTo>
                  <a:lnTo>
                    <a:pt x="445" y="363"/>
                  </a:lnTo>
                  <a:lnTo>
                    <a:pt x="445" y="365"/>
                  </a:lnTo>
                  <a:lnTo>
                    <a:pt x="445" y="367"/>
                  </a:lnTo>
                  <a:lnTo>
                    <a:pt x="441" y="370"/>
                  </a:lnTo>
                  <a:lnTo>
                    <a:pt x="438" y="373"/>
                  </a:lnTo>
                  <a:lnTo>
                    <a:pt x="433" y="375"/>
                  </a:lnTo>
                  <a:lnTo>
                    <a:pt x="426" y="377"/>
                  </a:lnTo>
                  <a:lnTo>
                    <a:pt x="420" y="377"/>
                  </a:lnTo>
                  <a:lnTo>
                    <a:pt x="417" y="377"/>
                  </a:lnTo>
                  <a:lnTo>
                    <a:pt x="415" y="373"/>
                  </a:lnTo>
                  <a:lnTo>
                    <a:pt x="413" y="367"/>
                  </a:lnTo>
                  <a:lnTo>
                    <a:pt x="413" y="358"/>
                  </a:lnTo>
                  <a:lnTo>
                    <a:pt x="415" y="352"/>
                  </a:lnTo>
                  <a:lnTo>
                    <a:pt x="417" y="348"/>
                  </a:lnTo>
                  <a:lnTo>
                    <a:pt x="418" y="347"/>
                  </a:lnTo>
                  <a:lnTo>
                    <a:pt x="423" y="347"/>
                  </a:lnTo>
                  <a:lnTo>
                    <a:pt x="426" y="347"/>
                  </a:lnTo>
                  <a:lnTo>
                    <a:pt x="433" y="350"/>
                  </a:lnTo>
                  <a:lnTo>
                    <a:pt x="433" y="353"/>
                  </a:lnTo>
                  <a:lnTo>
                    <a:pt x="435" y="355"/>
                  </a:lnTo>
                  <a:lnTo>
                    <a:pt x="435" y="357"/>
                  </a:lnTo>
                  <a:lnTo>
                    <a:pt x="438" y="357"/>
                  </a:lnTo>
                  <a:lnTo>
                    <a:pt x="441" y="357"/>
                  </a:lnTo>
                  <a:lnTo>
                    <a:pt x="441" y="352"/>
                  </a:lnTo>
                  <a:lnTo>
                    <a:pt x="443" y="347"/>
                  </a:lnTo>
                  <a:lnTo>
                    <a:pt x="448" y="340"/>
                  </a:lnTo>
                  <a:lnTo>
                    <a:pt x="453" y="333"/>
                  </a:lnTo>
                  <a:lnTo>
                    <a:pt x="460" y="330"/>
                  </a:lnTo>
                  <a:lnTo>
                    <a:pt x="466" y="330"/>
                  </a:lnTo>
                  <a:lnTo>
                    <a:pt x="463" y="338"/>
                  </a:lnTo>
                  <a:lnTo>
                    <a:pt x="461" y="342"/>
                  </a:lnTo>
                  <a:lnTo>
                    <a:pt x="463" y="345"/>
                  </a:lnTo>
                  <a:lnTo>
                    <a:pt x="466" y="347"/>
                  </a:lnTo>
                  <a:lnTo>
                    <a:pt x="471" y="348"/>
                  </a:lnTo>
                  <a:lnTo>
                    <a:pt x="478" y="347"/>
                  </a:lnTo>
                  <a:lnTo>
                    <a:pt x="483" y="347"/>
                  </a:lnTo>
                  <a:lnTo>
                    <a:pt x="491" y="350"/>
                  </a:lnTo>
                  <a:lnTo>
                    <a:pt x="495" y="350"/>
                  </a:lnTo>
                  <a:lnTo>
                    <a:pt x="498" y="350"/>
                  </a:lnTo>
                  <a:lnTo>
                    <a:pt x="503" y="347"/>
                  </a:lnTo>
                  <a:lnTo>
                    <a:pt x="504" y="342"/>
                  </a:lnTo>
                  <a:lnTo>
                    <a:pt x="504" y="333"/>
                  </a:lnTo>
                  <a:lnTo>
                    <a:pt x="504" y="327"/>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27" name="Freeform 71"/>
            <p:cNvSpPr>
              <a:spLocks/>
            </p:cNvSpPr>
            <p:nvPr/>
          </p:nvSpPr>
          <p:spPr bwMode="auto">
            <a:xfrm>
              <a:off x="3455" y="1234"/>
              <a:ext cx="98" cy="118"/>
            </a:xfrm>
            <a:custGeom>
              <a:avLst/>
              <a:gdLst>
                <a:gd name="T0" fmla="*/ 1 w 138"/>
                <a:gd name="T1" fmla="*/ 1 h 186"/>
                <a:gd name="T2" fmla="*/ 1 w 138"/>
                <a:gd name="T3" fmla="*/ 1 h 186"/>
                <a:gd name="T4" fmla="*/ 1 w 138"/>
                <a:gd name="T5" fmla="*/ 1 h 186"/>
                <a:gd name="T6" fmla="*/ 1 w 138"/>
                <a:gd name="T7" fmla="*/ 1 h 186"/>
                <a:gd name="T8" fmla="*/ 1 w 138"/>
                <a:gd name="T9" fmla="*/ 1 h 186"/>
                <a:gd name="T10" fmla="*/ 1 w 138"/>
                <a:gd name="T11" fmla="*/ 1 h 186"/>
                <a:gd name="T12" fmla="*/ 1 w 138"/>
                <a:gd name="T13" fmla="*/ 1 h 186"/>
                <a:gd name="T14" fmla="*/ 1 w 138"/>
                <a:gd name="T15" fmla="*/ 1 h 186"/>
                <a:gd name="T16" fmla="*/ 1 w 138"/>
                <a:gd name="T17" fmla="*/ 1 h 186"/>
                <a:gd name="T18" fmla="*/ 1 w 138"/>
                <a:gd name="T19" fmla="*/ 1 h 186"/>
                <a:gd name="T20" fmla="*/ 1 w 138"/>
                <a:gd name="T21" fmla="*/ 1 h 186"/>
                <a:gd name="T22" fmla="*/ 1 w 138"/>
                <a:gd name="T23" fmla="*/ 1 h 186"/>
                <a:gd name="T24" fmla="*/ 1 w 138"/>
                <a:gd name="T25" fmla="*/ 1 h 186"/>
                <a:gd name="T26" fmla="*/ 1 w 138"/>
                <a:gd name="T27" fmla="*/ 1 h 186"/>
                <a:gd name="T28" fmla="*/ 1 w 138"/>
                <a:gd name="T29" fmla="*/ 1 h 186"/>
                <a:gd name="T30" fmla="*/ 1 w 138"/>
                <a:gd name="T31" fmla="*/ 1 h 186"/>
                <a:gd name="T32" fmla="*/ 1 w 138"/>
                <a:gd name="T33" fmla="*/ 1 h 186"/>
                <a:gd name="T34" fmla="*/ 1 w 138"/>
                <a:gd name="T35" fmla="*/ 1 h 186"/>
                <a:gd name="T36" fmla="*/ 1 w 138"/>
                <a:gd name="T37" fmla="*/ 1 h 186"/>
                <a:gd name="T38" fmla="*/ 1 w 138"/>
                <a:gd name="T39" fmla="*/ 0 h 186"/>
                <a:gd name="T40" fmla="*/ 1 w 138"/>
                <a:gd name="T41" fmla="*/ 1 h 186"/>
                <a:gd name="T42" fmla="*/ 1 w 138"/>
                <a:gd name="T43" fmla="*/ 1 h 186"/>
                <a:gd name="T44" fmla="*/ 1 w 138"/>
                <a:gd name="T45" fmla="*/ 1 h 186"/>
                <a:gd name="T46" fmla="*/ 1 w 138"/>
                <a:gd name="T47" fmla="*/ 1 h 186"/>
                <a:gd name="T48" fmla="*/ 1 w 138"/>
                <a:gd name="T49" fmla="*/ 1 h 186"/>
                <a:gd name="T50" fmla="*/ 1 w 138"/>
                <a:gd name="T51" fmla="*/ 1 h 186"/>
                <a:gd name="T52" fmla="*/ 1 w 138"/>
                <a:gd name="T53" fmla="*/ 1 h 186"/>
                <a:gd name="T54" fmla="*/ 1 w 138"/>
                <a:gd name="T55" fmla="*/ 1 h 186"/>
                <a:gd name="T56" fmla="*/ 1 w 138"/>
                <a:gd name="T57" fmla="*/ 1 h 186"/>
                <a:gd name="T58" fmla="*/ 1 w 138"/>
                <a:gd name="T59" fmla="*/ 1 h 186"/>
                <a:gd name="T60" fmla="*/ 1 w 138"/>
                <a:gd name="T61" fmla="*/ 1 h 186"/>
                <a:gd name="T62" fmla="*/ 1 w 138"/>
                <a:gd name="T63" fmla="*/ 1 h 186"/>
                <a:gd name="T64" fmla="*/ 1 w 138"/>
                <a:gd name="T65" fmla="*/ 1 h 186"/>
                <a:gd name="T66" fmla="*/ 1 w 138"/>
                <a:gd name="T67" fmla="*/ 1 h 186"/>
                <a:gd name="T68" fmla="*/ 1 w 138"/>
                <a:gd name="T69" fmla="*/ 1 h 186"/>
                <a:gd name="T70" fmla="*/ 1 w 138"/>
                <a:gd name="T71" fmla="*/ 1 h 186"/>
                <a:gd name="T72" fmla="*/ 1 w 138"/>
                <a:gd name="T73" fmla="*/ 1 h 186"/>
                <a:gd name="T74" fmla="*/ 1 w 138"/>
                <a:gd name="T75" fmla="*/ 1 h 186"/>
                <a:gd name="T76" fmla="*/ 1 w 138"/>
                <a:gd name="T77" fmla="*/ 1 h 186"/>
                <a:gd name="T78" fmla="*/ 1 w 138"/>
                <a:gd name="T79" fmla="*/ 1 h 186"/>
                <a:gd name="T80" fmla="*/ 1 w 138"/>
                <a:gd name="T81" fmla="*/ 1 h 186"/>
                <a:gd name="T82" fmla="*/ 1 w 138"/>
                <a:gd name="T83" fmla="*/ 1 h 186"/>
                <a:gd name="T84" fmla="*/ 1 w 138"/>
                <a:gd name="T85" fmla="*/ 1 h 186"/>
                <a:gd name="T86" fmla="*/ 1 w 138"/>
                <a:gd name="T87" fmla="*/ 1 h 186"/>
                <a:gd name="T88" fmla="*/ 1 w 138"/>
                <a:gd name="T89" fmla="*/ 1 h 186"/>
                <a:gd name="T90" fmla="*/ 1 w 138"/>
                <a:gd name="T91" fmla="*/ 1 h 186"/>
                <a:gd name="T92" fmla="*/ 1 w 138"/>
                <a:gd name="T93" fmla="*/ 1 h 186"/>
                <a:gd name="T94" fmla="*/ 1 w 138"/>
                <a:gd name="T95" fmla="*/ 1 h 186"/>
                <a:gd name="T96" fmla="*/ 1 w 138"/>
                <a:gd name="T97" fmla="*/ 1 h 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8"/>
                <a:gd name="T148" fmla="*/ 0 h 186"/>
                <a:gd name="T149" fmla="*/ 138 w 138"/>
                <a:gd name="T150" fmla="*/ 186 h 1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8" h="186">
                  <a:moveTo>
                    <a:pt x="135" y="119"/>
                  </a:moveTo>
                  <a:lnTo>
                    <a:pt x="135" y="119"/>
                  </a:lnTo>
                  <a:lnTo>
                    <a:pt x="136" y="111"/>
                  </a:lnTo>
                  <a:lnTo>
                    <a:pt x="138" y="108"/>
                  </a:lnTo>
                  <a:lnTo>
                    <a:pt x="136" y="104"/>
                  </a:lnTo>
                  <a:lnTo>
                    <a:pt x="135" y="101"/>
                  </a:lnTo>
                  <a:lnTo>
                    <a:pt x="130" y="98"/>
                  </a:lnTo>
                  <a:lnTo>
                    <a:pt x="128" y="94"/>
                  </a:lnTo>
                  <a:lnTo>
                    <a:pt x="125" y="91"/>
                  </a:lnTo>
                  <a:lnTo>
                    <a:pt x="123" y="83"/>
                  </a:lnTo>
                  <a:lnTo>
                    <a:pt x="121" y="79"/>
                  </a:lnTo>
                  <a:lnTo>
                    <a:pt x="118" y="78"/>
                  </a:lnTo>
                  <a:lnTo>
                    <a:pt x="115" y="78"/>
                  </a:lnTo>
                  <a:lnTo>
                    <a:pt x="113" y="78"/>
                  </a:lnTo>
                  <a:lnTo>
                    <a:pt x="108" y="83"/>
                  </a:lnTo>
                  <a:lnTo>
                    <a:pt x="107" y="88"/>
                  </a:lnTo>
                  <a:lnTo>
                    <a:pt x="105" y="94"/>
                  </a:lnTo>
                  <a:lnTo>
                    <a:pt x="105" y="103"/>
                  </a:lnTo>
                  <a:lnTo>
                    <a:pt x="105" y="104"/>
                  </a:lnTo>
                  <a:lnTo>
                    <a:pt x="103" y="108"/>
                  </a:lnTo>
                  <a:lnTo>
                    <a:pt x="98" y="111"/>
                  </a:lnTo>
                  <a:lnTo>
                    <a:pt x="97" y="103"/>
                  </a:lnTo>
                  <a:lnTo>
                    <a:pt x="92" y="94"/>
                  </a:lnTo>
                  <a:lnTo>
                    <a:pt x="85" y="89"/>
                  </a:lnTo>
                  <a:lnTo>
                    <a:pt x="82" y="89"/>
                  </a:lnTo>
                  <a:lnTo>
                    <a:pt x="82" y="86"/>
                  </a:lnTo>
                  <a:lnTo>
                    <a:pt x="82" y="84"/>
                  </a:lnTo>
                  <a:lnTo>
                    <a:pt x="83" y="78"/>
                  </a:lnTo>
                  <a:lnTo>
                    <a:pt x="87" y="58"/>
                  </a:lnTo>
                  <a:lnTo>
                    <a:pt x="88" y="53"/>
                  </a:lnTo>
                  <a:lnTo>
                    <a:pt x="87" y="46"/>
                  </a:lnTo>
                  <a:lnTo>
                    <a:pt x="85" y="41"/>
                  </a:lnTo>
                  <a:lnTo>
                    <a:pt x="80" y="40"/>
                  </a:lnTo>
                  <a:lnTo>
                    <a:pt x="77" y="36"/>
                  </a:lnTo>
                  <a:lnTo>
                    <a:pt x="75" y="31"/>
                  </a:lnTo>
                  <a:lnTo>
                    <a:pt x="75" y="30"/>
                  </a:lnTo>
                  <a:lnTo>
                    <a:pt x="75" y="28"/>
                  </a:lnTo>
                  <a:lnTo>
                    <a:pt x="78" y="25"/>
                  </a:lnTo>
                  <a:lnTo>
                    <a:pt x="80" y="20"/>
                  </a:lnTo>
                  <a:lnTo>
                    <a:pt x="82" y="15"/>
                  </a:lnTo>
                  <a:lnTo>
                    <a:pt x="85" y="11"/>
                  </a:lnTo>
                  <a:lnTo>
                    <a:pt x="87" y="6"/>
                  </a:lnTo>
                  <a:lnTo>
                    <a:pt x="85" y="3"/>
                  </a:lnTo>
                  <a:lnTo>
                    <a:pt x="80" y="0"/>
                  </a:lnTo>
                  <a:lnTo>
                    <a:pt x="70" y="0"/>
                  </a:lnTo>
                  <a:lnTo>
                    <a:pt x="65" y="6"/>
                  </a:lnTo>
                  <a:lnTo>
                    <a:pt x="60" y="15"/>
                  </a:lnTo>
                  <a:lnTo>
                    <a:pt x="57" y="23"/>
                  </a:lnTo>
                  <a:lnTo>
                    <a:pt x="55" y="26"/>
                  </a:lnTo>
                  <a:lnTo>
                    <a:pt x="52" y="28"/>
                  </a:lnTo>
                  <a:lnTo>
                    <a:pt x="43" y="33"/>
                  </a:lnTo>
                  <a:lnTo>
                    <a:pt x="40" y="36"/>
                  </a:lnTo>
                  <a:lnTo>
                    <a:pt x="35" y="40"/>
                  </a:lnTo>
                  <a:lnTo>
                    <a:pt x="35" y="43"/>
                  </a:lnTo>
                  <a:lnTo>
                    <a:pt x="35" y="46"/>
                  </a:lnTo>
                  <a:lnTo>
                    <a:pt x="37" y="48"/>
                  </a:lnTo>
                  <a:lnTo>
                    <a:pt x="40" y="48"/>
                  </a:lnTo>
                  <a:lnTo>
                    <a:pt x="42" y="50"/>
                  </a:lnTo>
                  <a:lnTo>
                    <a:pt x="45" y="50"/>
                  </a:lnTo>
                  <a:lnTo>
                    <a:pt x="48" y="55"/>
                  </a:lnTo>
                  <a:lnTo>
                    <a:pt x="48" y="60"/>
                  </a:lnTo>
                  <a:lnTo>
                    <a:pt x="48" y="63"/>
                  </a:lnTo>
                  <a:lnTo>
                    <a:pt x="47" y="66"/>
                  </a:lnTo>
                  <a:lnTo>
                    <a:pt x="45" y="73"/>
                  </a:lnTo>
                  <a:lnTo>
                    <a:pt x="43" y="83"/>
                  </a:lnTo>
                  <a:lnTo>
                    <a:pt x="43" y="88"/>
                  </a:lnTo>
                  <a:lnTo>
                    <a:pt x="45" y="91"/>
                  </a:lnTo>
                  <a:lnTo>
                    <a:pt x="47" y="93"/>
                  </a:lnTo>
                  <a:lnTo>
                    <a:pt x="52" y="94"/>
                  </a:lnTo>
                  <a:lnTo>
                    <a:pt x="55" y="94"/>
                  </a:lnTo>
                  <a:lnTo>
                    <a:pt x="60" y="96"/>
                  </a:lnTo>
                  <a:lnTo>
                    <a:pt x="62" y="101"/>
                  </a:lnTo>
                  <a:lnTo>
                    <a:pt x="62" y="108"/>
                  </a:lnTo>
                  <a:lnTo>
                    <a:pt x="62" y="113"/>
                  </a:lnTo>
                  <a:lnTo>
                    <a:pt x="62" y="116"/>
                  </a:lnTo>
                  <a:lnTo>
                    <a:pt x="62" y="119"/>
                  </a:lnTo>
                  <a:lnTo>
                    <a:pt x="58" y="121"/>
                  </a:lnTo>
                  <a:lnTo>
                    <a:pt x="55" y="124"/>
                  </a:lnTo>
                  <a:lnTo>
                    <a:pt x="45" y="124"/>
                  </a:lnTo>
                  <a:lnTo>
                    <a:pt x="35" y="124"/>
                  </a:lnTo>
                  <a:lnTo>
                    <a:pt x="29" y="121"/>
                  </a:lnTo>
                  <a:lnTo>
                    <a:pt x="25" y="118"/>
                  </a:lnTo>
                  <a:lnTo>
                    <a:pt x="22" y="114"/>
                  </a:lnTo>
                  <a:lnTo>
                    <a:pt x="20" y="111"/>
                  </a:lnTo>
                  <a:lnTo>
                    <a:pt x="17" y="108"/>
                  </a:lnTo>
                  <a:lnTo>
                    <a:pt x="0" y="186"/>
                  </a:lnTo>
                  <a:lnTo>
                    <a:pt x="12" y="181"/>
                  </a:lnTo>
                  <a:lnTo>
                    <a:pt x="19" y="177"/>
                  </a:lnTo>
                  <a:lnTo>
                    <a:pt x="29" y="174"/>
                  </a:lnTo>
                  <a:lnTo>
                    <a:pt x="38" y="171"/>
                  </a:lnTo>
                  <a:lnTo>
                    <a:pt x="53" y="167"/>
                  </a:lnTo>
                  <a:lnTo>
                    <a:pt x="60" y="169"/>
                  </a:lnTo>
                  <a:lnTo>
                    <a:pt x="68" y="171"/>
                  </a:lnTo>
                  <a:lnTo>
                    <a:pt x="75" y="172"/>
                  </a:lnTo>
                  <a:lnTo>
                    <a:pt x="82" y="174"/>
                  </a:lnTo>
                  <a:lnTo>
                    <a:pt x="102" y="172"/>
                  </a:lnTo>
                  <a:lnTo>
                    <a:pt x="105" y="171"/>
                  </a:lnTo>
                  <a:lnTo>
                    <a:pt x="107" y="169"/>
                  </a:lnTo>
                  <a:lnTo>
                    <a:pt x="112" y="164"/>
                  </a:lnTo>
                  <a:lnTo>
                    <a:pt x="115" y="159"/>
                  </a:lnTo>
                  <a:lnTo>
                    <a:pt x="118" y="154"/>
                  </a:lnTo>
                  <a:lnTo>
                    <a:pt x="123" y="151"/>
                  </a:lnTo>
                  <a:lnTo>
                    <a:pt x="126" y="149"/>
                  </a:lnTo>
                  <a:lnTo>
                    <a:pt x="130" y="147"/>
                  </a:lnTo>
                  <a:lnTo>
                    <a:pt x="133" y="146"/>
                  </a:lnTo>
                  <a:lnTo>
                    <a:pt x="135" y="139"/>
                  </a:lnTo>
                  <a:lnTo>
                    <a:pt x="135" y="133"/>
                  </a:lnTo>
                  <a:lnTo>
                    <a:pt x="135" y="126"/>
                  </a:lnTo>
                  <a:lnTo>
                    <a:pt x="135" y="119"/>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28" name="Freeform 72"/>
            <p:cNvSpPr>
              <a:spLocks/>
            </p:cNvSpPr>
            <p:nvPr/>
          </p:nvSpPr>
          <p:spPr bwMode="auto">
            <a:xfrm>
              <a:off x="3493" y="1164"/>
              <a:ext cx="24" cy="37"/>
            </a:xfrm>
            <a:custGeom>
              <a:avLst/>
              <a:gdLst>
                <a:gd name="T0" fmla="*/ 1 w 34"/>
                <a:gd name="T1" fmla="*/ 1 h 59"/>
                <a:gd name="T2" fmla="*/ 1 w 34"/>
                <a:gd name="T3" fmla="*/ 1 h 59"/>
                <a:gd name="T4" fmla="*/ 1 w 34"/>
                <a:gd name="T5" fmla="*/ 0 h 59"/>
                <a:gd name="T6" fmla="*/ 0 w 34"/>
                <a:gd name="T7" fmla="*/ 1 h 59"/>
                <a:gd name="T8" fmla="*/ 0 w 34"/>
                <a:gd name="T9" fmla="*/ 1 h 59"/>
                <a:gd name="T10" fmla="*/ 1 w 34"/>
                <a:gd name="T11" fmla="*/ 1 h 59"/>
                <a:gd name="T12" fmla="*/ 1 w 34"/>
                <a:gd name="T13" fmla="*/ 1 h 59"/>
                <a:gd name="T14" fmla="*/ 1 w 34"/>
                <a:gd name="T15" fmla="*/ 1 h 59"/>
                <a:gd name="T16" fmla="*/ 1 w 34"/>
                <a:gd name="T17" fmla="*/ 1 h 59"/>
                <a:gd name="T18" fmla="*/ 1 w 34"/>
                <a:gd name="T19" fmla="*/ 1 h 59"/>
                <a:gd name="T20" fmla="*/ 1 w 34"/>
                <a:gd name="T21" fmla="*/ 1 h 59"/>
                <a:gd name="T22" fmla="*/ 1 w 34"/>
                <a:gd name="T23" fmla="*/ 1 h 59"/>
                <a:gd name="T24" fmla="*/ 1 w 34"/>
                <a:gd name="T25" fmla="*/ 1 h 59"/>
                <a:gd name="T26" fmla="*/ 1 w 34"/>
                <a:gd name="T27" fmla="*/ 1 h 59"/>
                <a:gd name="T28" fmla="*/ 1 w 34"/>
                <a:gd name="T29" fmla="*/ 1 h 59"/>
                <a:gd name="T30" fmla="*/ 1 w 34"/>
                <a:gd name="T31" fmla="*/ 1 h 59"/>
                <a:gd name="T32" fmla="*/ 1 w 34"/>
                <a:gd name="T33" fmla="*/ 1 h 59"/>
                <a:gd name="T34" fmla="*/ 1 w 34"/>
                <a:gd name="T35" fmla="*/ 1 h 59"/>
                <a:gd name="T36" fmla="*/ 1 w 34"/>
                <a:gd name="T37" fmla="*/ 1 h 59"/>
                <a:gd name="T38" fmla="*/ 1 w 34"/>
                <a:gd name="T39" fmla="*/ 1 h 59"/>
                <a:gd name="T40" fmla="*/ 1 w 34"/>
                <a:gd name="T41" fmla="*/ 1 h 59"/>
                <a:gd name="T42" fmla="*/ 1 w 34"/>
                <a:gd name="T43" fmla="*/ 1 h 59"/>
                <a:gd name="T44" fmla="*/ 1 w 34"/>
                <a:gd name="T45" fmla="*/ 1 h 59"/>
                <a:gd name="T46" fmla="*/ 1 w 34"/>
                <a:gd name="T47" fmla="*/ 1 h 59"/>
                <a:gd name="T48" fmla="*/ 1 w 34"/>
                <a:gd name="T49" fmla="*/ 1 h 59"/>
                <a:gd name="T50" fmla="*/ 1 w 34"/>
                <a:gd name="T51" fmla="*/ 1 h 59"/>
                <a:gd name="T52" fmla="*/ 1 w 34"/>
                <a:gd name="T53" fmla="*/ 1 h 59"/>
                <a:gd name="T54" fmla="*/ 1 w 34"/>
                <a:gd name="T55" fmla="*/ 1 h 59"/>
                <a:gd name="T56" fmla="*/ 1 w 34"/>
                <a:gd name="T57" fmla="*/ 1 h 59"/>
                <a:gd name="T58" fmla="*/ 1 w 34"/>
                <a:gd name="T59" fmla="*/ 1 h 59"/>
                <a:gd name="T60" fmla="*/ 1 w 34"/>
                <a:gd name="T61" fmla="*/ 1 h 59"/>
                <a:gd name="T62" fmla="*/ 1 w 34"/>
                <a:gd name="T63" fmla="*/ 1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
                <a:gd name="T97" fmla="*/ 0 h 59"/>
                <a:gd name="T98" fmla="*/ 34 w 34"/>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 h="59">
                  <a:moveTo>
                    <a:pt x="25" y="1"/>
                  </a:moveTo>
                  <a:lnTo>
                    <a:pt x="25" y="1"/>
                  </a:lnTo>
                  <a:lnTo>
                    <a:pt x="12" y="0"/>
                  </a:lnTo>
                  <a:lnTo>
                    <a:pt x="0" y="59"/>
                  </a:lnTo>
                  <a:lnTo>
                    <a:pt x="7" y="58"/>
                  </a:lnTo>
                  <a:lnTo>
                    <a:pt x="9" y="56"/>
                  </a:lnTo>
                  <a:lnTo>
                    <a:pt x="10" y="54"/>
                  </a:lnTo>
                  <a:lnTo>
                    <a:pt x="14" y="46"/>
                  </a:lnTo>
                  <a:lnTo>
                    <a:pt x="15" y="44"/>
                  </a:lnTo>
                  <a:lnTo>
                    <a:pt x="19" y="41"/>
                  </a:lnTo>
                  <a:lnTo>
                    <a:pt x="22" y="39"/>
                  </a:lnTo>
                  <a:lnTo>
                    <a:pt x="25" y="36"/>
                  </a:lnTo>
                  <a:lnTo>
                    <a:pt x="25" y="33"/>
                  </a:lnTo>
                  <a:lnTo>
                    <a:pt x="25" y="29"/>
                  </a:lnTo>
                  <a:lnTo>
                    <a:pt x="22" y="23"/>
                  </a:lnTo>
                  <a:lnTo>
                    <a:pt x="20" y="18"/>
                  </a:lnTo>
                  <a:lnTo>
                    <a:pt x="20" y="14"/>
                  </a:lnTo>
                  <a:lnTo>
                    <a:pt x="22" y="11"/>
                  </a:lnTo>
                  <a:lnTo>
                    <a:pt x="24" y="10"/>
                  </a:lnTo>
                  <a:lnTo>
                    <a:pt x="27" y="10"/>
                  </a:lnTo>
                  <a:lnTo>
                    <a:pt x="32" y="10"/>
                  </a:lnTo>
                  <a:lnTo>
                    <a:pt x="34" y="8"/>
                  </a:lnTo>
                  <a:lnTo>
                    <a:pt x="34" y="5"/>
                  </a:lnTo>
                  <a:lnTo>
                    <a:pt x="32" y="3"/>
                  </a:lnTo>
                  <a:lnTo>
                    <a:pt x="25" y="1"/>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29" name="Freeform 73"/>
            <p:cNvSpPr>
              <a:spLocks/>
            </p:cNvSpPr>
            <p:nvPr/>
          </p:nvSpPr>
          <p:spPr bwMode="auto">
            <a:xfrm>
              <a:off x="3505" y="1126"/>
              <a:ext cx="24" cy="28"/>
            </a:xfrm>
            <a:custGeom>
              <a:avLst/>
              <a:gdLst>
                <a:gd name="T0" fmla="*/ 2 w 32"/>
                <a:gd name="T1" fmla="*/ 1 h 44"/>
                <a:gd name="T2" fmla="*/ 2 w 32"/>
                <a:gd name="T3" fmla="*/ 1 h 44"/>
                <a:gd name="T4" fmla="*/ 2 w 32"/>
                <a:gd name="T5" fmla="*/ 1 h 44"/>
                <a:gd name="T6" fmla="*/ 2 w 32"/>
                <a:gd name="T7" fmla="*/ 1 h 44"/>
                <a:gd name="T8" fmla="*/ 2 w 32"/>
                <a:gd name="T9" fmla="*/ 1 h 44"/>
                <a:gd name="T10" fmla="*/ 2 w 32"/>
                <a:gd name="T11" fmla="*/ 1 h 44"/>
                <a:gd name="T12" fmla="*/ 2 w 32"/>
                <a:gd name="T13" fmla="*/ 0 h 44"/>
                <a:gd name="T14" fmla="*/ 2 w 32"/>
                <a:gd name="T15" fmla="*/ 0 h 44"/>
                <a:gd name="T16" fmla="*/ 2 w 32"/>
                <a:gd name="T17" fmla="*/ 0 h 44"/>
                <a:gd name="T18" fmla="*/ 2 w 32"/>
                <a:gd name="T19" fmla="*/ 0 h 44"/>
                <a:gd name="T20" fmla="*/ 0 w 32"/>
                <a:gd name="T21" fmla="*/ 1 h 44"/>
                <a:gd name="T22" fmla="*/ 0 w 32"/>
                <a:gd name="T23" fmla="*/ 1 h 44"/>
                <a:gd name="T24" fmla="*/ 2 w 32"/>
                <a:gd name="T25" fmla="*/ 1 h 44"/>
                <a:gd name="T26" fmla="*/ 2 w 32"/>
                <a:gd name="T27" fmla="*/ 1 h 44"/>
                <a:gd name="T28" fmla="*/ 2 w 32"/>
                <a:gd name="T29" fmla="*/ 1 h 44"/>
                <a:gd name="T30" fmla="*/ 2 w 32"/>
                <a:gd name="T31" fmla="*/ 1 h 44"/>
                <a:gd name="T32" fmla="*/ 2 w 32"/>
                <a:gd name="T33" fmla="*/ 1 h 44"/>
                <a:gd name="T34" fmla="*/ 2 w 32"/>
                <a:gd name="T35" fmla="*/ 1 h 44"/>
                <a:gd name="T36" fmla="*/ 2 w 32"/>
                <a:gd name="T37" fmla="*/ 1 h 44"/>
                <a:gd name="T38" fmla="*/ 2 w 32"/>
                <a:gd name="T39" fmla="*/ 1 h 44"/>
                <a:gd name="T40" fmla="*/ 2 w 32"/>
                <a:gd name="T41" fmla="*/ 1 h 44"/>
                <a:gd name="T42" fmla="*/ 2 w 32"/>
                <a:gd name="T43" fmla="*/ 1 h 44"/>
                <a:gd name="T44" fmla="*/ 2 w 32"/>
                <a:gd name="T45" fmla="*/ 1 h 44"/>
                <a:gd name="T46" fmla="*/ 2 w 32"/>
                <a:gd name="T47" fmla="*/ 1 h 44"/>
                <a:gd name="T48" fmla="*/ 2 w 32"/>
                <a:gd name="T49" fmla="*/ 1 h 44"/>
                <a:gd name="T50" fmla="*/ 2 w 32"/>
                <a:gd name="T51" fmla="*/ 1 h 44"/>
                <a:gd name="T52" fmla="*/ 2 w 32"/>
                <a:gd name="T53" fmla="*/ 1 h 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
                <a:gd name="T82" fmla="*/ 0 h 44"/>
                <a:gd name="T83" fmla="*/ 32 w 32"/>
                <a:gd name="T84" fmla="*/ 44 h 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 h="44">
                  <a:moveTo>
                    <a:pt x="25" y="17"/>
                  </a:moveTo>
                  <a:lnTo>
                    <a:pt x="25" y="17"/>
                  </a:lnTo>
                  <a:lnTo>
                    <a:pt x="22" y="9"/>
                  </a:lnTo>
                  <a:lnTo>
                    <a:pt x="15" y="4"/>
                  </a:lnTo>
                  <a:lnTo>
                    <a:pt x="15" y="2"/>
                  </a:lnTo>
                  <a:lnTo>
                    <a:pt x="15" y="0"/>
                  </a:lnTo>
                  <a:lnTo>
                    <a:pt x="12" y="0"/>
                  </a:lnTo>
                  <a:lnTo>
                    <a:pt x="8" y="0"/>
                  </a:lnTo>
                  <a:lnTo>
                    <a:pt x="0" y="44"/>
                  </a:lnTo>
                  <a:lnTo>
                    <a:pt x="3" y="44"/>
                  </a:lnTo>
                  <a:lnTo>
                    <a:pt x="8" y="44"/>
                  </a:lnTo>
                  <a:lnTo>
                    <a:pt x="15" y="42"/>
                  </a:lnTo>
                  <a:lnTo>
                    <a:pt x="22" y="42"/>
                  </a:lnTo>
                  <a:lnTo>
                    <a:pt x="27" y="39"/>
                  </a:lnTo>
                  <a:lnTo>
                    <a:pt x="28" y="37"/>
                  </a:lnTo>
                  <a:lnTo>
                    <a:pt x="28" y="34"/>
                  </a:lnTo>
                  <a:lnTo>
                    <a:pt x="32" y="34"/>
                  </a:lnTo>
                  <a:lnTo>
                    <a:pt x="32" y="29"/>
                  </a:lnTo>
                  <a:lnTo>
                    <a:pt x="28" y="25"/>
                  </a:lnTo>
                  <a:lnTo>
                    <a:pt x="27" y="20"/>
                  </a:lnTo>
                  <a:lnTo>
                    <a:pt x="25" y="17"/>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30" name="Freeform 74"/>
            <p:cNvSpPr>
              <a:spLocks noEditPoints="1"/>
            </p:cNvSpPr>
            <p:nvPr/>
          </p:nvSpPr>
          <p:spPr bwMode="auto">
            <a:xfrm>
              <a:off x="3424" y="1461"/>
              <a:ext cx="4" cy="16"/>
            </a:xfrm>
            <a:custGeom>
              <a:avLst/>
              <a:gdLst>
                <a:gd name="T0" fmla="*/ 2 w 5"/>
                <a:gd name="T1" fmla="*/ 0 h 24"/>
                <a:gd name="T2" fmla="*/ 0 w 5"/>
                <a:gd name="T3" fmla="*/ 1 h 24"/>
                <a:gd name="T4" fmla="*/ 2 w 5"/>
                <a:gd name="T5" fmla="*/ 0 h 24"/>
                <a:gd name="T6" fmla="*/ 2 w 5"/>
                <a:gd name="T7" fmla="*/ 0 h 24"/>
                <a:gd name="T8" fmla="*/ 2 w 5"/>
                <a:gd name="T9" fmla="*/ 0 h 24"/>
                <a:gd name="T10" fmla="*/ 0 60000 65536"/>
                <a:gd name="T11" fmla="*/ 0 60000 65536"/>
                <a:gd name="T12" fmla="*/ 0 60000 65536"/>
                <a:gd name="T13" fmla="*/ 0 60000 65536"/>
                <a:gd name="T14" fmla="*/ 0 60000 65536"/>
                <a:gd name="T15" fmla="*/ 0 w 5"/>
                <a:gd name="T16" fmla="*/ 0 h 24"/>
                <a:gd name="T17" fmla="*/ 5 w 5"/>
                <a:gd name="T18" fmla="*/ 24 h 24"/>
              </a:gdLst>
              <a:ahLst/>
              <a:cxnLst>
                <a:cxn ang="T10">
                  <a:pos x="T0" y="T1"/>
                </a:cxn>
                <a:cxn ang="T11">
                  <a:pos x="T2" y="T3"/>
                </a:cxn>
                <a:cxn ang="T12">
                  <a:pos x="T4" y="T5"/>
                </a:cxn>
                <a:cxn ang="T13">
                  <a:pos x="T6" y="T7"/>
                </a:cxn>
                <a:cxn ang="T14">
                  <a:pos x="T8" y="T9"/>
                </a:cxn>
              </a:cxnLst>
              <a:rect l="T15" t="T16" r="T17" b="T18"/>
              <a:pathLst>
                <a:path w="5" h="24">
                  <a:moveTo>
                    <a:pt x="5" y="0"/>
                  </a:moveTo>
                  <a:lnTo>
                    <a:pt x="0" y="24"/>
                  </a:lnTo>
                  <a:lnTo>
                    <a:pt x="5" y="0"/>
                  </a:lnTo>
                  <a:close/>
                  <a:moveTo>
                    <a:pt x="5" y="0"/>
                  </a:moveTo>
                  <a:lnTo>
                    <a:pt x="5"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31" name="Line 75"/>
            <p:cNvSpPr>
              <a:spLocks noChangeShapeType="1"/>
            </p:cNvSpPr>
            <p:nvPr/>
          </p:nvSpPr>
          <p:spPr bwMode="auto">
            <a:xfrm flipH="1">
              <a:off x="3424" y="1461"/>
              <a:ext cx="4"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032" name="Line 76"/>
            <p:cNvSpPr>
              <a:spLocks noChangeShapeType="1"/>
            </p:cNvSpPr>
            <p:nvPr/>
          </p:nvSpPr>
          <p:spPr bwMode="auto">
            <a:xfrm>
              <a:off x="3428" y="1461"/>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033" name="Freeform 77"/>
            <p:cNvSpPr>
              <a:spLocks noEditPoints="1"/>
            </p:cNvSpPr>
            <p:nvPr/>
          </p:nvSpPr>
          <p:spPr bwMode="auto">
            <a:xfrm>
              <a:off x="3429" y="1444"/>
              <a:ext cx="3" cy="15"/>
            </a:xfrm>
            <a:custGeom>
              <a:avLst/>
              <a:gdLst>
                <a:gd name="T0" fmla="*/ 1 w 5"/>
                <a:gd name="T1" fmla="*/ 0 h 25"/>
                <a:gd name="T2" fmla="*/ 0 w 5"/>
                <a:gd name="T3" fmla="*/ 1 h 25"/>
                <a:gd name="T4" fmla="*/ 1 w 5"/>
                <a:gd name="T5" fmla="*/ 0 h 25"/>
                <a:gd name="T6" fmla="*/ 1 w 5"/>
                <a:gd name="T7" fmla="*/ 0 h 25"/>
                <a:gd name="T8" fmla="*/ 1 w 5"/>
                <a:gd name="T9" fmla="*/ 0 h 25"/>
                <a:gd name="T10" fmla="*/ 0 60000 65536"/>
                <a:gd name="T11" fmla="*/ 0 60000 65536"/>
                <a:gd name="T12" fmla="*/ 0 60000 65536"/>
                <a:gd name="T13" fmla="*/ 0 60000 65536"/>
                <a:gd name="T14" fmla="*/ 0 60000 65536"/>
                <a:gd name="T15" fmla="*/ 0 w 5"/>
                <a:gd name="T16" fmla="*/ 0 h 25"/>
                <a:gd name="T17" fmla="*/ 5 w 5"/>
                <a:gd name="T18" fmla="*/ 25 h 25"/>
              </a:gdLst>
              <a:ahLst/>
              <a:cxnLst>
                <a:cxn ang="T10">
                  <a:pos x="T0" y="T1"/>
                </a:cxn>
                <a:cxn ang="T11">
                  <a:pos x="T2" y="T3"/>
                </a:cxn>
                <a:cxn ang="T12">
                  <a:pos x="T4" y="T5"/>
                </a:cxn>
                <a:cxn ang="T13">
                  <a:pos x="T6" y="T7"/>
                </a:cxn>
                <a:cxn ang="T14">
                  <a:pos x="T8" y="T9"/>
                </a:cxn>
              </a:cxnLst>
              <a:rect l="T15" t="T16" r="T17" b="T18"/>
              <a:pathLst>
                <a:path w="5" h="25">
                  <a:moveTo>
                    <a:pt x="5" y="0"/>
                  </a:moveTo>
                  <a:lnTo>
                    <a:pt x="0" y="25"/>
                  </a:lnTo>
                  <a:lnTo>
                    <a:pt x="5" y="0"/>
                  </a:lnTo>
                  <a:close/>
                  <a:moveTo>
                    <a:pt x="5" y="0"/>
                  </a:moveTo>
                  <a:lnTo>
                    <a:pt x="5"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34" name="Line 78"/>
            <p:cNvSpPr>
              <a:spLocks noChangeShapeType="1"/>
            </p:cNvSpPr>
            <p:nvPr/>
          </p:nvSpPr>
          <p:spPr bwMode="auto">
            <a:xfrm flipH="1">
              <a:off x="3429" y="1444"/>
              <a:ext cx="3"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035" name="Line 79"/>
            <p:cNvSpPr>
              <a:spLocks noChangeShapeType="1"/>
            </p:cNvSpPr>
            <p:nvPr/>
          </p:nvSpPr>
          <p:spPr bwMode="auto">
            <a:xfrm>
              <a:off x="3432" y="144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036" name="Freeform 80"/>
            <p:cNvSpPr>
              <a:spLocks noEditPoints="1"/>
            </p:cNvSpPr>
            <p:nvPr/>
          </p:nvSpPr>
          <p:spPr bwMode="auto">
            <a:xfrm>
              <a:off x="3432" y="1356"/>
              <a:ext cx="22" cy="87"/>
            </a:xfrm>
            <a:custGeom>
              <a:avLst/>
              <a:gdLst>
                <a:gd name="T0" fmla="*/ 1 w 30"/>
                <a:gd name="T1" fmla="*/ 0 h 136"/>
                <a:gd name="T2" fmla="*/ 0 w 30"/>
                <a:gd name="T3" fmla="*/ 1 h 136"/>
                <a:gd name="T4" fmla="*/ 1 w 30"/>
                <a:gd name="T5" fmla="*/ 0 h 136"/>
                <a:gd name="T6" fmla="*/ 1 w 30"/>
                <a:gd name="T7" fmla="*/ 0 h 136"/>
                <a:gd name="T8" fmla="*/ 1 w 30"/>
                <a:gd name="T9" fmla="*/ 0 h 136"/>
                <a:gd name="T10" fmla="*/ 0 60000 65536"/>
                <a:gd name="T11" fmla="*/ 0 60000 65536"/>
                <a:gd name="T12" fmla="*/ 0 60000 65536"/>
                <a:gd name="T13" fmla="*/ 0 60000 65536"/>
                <a:gd name="T14" fmla="*/ 0 60000 65536"/>
                <a:gd name="T15" fmla="*/ 0 w 30"/>
                <a:gd name="T16" fmla="*/ 0 h 136"/>
                <a:gd name="T17" fmla="*/ 30 w 30"/>
                <a:gd name="T18" fmla="*/ 136 h 136"/>
              </a:gdLst>
              <a:ahLst/>
              <a:cxnLst>
                <a:cxn ang="T10">
                  <a:pos x="T0" y="T1"/>
                </a:cxn>
                <a:cxn ang="T11">
                  <a:pos x="T2" y="T3"/>
                </a:cxn>
                <a:cxn ang="T12">
                  <a:pos x="T4" y="T5"/>
                </a:cxn>
                <a:cxn ang="T13">
                  <a:pos x="T6" y="T7"/>
                </a:cxn>
                <a:cxn ang="T14">
                  <a:pos x="T8" y="T9"/>
                </a:cxn>
              </a:cxnLst>
              <a:rect l="T15" t="T16" r="T17" b="T18"/>
              <a:pathLst>
                <a:path w="30" h="136">
                  <a:moveTo>
                    <a:pt x="30" y="0"/>
                  </a:moveTo>
                  <a:lnTo>
                    <a:pt x="0" y="136"/>
                  </a:lnTo>
                  <a:lnTo>
                    <a:pt x="30" y="0"/>
                  </a:lnTo>
                  <a:close/>
                  <a:moveTo>
                    <a:pt x="30" y="0"/>
                  </a:moveTo>
                  <a:lnTo>
                    <a:pt x="30"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37" name="Line 81"/>
            <p:cNvSpPr>
              <a:spLocks noChangeShapeType="1"/>
            </p:cNvSpPr>
            <p:nvPr/>
          </p:nvSpPr>
          <p:spPr bwMode="auto">
            <a:xfrm flipH="1">
              <a:off x="3432" y="1356"/>
              <a:ext cx="22" cy="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038" name="Line 82"/>
            <p:cNvSpPr>
              <a:spLocks noChangeShapeType="1"/>
            </p:cNvSpPr>
            <p:nvPr/>
          </p:nvSpPr>
          <p:spPr bwMode="auto">
            <a:xfrm>
              <a:off x="3454" y="1356"/>
              <a:ext cx="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039" name="Freeform 83"/>
            <p:cNvSpPr>
              <a:spLocks noEditPoints="1"/>
            </p:cNvSpPr>
            <p:nvPr/>
          </p:nvSpPr>
          <p:spPr bwMode="auto">
            <a:xfrm>
              <a:off x="3467" y="1204"/>
              <a:ext cx="25" cy="98"/>
            </a:xfrm>
            <a:custGeom>
              <a:avLst/>
              <a:gdLst>
                <a:gd name="T0" fmla="*/ 1 w 35"/>
                <a:gd name="T1" fmla="*/ 0 h 153"/>
                <a:gd name="T2" fmla="*/ 1 w 35"/>
                <a:gd name="T3" fmla="*/ 1 h 153"/>
                <a:gd name="T4" fmla="*/ 1 w 35"/>
                <a:gd name="T5" fmla="*/ 1 h 153"/>
                <a:gd name="T6" fmla="*/ 1 w 35"/>
                <a:gd name="T7" fmla="*/ 1 h 153"/>
                <a:gd name="T8" fmla="*/ 1 w 35"/>
                <a:gd name="T9" fmla="*/ 1 h 153"/>
                <a:gd name="T10" fmla="*/ 0 w 35"/>
                <a:gd name="T11" fmla="*/ 1 h 153"/>
                <a:gd name="T12" fmla="*/ 1 w 35"/>
                <a:gd name="T13" fmla="*/ 0 h 153"/>
                <a:gd name="T14" fmla="*/ 1 w 35"/>
                <a:gd name="T15" fmla="*/ 0 h 153"/>
                <a:gd name="T16" fmla="*/ 1 w 35"/>
                <a:gd name="T17" fmla="*/ 0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53"/>
                <a:gd name="T29" fmla="*/ 35 w 35"/>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53">
                  <a:moveTo>
                    <a:pt x="35" y="0"/>
                  </a:moveTo>
                  <a:lnTo>
                    <a:pt x="25" y="48"/>
                  </a:lnTo>
                  <a:lnTo>
                    <a:pt x="23" y="53"/>
                  </a:lnTo>
                  <a:lnTo>
                    <a:pt x="8" y="121"/>
                  </a:lnTo>
                  <a:lnTo>
                    <a:pt x="7" y="125"/>
                  </a:lnTo>
                  <a:lnTo>
                    <a:pt x="0" y="153"/>
                  </a:lnTo>
                  <a:lnTo>
                    <a:pt x="35" y="0"/>
                  </a:lnTo>
                  <a:close/>
                  <a:moveTo>
                    <a:pt x="35" y="0"/>
                  </a:moveTo>
                  <a:lnTo>
                    <a:pt x="35"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40" name="Freeform 84"/>
            <p:cNvSpPr>
              <a:spLocks/>
            </p:cNvSpPr>
            <p:nvPr/>
          </p:nvSpPr>
          <p:spPr bwMode="auto">
            <a:xfrm>
              <a:off x="3467" y="1204"/>
              <a:ext cx="25" cy="98"/>
            </a:xfrm>
            <a:custGeom>
              <a:avLst/>
              <a:gdLst>
                <a:gd name="T0" fmla="*/ 1 w 35"/>
                <a:gd name="T1" fmla="*/ 0 h 153"/>
                <a:gd name="T2" fmla="*/ 1 w 35"/>
                <a:gd name="T3" fmla="*/ 1 h 153"/>
                <a:gd name="T4" fmla="*/ 1 w 35"/>
                <a:gd name="T5" fmla="*/ 1 h 153"/>
                <a:gd name="T6" fmla="*/ 1 w 35"/>
                <a:gd name="T7" fmla="*/ 1 h 153"/>
                <a:gd name="T8" fmla="*/ 1 w 35"/>
                <a:gd name="T9" fmla="*/ 1 h 153"/>
                <a:gd name="T10" fmla="*/ 0 w 35"/>
                <a:gd name="T11" fmla="*/ 1 h 153"/>
                <a:gd name="T12" fmla="*/ 0 60000 65536"/>
                <a:gd name="T13" fmla="*/ 0 60000 65536"/>
                <a:gd name="T14" fmla="*/ 0 60000 65536"/>
                <a:gd name="T15" fmla="*/ 0 60000 65536"/>
                <a:gd name="T16" fmla="*/ 0 60000 65536"/>
                <a:gd name="T17" fmla="*/ 0 60000 65536"/>
                <a:gd name="T18" fmla="*/ 0 w 35"/>
                <a:gd name="T19" fmla="*/ 0 h 153"/>
                <a:gd name="T20" fmla="*/ 35 w 35"/>
                <a:gd name="T21" fmla="*/ 153 h 153"/>
              </a:gdLst>
              <a:ahLst/>
              <a:cxnLst>
                <a:cxn ang="T12">
                  <a:pos x="T0" y="T1"/>
                </a:cxn>
                <a:cxn ang="T13">
                  <a:pos x="T2" y="T3"/>
                </a:cxn>
                <a:cxn ang="T14">
                  <a:pos x="T4" y="T5"/>
                </a:cxn>
                <a:cxn ang="T15">
                  <a:pos x="T6" y="T7"/>
                </a:cxn>
                <a:cxn ang="T16">
                  <a:pos x="T8" y="T9"/>
                </a:cxn>
                <a:cxn ang="T17">
                  <a:pos x="T10" y="T11"/>
                </a:cxn>
              </a:cxnLst>
              <a:rect l="T18" t="T19" r="T20" b="T21"/>
              <a:pathLst>
                <a:path w="35" h="153">
                  <a:moveTo>
                    <a:pt x="35" y="0"/>
                  </a:moveTo>
                  <a:lnTo>
                    <a:pt x="25" y="48"/>
                  </a:lnTo>
                  <a:lnTo>
                    <a:pt x="23" y="53"/>
                  </a:lnTo>
                  <a:lnTo>
                    <a:pt x="8" y="121"/>
                  </a:lnTo>
                  <a:lnTo>
                    <a:pt x="7" y="125"/>
                  </a:lnTo>
                  <a:lnTo>
                    <a:pt x="0" y="153"/>
                  </a:lnTo>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41" name="Line 85"/>
            <p:cNvSpPr>
              <a:spLocks noChangeShapeType="1"/>
            </p:cNvSpPr>
            <p:nvPr/>
          </p:nvSpPr>
          <p:spPr bwMode="auto">
            <a:xfrm>
              <a:off x="3492" y="1204"/>
              <a:ext cx="1"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042" name="Freeform 87"/>
            <p:cNvSpPr>
              <a:spLocks/>
            </p:cNvSpPr>
            <p:nvPr/>
          </p:nvSpPr>
          <p:spPr bwMode="auto">
            <a:xfrm>
              <a:off x="2365" y="1364"/>
              <a:ext cx="455" cy="673"/>
            </a:xfrm>
            <a:custGeom>
              <a:avLst/>
              <a:gdLst>
                <a:gd name="T0" fmla="*/ 1 w 633"/>
                <a:gd name="T1" fmla="*/ 1 h 1059"/>
                <a:gd name="T2" fmla="*/ 1 w 633"/>
                <a:gd name="T3" fmla="*/ 1 h 1059"/>
                <a:gd name="T4" fmla="*/ 1 w 633"/>
                <a:gd name="T5" fmla="*/ 1 h 1059"/>
                <a:gd name="T6" fmla="*/ 1 w 633"/>
                <a:gd name="T7" fmla="*/ 1 h 1059"/>
                <a:gd name="T8" fmla="*/ 1 w 633"/>
                <a:gd name="T9" fmla="*/ 1 h 1059"/>
                <a:gd name="T10" fmla="*/ 1 w 633"/>
                <a:gd name="T11" fmla="*/ 1 h 1059"/>
                <a:gd name="T12" fmla="*/ 1 w 633"/>
                <a:gd name="T13" fmla="*/ 1 h 1059"/>
                <a:gd name="T14" fmla="*/ 1 w 633"/>
                <a:gd name="T15" fmla="*/ 1 h 1059"/>
                <a:gd name="T16" fmla="*/ 1 w 633"/>
                <a:gd name="T17" fmla="*/ 1 h 1059"/>
                <a:gd name="T18" fmla="*/ 1 w 633"/>
                <a:gd name="T19" fmla="*/ 1 h 1059"/>
                <a:gd name="T20" fmla="*/ 1 w 633"/>
                <a:gd name="T21" fmla="*/ 1 h 1059"/>
                <a:gd name="T22" fmla="*/ 1 w 633"/>
                <a:gd name="T23" fmla="*/ 1 h 1059"/>
                <a:gd name="T24" fmla="*/ 1 w 633"/>
                <a:gd name="T25" fmla="*/ 1 h 1059"/>
                <a:gd name="T26" fmla="*/ 1 w 633"/>
                <a:gd name="T27" fmla="*/ 1 h 1059"/>
                <a:gd name="T28" fmla="*/ 1 w 633"/>
                <a:gd name="T29" fmla="*/ 1 h 1059"/>
                <a:gd name="T30" fmla="*/ 1 w 633"/>
                <a:gd name="T31" fmla="*/ 1 h 1059"/>
                <a:gd name="T32" fmla="*/ 1 w 633"/>
                <a:gd name="T33" fmla="*/ 1 h 1059"/>
                <a:gd name="T34" fmla="*/ 1 w 633"/>
                <a:gd name="T35" fmla="*/ 1 h 1059"/>
                <a:gd name="T36" fmla="*/ 1 w 633"/>
                <a:gd name="T37" fmla="*/ 1 h 1059"/>
                <a:gd name="T38" fmla="*/ 1 w 633"/>
                <a:gd name="T39" fmla="*/ 1 h 1059"/>
                <a:gd name="T40" fmla="*/ 1 w 633"/>
                <a:gd name="T41" fmla="*/ 1 h 1059"/>
                <a:gd name="T42" fmla="*/ 1 w 633"/>
                <a:gd name="T43" fmla="*/ 1 h 1059"/>
                <a:gd name="T44" fmla="*/ 1 w 633"/>
                <a:gd name="T45" fmla="*/ 1 h 1059"/>
                <a:gd name="T46" fmla="*/ 1 w 633"/>
                <a:gd name="T47" fmla="*/ 1 h 1059"/>
                <a:gd name="T48" fmla="*/ 1 w 633"/>
                <a:gd name="T49" fmla="*/ 1 h 1059"/>
                <a:gd name="T50" fmla="*/ 1 w 633"/>
                <a:gd name="T51" fmla="*/ 1 h 1059"/>
                <a:gd name="T52" fmla="*/ 1 w 633"/>
                <a:gd name="T53" fmla="*/ 1 h 1059"/>
                <a:gd name="T54" fmla="*/ 1 w 633"/>
                <a:gd name="T55" fmla="*/ 1 h 1059"/>
                <a:gd name="T56" fmla="*/ 1 w 633"/>
                <a:gd name="T57" fmla="*/ 1 h 1059"/>
                <a:gd name="T58" fmla="*/ 1 w 633"/>
                <a:gd name="T59" fmla="*/ 1 h 1059"/>
                <a:gd name="T60" fmla="*/ 1 w 633"/>
                <a:gd name="T61" fmla="*/ 1 h 1059"/>
                <a:gd name="T62" fmla="*/ 1 w 633"/>
                <a:gd name="T63" fmla="*/ 1 h 1059"/>
                <a:gd name="T64" fmla="*/ 1 w 633"/>
                <a:gd name="T65" fmla="*/ 1 h 1059"/>
                <a:gd name="T66" fmla="*/ 1 w 633"/>
                <a:gd name="T67" fmla="*/ 1 h 1059"/>
                <a:gd name="T68" fmla="*/ 1 w 633"/>
                <a:gd name="T69" fmla="*/ 1 h 1059"/>
                <a:gd name="T70" fmla="*/ 1 w 633"/>
                <a:gd name="T71" fmla="*/ 1 h 1059"/>
                <a:gd name="T72" fmla="*/ 1 w 633"/>
                <a:gd name="T73" fmla="*/ 0 h 1059"/>
                <a:gd name="T74" fmla="*/ 1 w 633"/>
                <a:gd name="T75" fmla="*/ 1 h 1059"/>
                <a:gd name="T76" fmla="*/ 0 w 633"/>
                <a:gd name="T77" fmla="*/ 1 h 1059"/>
                <a:gd name="T78" fmla="*/ 1 w 633"/>
                <a:gd name="T79" fmla="*/ 1 h 1059"/>
                <a:gd name="T80" fmla="*/ 1 w 633"/>
                <a:gd name="T81" fmla="*/ 1 h 1059"/>
                <a:gd name="T82" fmla="*/ 1 w 633"/>
                <a:gd name="T83" fmla="*/ 1 h 1059"/>
                <a:gd name="T84" fmla="*/ 1 w 633"/>
                <a:gd name="T85" fmla="*/ 1 h 1059"/>
                <a:gd name="T86" fmla="*/ 1 w 633"/>
                <a:gd name="T87" fmla="*/ 1 h 1059"/>
                <a:gd name="T88" fmla="*/ 1 w 633"/>
                <a:gd name="T89" fmla="*/ 1 h 1059"/>
                <a:gd name="T90" fmla="*/ 1 w 633"/>
                <a:gd name="T91" fmla="*/ 1 h 10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33"/>
                <a:gd name="T139" fmla="*/ 0 h 1059"/>
                <a:gd name="T140" fmla="*/ 633 w 633"/>
                <a:gd name="T141" fmla="*/ 1059 h 105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33" h="1059">
                  <a:moveTo>
                    <a:pt x="633" y="974"/>
                  </a:moveTo>
                  <a:lnTo>
                    <a:pt x="633" y="974"/>
                  </a:lnTo>
                  <a:lnTo>
                    <a:pt x="621" y="969"/>
                  </a:lnTo>
                  <a:lnTo>
                    <a:pt x="603" y="964"/>
                  </a:lnTo>
                  <a:lnTo>
                    <a:pt x="595" y="963"/>
                  </a:lnTo>
                  <a:lnTo>
                    <a:pt x="585" y="961"/>
                  </a:lnTo>
                  <a:lnTo>
                    <a:pt x="580" y="958"/>
                  </a:lnTo>
                  <a:lnTo>
                    <a:pt x="576" y="956"/>
                  </a:lnTo>
                  <a:lnTo>
                    <a:pt x="571" y="949"/>
                  </a:lnTo>
                  <a:lnTo>
                    <a:pt x="565" y="948"/>
                  </a:lnTo>
                  <a:lnTo>
                    <a:pt x="558" y="944"/>
                  </a:lnTo>
                  <a:lnTo>
                    <a:pt x="553" y="941"/>
                  </a:lnTo>
                  <a:lnTo>
                    <a:pt x="552" y="939"/>
                  </a:lnTo>
                  <a:lnTo>
                    <a:pt x="552" y="936"/>
                  </a:lnTo>
                  <a:lnTo>
                    <a:pt x="550" y="924"/>
                  </a:lnTo>
                  <a:lnTo>
                    <a:pt x="552" y="913"/>
                  </a:lnTo>
                  <a:lnTo>
                    <a:pt x="553" y="908"/>
                  </a:lnTo>
                  <a:lnTo>
                    <a:pt x="555" y="905"/>
                  </a:lnTo>
                  <a:lnTo>
                    <a:pt x="558" y="901"/>
                  </a:lnTo>
                  <a:lnTo>
                    <a:pt x="561" y="896"/>
                  </a:lnTo>
                  <a:lnTo>
                    <a:pt x="561" y="890"/>
                  </a:lnTo>
                  <a:lnTo>
                    <a:pt x="561" y="883"/>
                  </a:lnTo>
                  <a:lnTo>
                    <a:pt x="563" y="878"/>
                  </a:lnTo>
                  <a:lnTo>
                    <a:pt x="565" y="873"/>
                  </a:lnTo>
                  <a:lnTo>
                    <a:pt x="563" y="871"/>
                  </a:lnTo>
                  <a:lnTo>
                    <a:pt x="561" y="870"/>
                  </a:lnTo>
                  <a:lnTo>
                    <a:pt x="553" y="853"/>
                  </a:lnTo>
                  <a:lnTo>
                    <a:pt x="545" y="838"/>
                  </a:lnTo>
                  <a:lnTo>
                    <a:pt x="513" y="770"/>
                  </a:lnTo>
                  <a:lnTo>
                    <a:pt x="512" y="739"/>
                  </a:lnTo>
                  <a:lnTo>
                    <a:pt x="512" y="725"/>
                  </a:lnTo>
                  <a:lnTo>
                    <a:pt x="517" y="710"/>
                  </a:lnTo>
                  <a:lnTo>
                    <a:pt x="520" y="704"/>
                  </a:lnTo>
                  <a:lnTo>
                    <a:pt x="523" y="699"/>
                  </a:lnTo>
                  <a:lnTo>
                    <a:pt x="528" y="694"/>
                  </a:lnTo>
                  <a:lnTo>
                    <a:pt x="532" y="684"/>
                  </a:lnTo>
                  <a:lnTo>
                    <a:pt x="535" y="672"/>
                  </a:lnTo>
                  <a:lnTo>
                    <a:pt x="537" y="662"/>
                  </a:lnTo>
                  <a:lnTo>
                    <a:pt x="538" y="651"/>
                  </a:lnTo>
                  <a:lnTo>
                    <a:pt x="542" y="641"/>
                  </a:lnTo>
                  <a:lnTo>
                    <a:pt x="542" y="612"/>
                  </a:lnTo>
                  <a:lnTo>
                    <a:pt x="538" y="586"/>
                  </a:lnTo>
                  <a:lnTo>
                    <a:pt x="537" y="584"/>
                  </a:lnTo>
                  <a:lnTo>
                    <a:pt x="535" y="586"/>
                  </a:lnTo>
                  <a:lnTo>
                    <a:pt x="535" y="569"/>
                  </a:lnTo>
                  <a:lnTo>
                    <a:pt x="537" y="566"/>
                  </a:lnTo>
                  <a:lnTo>
                    <a:pt x="538" y="564"/>
                  </a:lnTo>
                  <a:lnTo>
                    <a:pt x="542" y="561"/>
                  </a:lnTo>
                  <a:lnTo>
                    <a:pt x="542" y="559"/>
                  </a:lnTo>
                  <a:lnTo>
                    <a:pt x="545" y="544"/>
                  </a:lnTo>
                  <a:lnTo>
                    <a:pt x="543" y="529"/>
                  </a:lnTo>
                  <a:lnTo>
                    <a:pt x="542" y="503"/>
                  </a:lnTo>
                  <a:lnTo>
                    <a:pt x="545" y="495"/>
                  </a:lnTo>
                  <a:lnTo>
                    <a:pt x="548" y="488"/>
                  </a:lnTo>
                  <a:lnTo>
                    <a:pt x="555" y="476"/>
                  </a:lnTo>
                  <a:lnTo>
                    <a:pt x="555" y="463"/>
                  </a:lnTo>
                  <a:lnTo>
                    <a:pt x="555" y="456"/>
                  </a:lnTo>
                  <a:lnTo>
                    <a:pt x="555" y="380"/>
                  </a:lnTo>
                  <a:lnTo>
                    <a:pt x="588" y="317"/>
                  </a:lnTo>
                  <a:lnTo>
                    <a:pt x="523" y="277"/>
                  </a:lnTo>
                  <a:lnTo>
                    <a:pt x="608" y="159"/>
                  </a:lnTo>
                  <a:lnTo>
                    <a:pt x="610" y="121"/>
                  </a:lnTo>
                  <a:lnTo>
                    <a:pt x="600" y="114"/>
                  </a:lnTo>
                  <a:lnTo>
                    <a:pt x="595" y="109"/>
                  </a:lnTo>
                  <a:lnTo>
                    <a:pt x="593" y="103"/>
                  </a:lnTo>
                  <a:lnTo>
                    <a:pt x="591" y="96"/>
                  </a:lnTo>
                  <a:lnTo>
                    <a:pt x="590" y="90"/>
                  </a:lnTo>
                  <a:lnTo>
                    <a:pt x="591" y="76"/>
                  </a:lnTo>
                  <a:lnTo>
                    <a:pt x="593" y="65"/>
                  </a:lnTo>
                  <a:lnTo>
                    <a:pt x="593" y="60"/>
                  </a:lnTo>
                  <a:lnTo>
                    <a:pt x="593" y="53"/>
                  </a:lnTo>
                  <a:lnTo>
                    <a:pt x="591" y="51"/>
                  </a:lnTo>
                  <a:lnTo>
                    <a:pt x="590" y="50"/>
                  </a:lnTo>
                  <a:lnTo>
                    <a:pt x="586" y="46"/>
                  </a:lnTo>
                  <a:lnTo>
                    <a:pt x="583" y="38"/>
                  </a:lnTo>
                  <a:lnTo>
                    <a:pt x="580" y="30"/>
                  </a:lnTo>
                  <a:lnTo>
                    <a:pt x="576" y="26"/>
                  </a:lnTo>
                  <a:lnTo>
                    <a:pt x="571" y="25"/>
                  </a:lnTo>
                  <a:lnTo>
                    <a:pt x="566" y="22"/>
                  </a:lnTo>
                  <a:lnTo>
                    <a:pt x="563" y="20"/>
                  </a:lnTo>
                  <a:lnTo>
                    <a:pt x="558" y="15"/>
                  </a:lnTo>
                  <a:lnTo>
                    <a:pt x="556" y="10"/>
                  </a:lnTo>
                  <a:lnTo>
                    <a:pt x="555" y="3"/>
                  </a:lnTo>
                  <a:lnTo>
                    <a:pt x="550" y="0"/>
                  </a:lnTo>
                  <a:lnTo>
                    <a:pt x="545" y="0"/>
                  </a:lnTo>
                  <a:lnTo>
                    <a:pt x="543" y="3"/>
                  </a:lnTo>
                  <a:lnTo>
                    <a:pt x="542" y="3"/>
                  </a:lnTo>
                  <a:lnTo>
                    <a:pt x="542" y="5"/>
                  </a:lnTo>
                  <a:lnTo>
                    <a:pt x="0" y="607"/>
                  </a:lnTo>
                  <a:lnTo>
                    <a:pt x="4" y="641"/>
                  </a:lnTo>
                  <a:lnTo>
                    <a:pt x="58" y="694"/>
                  </a:lnTo>
                  <a:lnTo>
                    <a:pt x="60" y="692"/>
                  </a:lnTo>
                  <a:lnTo>
                    <a:pt x="54" y="719"/>
                  </a:lnTo>
                  <a:lnTo>
                    <a:pt x="88" y="745"/>
                  </a:lnTo>
                  <a:lnTo>
                    <a:pt x="127" y="772"/>
                  </a:lnTo>
                  <a:lnTo>
                    <a:pt x="193" y="818"/>
                  </a:lnTo>
                  <a:lnTo>
                    <a:pt x="261" y="861"/>
                  </a:lnTo>
                  <a:lnTo>
                    <a:pt x="329" y="906"/>
                  </a:lnTo>
                  <a:lnTo>
                    <a:pt x="361" y="926"/>
                  </a:lnTo>
                  <a:lnTo>
                    <a:pt x="399" y="948"/>
                  </a:lnTo>
                  <a:lnTo>
                    <a:pt x="435" y="968"/>
                  </a:lnTo>
                  <a:lnTo>
                    <a:pt x="470" y="984"/>
                  </a:lnTo>
                  <a:lnTo>
                    <a:pt x="543" y="1017"/>
                  </a:lnTo>
                  <a:lnTo>
                    <a:pt x="630" y="1059"/>
                  </a:lnTo>
                  <a:lnTo>
                    <a:pt x="631" y="976"/>
                  </a:lnTo>
                  <a:lnTo>
                    <a:pt x="633" y="974"/>
                  </a:lnTo>
                  <a:close/>
                </a:path>
              </a:pathLst>
            </a:custGeom>
            <a:solidFill>
              <a:srgbClr val="EAEAEA">
                <a:alpha val="83136"/>
              </a:srgbClr>
            </a:solidFill>
            <a:ln w="12700" cmpd="sng">
              <a:solidFill>
                <a:srgbClr val="000000"/>
              </a:solidFill>
              <a:round/>
              <a:headEnd/>
              <a:tailEnd/>
            </a:ln>
          </p:spPr>
          <p:txBody>
            <a:bodyPr/>
            <a:lstStyle/>
            <a:p>
              <a:endParaRPr lang="en-US"/>
            </a:p>
          </p:txBody>
        </p:sp>
        <p:sp>
          <p:nvSpPr>
            <p:cNvPr id="210043" name="Freeform 88"/>
            <p:cNvSpPr>
              <a:spLocks/>
            </p:cNvSpPr>
            <p:nvPr/>
          </p:nvSpPr>
          <p:spPr bwMode="auto">
            <a:xfrm>
              <a:off x="2386" y="1820"/>
              <a:ext cx="550" cy="914"/>
            </a:xfrm>
            <a:custGeom>
              <a:avLst/>
              <a:gdLst>
                <a:gd name="T0" fmla="*/ 1 w 769"/>
                <a:gd name="T1" fmla="*/ 1 h 1442"/>
                <a:gd name="T2" fmla="*/ 1 w 769"/>
                <a:gd name="T3" fmla="*/ 1 h 1442"/>
                <a:gd name="T4" fmla="*/ 1 w 769"/>
                <a:gd name="T5" fmla="*/ 1 h 1442"/>
                <a:gd name="T6" fmla="*/ 1 w 769"/>
                <a:gd name="T7" fmla="*/ 1 h 1442"/>
                <a:gd name="T8" fmla="*/ 1 w 769"/>
                <a:gd name="T9" fmla="*/ 1 h 1442"/>
                <a:gd name="T10" fmla="*/ 1 w 769"/>
                <a:gd name="T11" fmla="*/ 1 h 1442"/>
                <a:gd name="T12" fmla="*/ 1 w 769"/>
                <a:gd name="T13" fmla="*/ 1 h 1442"/>
                <a:gd name="T14" fmla="*/ 1 w 769"/>
                <a:gd name="T15" fmla="*/ 1 h 1442"/>
                <a:gd name="T16" fmla="*/ 1 w 769"/>
                <a:gd name="T17" fmla="*/ 1 h 1442"/>
                <a:gd name="T18" fmla="*/ 1 w 769"/>
                <a:gd name="T19" fmla="*/ 1 h 1442"/>
                <a:gd name="T20" fmla="*/ 1 w 769"/>
                <a:gd name="T21" fmla="*/ 1 h 1442"/>
                <a:gd name="T22" fmla="*/ 1 w 769"/>
                <a:gd name="T23" fmla="*/ 1 h 1442"/>
                <a:gd name="T24" fmla="*/ 1 w 769"/>
                <a:gd name="T25" fmla="*/ 1 h 1442"/>
                <a:gd name="T26" fmla="*/ 1 w 769"/>
                <a:gd name="T27" fmla="*/ 1 h 1442"/>
                <a:gd name="T28" fmla="*/ 1 w 769"/>
                <a:gd name="T29" fmla="*/ 1 h 1442"/>
                <a:gd name="T30" fmla="*/ 1 w 769"/>
                <a:gd name="T31" fmla="*/ 1 h 1442"/>
                <a:gd name="T32" fmla="*/ 1 w 769"/>
                <a:gd name="T33" fmla="*/ 1 h 1442"/>
                <a:gd name="T34" fmla="*/ 1 w 769"/>
                <a:gd name="T35" fmla="*/ 1 h 1442"/>
                <a:gd name="T36" fmla="*/ 1 w 769"/>
                <a:gd name="T37" fmla="*/ 1 h 1442"/>
                <a:gd name="T38" fmla="*/ 1 w 769"/>
                <a:gd name="T39" fmla="*/ 1 h 1442"/>
                <a:gd name="T40" fmla="*/ 1 w 769"/>
                <a:gd name="T41" fmla="*/ 1 h 1442"/>
                <a:gd name="T42" fmla="*/ 1 w 769"/>
                <a:gd name="T43" fmla="*/ 1 h 1442"/>
                <a:gd name="T44" fmla="*/ 1 w 769"/>
                <a:gd name="T45" fmla="*/ 1 h 1442"/>
                <a:gd name="T46" fmla="*/ 1 w 769"/>
                <a:gd name="T47" fmla="*/ 1 h 1442"/>
                <a:gd name="T48" fmla="*/ 1 w 769"/>
                <a:gd name="T49" fmla="*/ 1 h 1442"/>
                <a:gd name="T50" fmla="*/ 1 w 769"/>
                <a:gd name="T51" fmla="*/ 1 h 1442"/>
                <a:gd name="T52" fmla="*/ 1 w 769"/>
                <a:gd name="T53" fmla="*/ 1 h 1442"/>
                <a:gd name="T54" fmla="*/ 1 w 769"/>
                <a:gd name="T55" fmla="*/ 1 h 1442"/>
                <a:gd name="T56" fmla="*/ 1 w 769"/>
                <a:gd name="T57" fmla="*/ 1 h 1442"/>
                <a:gd name="T58" fmla="*/ 1 w 769"/>
                <a:gd name="T59" fmla="*/ 1 h 1442"/>
                <a:gd name="T60" fmla="*/ 1 w 769"/>
                <a:gd name="T61" fmla="*/ 1 h 1442"/>
                <a:gd name="T62" fmla="*/ 1 w 769"/>
                <a:gd name="T63" fmla="*/ 1 h 1442"/>
                <a:gd name="T64" fmla="*/ 1 w 769"/>
                <a:gd name="T65" fmla="*/ 1 h 1442"/>
                <a:gd name="T66" fmla="*/ 1 w 769"/>
                <a:gd name="T67" fmla="*/ 1 h 1442"/>
                <a:gd name="T68" fmla="*/ 1 w 769"/>
                <a:gd name="T69" fmla="*/ 1 h 1442"/>
                <a:gd name="T70" fmla="*/ 1 w 769"/>
                <a:gd name="T71" fmla="*/ 1 h 1442"/>
                <a:gd name="T72" fmla="*/ 1 w 769"/>
                <a:gd name="T73" fmla="*/ 1 h 1442"/>
                <a:gd name="T74" fmla="*/ 1 w 769"/>
                <a:gd name="T75" fmla="*/ 1 h 1442"/>
                <a:gd name="T76" fmla="*/ 1 w 769"/>
                <a:gd name="T77" fmla="*/ 1 h 1442"/>
                <a:gd name="T78" fmla="*/ 1 w 769"/>
                <a:gd name="T79" fmla="*/ 1 h 1442"/>
                <a:gd name="T80" fmla="*/ 1 w 769"/>
                <a:gd name="T81" fmla="*/ 1 h 1442"/>
                <a:gd name="T82" fmla="*/ 1 w 769"/>
                <a:gd name="T83" fmla="*/ 1 h 1442"/>
                <a:gd name="T84" fmla="*/ 1 w 769"/>
                <a:gd name="T85" fmla="*/ 1 h 1442"/>
                <a:gd name="T86" fmla="*/ 1 w 769"/>
                <a:gd name="T87" fmla="*/ 1 h 1442"/>
                <a:gd name="T88" fmla="*/ 1 w 769"/>
                <a:gd name="T89" fmla="*/ 1 h 1442"/>
                <a:gd name="T90" fmla="*/ 1 w 769"/>
                <a:gd name="T91" fmla="*/ 1 h 1442"/>
                <a:gd name="T92" fmla="*/ 1 w 769"/>
                <a:gd name="T93" fmla="*/ 1 h 1442"/>
                <a:gd name="T94" fmla="*/ 1 w 769"/>
                <a:gd name="T95" fmla="*/ 1 h 1442"/>
                <a:gd name="T96" fmla="*/ 1 w 769"/>
                <a:gd name="T97" fmla="*/ 1 h 1442"/>
                <a:gd name="T98" fmla="*/ 1 w 769"/>
                <a:gd name="T99" fmla="*/ 1 h 1442"/>
                <a:gd name="T100" fmla="*/ 1 w 769"/>
                <a:gd name="T101" fmla="*/ 1 h 1442"/>
                <a:gd name="T102" fmla="*/ 1 w 769"/>
                <a:gd name="T103" fmla="*/ 1 h 1442"/>
                <a:gd name="T104" fmla="*/ 1 w 769"/>
                <a:gd name="T105" fmla="*/ 1 h 1442"/>
                <a:gd name="T106" fmla="*/ 1 w 769"/>
                <a:gd name="T107" fmla="*/ 1 h 1442"/>
                <a:gd name="T108" fmla="*/ 1 w 769"/>
                <a:gd name="T109" fmla="*/ 1 h 1442"/>
                <a:gd name="T110" fmla="*/ 1 w 769"/>
                <a:gd name="T111" fmla="*/ 1 h 1442"/>
                <a:gd name="T112" fmla="*/ 1 w 769"/>
                <a:gd name="T113" fmla="*/ 1 h 1442"/>
                <a:gd name="T114" fmla="*/ 1 w 769"/>
                <a:gd name="T115" fmla="*/ 1 h 1442"/>
                <a:gd name="T116" fmla="*/ 1 w 769"/>
                <a:gd name="T117" fmla="*/ 1 h 1442"/>
                <a:gd name="T118" fmla="*/ 1 w 769"/>
                <a:gd name="T119" fmla="*/ 1 h 1442"/>
                <a:gd name="T120" fmla="*/ 1 w 769"/>
                <a:gd name="T121" fmla="*/ 1 h 1442"/>
                <a:gd name="T122" fmla="*/ 1 w 769"/>
                <a:gd name="T123" fmla="*/ 1 h 14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9"/>
                <a:gd name="T187" fmla="*/ 0 h 1442"/>
                <a:gd name="T188" fmla="*/ 769 w 769"/>
                <a:gd name="T189" fmla="*/ 1442 h 14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9" h="1442">
                  <a:moveTo>
                    <a:pt x="744" y="1359"/>
                  </a:moveTo>
                  <a:lnTo>
                    <a:pt x="744" y="1359"/>
                  </a:lnTo>
                  <a:lnTo>
                    <a:pt x="744" y="1349"/>
                  </a:lnTo>
                  <a:lnTo>
                    <a:pt x="742" y="1337"/>
                  </a:lnTo>
                  <a:lnTo>
                    <a:pt x="737" y="1318"/>
                  </a:lnTo>
                  <a:lnTo>
                    <a:pt x="732" y="1296"/>
                  </a:lnTo>
                  <a:lnTo>
                    <a:pt x="729" y="1286"/>
                  </a:lnTo>
                  <a:lnTo>
                    <a:pt x="727" y="1274"/>
                  </a:lnTo>
                  <a:lnTo>
                    <a:pt x="726" y="1263"/>
                  </a:lnTo>
                  <a:lnTo>
                    <a:pt x="724" y="1248"/>
                  </a:lnTo>
                  <a:lnTo>
                    <a:pt x="719" y="1233"/>
                  </a:lnTo>
                  <a:lnTo>
                    <a:pt x="712" y="1218"/>
                  </a:lnTo>
                  <a:lnTo>
                    <a:pt x="706" y="1203"/>
                  </a:lnTo>
                  <a:lnTo>
                    <a:pt x="696" y="1191"/>
                  </a:lnTo>
                  <a:lnTo>
                    <a:pt x="688" y="1183"/>
                  </a:lnTo>
                  <a:lnTo>
                    <a:pt x="681" y="1180"/>
                  </a:lnTo>
                  <a:lnTo>
                    <a:pt x="676" y="1178"/>
                  </a:lnTo>
                  <a:lnTo>
                    <a:pt x="673" y="1175"/>
                  </a:lnTo>
                  <a:lnTo>
                    <a:pt x="668" y="1168"/>
                  </a:lnTo>
                  <a:lnTo>
                    <a:pt x="656" y="1148"/>
                  </a:lnTo>
                  <a:lnTo>
                    <a:pt x="644" y="1127"/>
                  </a:lnTo>
                  <a:lnTo>
                    <a:pt x="639" y="1117"/>
                  </a:lnTo>
                  <a:lnTo>
                    <a:pt x="639" y="1112"/>
                  </a:lnTo>
                  <a:lnTo>
                    <a:pt x="638" y="1093"/>
                  </a:lnTo>
                  <a:lnTo>
                    <a:pt x="636" y="1072"/>
                  </a:lnTo>
                  <a:lnTo>
                    <a:pt x="633" y="1062"/>
                  </a:lnTo>
                  <a:lnTo>
                    <a:pt x="631" y="1052"/>
                  </a:lnTo>
                  <a:lnTo>
                    <a:pt x="626" y="1044"/>
                  </a:lnTo>
                  <a:lnTo>
                    <a:pt x="621" y="1037"/>
                  </a:lnTo>
                  <a:lnTo>
                    <a:pt x="616" y="1030"/>
                  </a:lnTo>
                  <a:lnTo>
                    <a:pt x="613" y="1025"/>
                  </a:lnTo>
                  <a:lnTo>
                    <a:pt x="606" y="1012"/>
                  </a:lnTo>
                  <a:lnTo>
                    <a:pt x="600" y="999"/>
                  </a:lnTo>
                  <a:lnTo>
                    <a:pt x="595" y="992"/>
                  </a:lnTo>
                  <a:lnTo>
                    <a:pt x="588" y="986"/>
                  </a:lnTo>
                  <a:lnTo>
                    <a:pt x="576" y="976"/>
                  </a:lnTo>
                  <a:lnTo>
                    <a:pt x="566" y="969"/>
                  </a:lnTo>
                  <a:lnTo>
                    <a:pt x="553" y="962"/>
                  </a:lnTo>
                  <a:lnTo>
                    <a:pt x="540" y="959"/>
                  </a:lnTo>
                  <a:lnTo>
                    <a:pt x="769" y="406"/>
                  </a:lnTo>
                  <a:lnTo>
                    <a:pt x="717" y="388"/>
                  </a:lnTo>
                  <a:lnTo>
                    <a:pt x="664" y="368"/>
                  </a:lnTo>
                  <a:lnTo>
                    <a:pt x="623" y="350"/>
                  </a:lnTo>
                  <a:lnTo>
                    <a:pt x="588" y="333"/>
                  </a:lnTo>
                  <a:lnTo>
                    <a:pt x="513" y="298"/>
                  </a:lnTo>
                  <a:lnTo>
                    <a:pt x="440" y="265"/>
                  </a:lnTo>
                  <a:lnTo>
                    <a:pt x="405" y="249"/>
                  </a:lnTo>
                  <a:lnTo>
                    <a:pt x="369" y="229"/>
                  </a:lnTo>
                  <a:lnTo>
                    <a:pt x="331" y="207"/>
                  </a:lnTo>
                  <a:lnTo>
                    <a:pt x="299" y="187"/>
                  </a:lnTo>
                  <a:lnTo>
                    <a:pt x="231" y="142"/>
                  </a:lnTo>
                  <a:lnTo>
                    <a:pt x="163" y="99"/>
                  </a:lnTo>
                  <a:lnTo>
                    <a:pt x="97" y="53"/>
                  </a:lnTo>
                  <a:lnTo>
                    <a:pt x="58" y="26"/>
                  </a:lnTo>
                  <a:lnTo>
                    <a:pt x="24" y="0"/>
                  </a:lnTo>
                  <a:lnTo>
                    <a:pt x="0" y="108"/>
                  </a:lnTo>
                  <a:lnTo>
                    <a:pt x="2" y="108"/>
                  </a:lnTo>
                  <a:lnTo>
                    <a:pt x="12" y="106"/>
                  </a:lnTo>
                  <a:lnTo>
                    <a:pt x="20" y="106"/>
                  </a:lnTo>
                  <a:lnTo>
                    <a:pt x="37" y="103"/>
                  </a:lnTo>
                  <a:lnTo>
                    <a:pt x="38" y="101"/>
                  </a:lnTo>
                  <a:lnTo>
                    <a:pt x="58" y="99"/>
                  </a:lnTo>
                  <a:lnTo>
                    <a:pt x="75" y="98"/>
                  </a:lnTo>
                  <a:lnTo>
                    <a:pt x="75" y="96"/>
                  </a:lnTo>
                  <a:lnTo>
                    <a:pt x="77" y="96"/>
                  </a:lnTo>
                  <a:lnTo>
                    <a:pt x="92" y="94"/>
                  </a:lnTo>
                  <a:lnTo>
                    <a:pt x="100" y="93"/>
                  </a:lnTo>
                  <a:lnTo>
                    <a:pt x="103" y="91"/>
                  </a:lnTo>
                  <a:lnTo>
                    <a:pt x="108" y="93"/>
                  </a:lnTo>
                  <a:lnTo>
                    <a:pt x="113" y="96"/>
                  </a:lnTo>
                  <a:lnTo>
                    <a:pt x="116" y="99"/>
                  </a:lnTo>
                  <a:lnTo>
                    <a:pt x="123" y="109"/>
                  </a:lnTo>
                  <a:lnTo>
                    <a:pt x="126" y="117"/>
                  </a:lnTo>
                  <a:lnTo>
                    <a:pt x="130" y="131"/>
                  </a:lnTo>
                  <a:lnTo>
                    <a:pt x="136" y="157"/>
                  </a:lnTo>
                  <a:lnTo>
                    <a:pt x="136" y="154"/>
                  </a:lnTo>
                  <a:lnTo>
                    <a:pt x="136" y="161"/>
                  </a:lnTo>
                  <a:lnTo>
                    <a:pt x="136" y="157"/>
                  </a:lnTo>
                  <a:lnTo>
                    <a:pt x="123" y="391"/>
                  </a:lnTo>
                  <a:lnTo>
                    <a:pt x="163" y="534"/>
                  </a:lnTo>
                  <a:lnTo>
                    <a:pt x="163" y="536"/>
                  </a:lnTo>
                  <a:lnTo>
                    <a:pt x="151" y="551"/>
                  </a:lnTo>
                  <a:lnTo>
                    <a:pt x="150" y="554"/>
                  </a:lnTo>
                  <a:lnTo>
                    <a:pt x="145" y="556"/>
                  </a:lnTo>
                  <a:lnTo>
                    <a:pt x="141" y="559"/>
                  </a:lnTo>
                  <a:lnTo>
                    <a:pt x="138" y="561"/>
                  </a:lnTo>
                  <a:lnTo>
                    <a:pt x="138" y="567"/>
                  </a:lnTo>
                  <a:lnTo>
                    <a:pt x="136" y="572"/>
                  </a:lnTo>
                  <a:lnTo>
                    <a:pt x="138" y="582"/>
                  </a:lnTo>
                  <a:lnTo>
                    <a:pt x="136" y="591"/>
                  </a:lnTo>
                  <a:lnTo>
                    <a:pt x="135" y="594"/>
                  </a:lnTo>
                  <a:lnTo>
                    <a:pt x="133" y="599"/>
                  </a:lnTo>
                  <a:lnTo>
                    <a:pt x="128" y="600"/>
                  </a:lnTo>
                  <a:lnTo>
                    <a:pt x="123" y="602"/>
                  </a:lnTo>
                  <a:lnTo>
                    <a:pt x="110" y="604"/>
                  </a:lnTo>
                  <a:lnTo>
                    <a:pt x="98" y="604"/>
                  </a:lnTo>
                  <a:lnTo>
                    <a:pt x="93" y="605"/>
                  </a:lnTo>
                  <a:lnTo>
                    <a:pt x="90" y="607"/>
                  </a:lnTo>
                  <a:lnTo>
                    <a:pt x="87" y="610"/>
                  </a:lnTo>
                  <a:lnTo>
                    <a:pt x="85" y="615"/>
                  </a:lnTo>
                  <a:lnTo>
                    <a:pt x="85" y="624"/>
                  </a:lnTo>
                  <a:lnTo>
                    <a:pt x="87" y="634"/>
                  </a:lnTo>
                  <a:lnTo>
                    <a:pt x="87" y="639"/>
                  </a:lnTo>
                  <a:lnTo>
                    <a:pt x="87" y="644"/>
                  </a:lnTo>
                  <a:lnTo>
                    <a:pt x="85" y="649"/>
                  </a:lnTo>
                  <a:lnTo>
                    <a:pt x="82" y="650"/>
                  </a:lnTo>
                  <a:lnTo>
                    <a:pt x="78" y="654"/>
                  </a:lnTo>
                  <a:lnTo>
                    <a:pt x="77" y="657"/>
                  </a:lnTo>
                  <a:lnTo>
                    <a:pt x="73" y="670"/>
                  </a:lnTo>
                  <a:lnTo>
                    <a:pt x="70" y="683"/>
                  </a:lnTo>
                  <a:lnTo>
                    <a:pt x="68" y="687"/>
                  </a:lnTo>
                  <a:lnTo>
                    <a:pt x="70" y="692"/>
                  </a:lnTo>
                  <a:lnTo>
                    <a:pt x="72" y="698"/>
                  </a:lnTo>
                  <a:lnTo>
                    <a:pt x="77" y="705"/>
                  </a:lnTo>
                  <a:lnTo>
                    <a:pt x="80" y="712"/>
                  </a:lnTo>
                  <a:lnTo>
                    <a:pt x="80" y="717"/>
                  </a:lnTo>
                  <a:lnTo>
                    <a:pt x="77" y="720"/>
                  </a:lnTo>
                  <a:lnTo>
                    <a:pt x="77" y="722"/>
                  </a:lnTo>
                  <a:lnTo>
                    <a:pt x="80" y="723"/>
                  </a:lnTo>
                  <a:lnTo>
                    <a:pt x="80" y="725"/>
                  </a:lnTo>
                  <a:lnTo>
                    <a:pt x="80" y="727"/>
                  </a:lnTo>
                  <a:lnTo>
                    <a:pt x="85" y="727"/>
                  </a:lnTo>
                  <a:lnTo>
                    <a:pt x="90" y="722"/>
                  </a:lnTo>
                  <a:lnTo>
                    <a:pt x="95" y="718"/>
                  </a:lnTo>
                  <a:lnTo>
                    <a:pt x="100" y="713"/>
                  </a:lnTo>
                  <a:lnTo>
                    <a:pt x="110" y="712"/>
                  </a:lnTo>
                  <a:lnTo>
                    <a:pt x="120" y="710"/>
                  </a:lnTo>
                  <a:lnTo>
                    <a:pt x="128" y="710"/>
                  </a:lnTo>
                  <a:lnTo>
                    <a:pt x="131" y="710"/>
                  </a:lnTo>
                  <a:lnTo>
                    <a:pt x="136" y="710"/>
                  </a:lnTo>
                  <a:lnTo>
                    <a:pt x="138" y="715"/>
                  </a:lnTo>
                  <a:lnTo>
                    <a:pt x="138" y="720"/>
                  </a:lnTo>
                  <a:lnTo>
                    <a:pt x="138" y="725"/>
                  </a:lnTo>
                  <a:lnTo>
                    <a:pt x="138" y="730"/>
                  </a:lnTo>
                  <a:lnTo>
                    <a:pt x="141" y="735"/>
                  </a:lnTo>
                  <a:lnTo>
                    <a:pt x="145" y="738"/>
                  </a:lnTo>
                  <a:lnTo>
                    <a:pt x="148" y="742"/>
                  </a:lnTo>
                  <a:lnTo>
                    <a:pt x="148" y="747"/>
                  </a:lnTo>
                  <a:lnTo>
                    <a:pt x="148" y="750"/>
                  </a:lnTo>
                  <a:lnTo>
                    <a:pt x="146" y="752"/>
                  </a:lnTo>
                  <a:lnTo>
                    <a:pt x="140" y="753"/>
                  </a:lnTo>
                  <a:lnTo>
                    <a:pt x="133" y="753"/>
                  </a:lnTo>
                  <a:lnTo>
                    <a:pt x="126" y="753"/>
                  </a:lnTo>
                  <a:lnTo>
                    <a:pt x="113" y="758"/>
                  </a:lnTo>
                  <a:lnTo>
                    <a:pt x="110" y="761"/>
                  </a:lnTo>
                  <a:lnTo>
                    <a:pt x="107" y="766"/>
                  </a:lnTo>
                  <a:lnTo>
                    <a:pt x="105" y="775"/>
                  </a:lnTo>
                  <a:lnTo>
                    <a:pt x="107" y="783"/>
                  </a:lnTo>
                  <a:lnTo>
                    <a:pt x="110" y="788"/>
                  </a:lnTo>
                  <a:lnTo>
                    <a:pt x="115" y="790"/>
                  </a:lnTo>
                  <a:lnTo>
                    <a:pt x="120" y="791"/>
                  </a:lnTo>
                  <a:lnTo>
                    <a:pt x="123" y="796"/>
                  </a:lnTo>
                  <a:lnTo>
                    <a:pt x="125" y="803"/>
                  </a:lnTo>
                  <a:lnTo>
                    <a:pt x="125" y="810"/>
                  </a:lnTo>
                  <a:lnTo>
                    <a:pt x="125" y="816"/>
                  </a:lnTo>
                  <a:lnTo>
                    <a:pt x="123" y="823"/>
                  </a:lnTo>
                  <a:lnTo>
                    <a:pt x="120" y="826"/>
                  </a:lnTo>
                  <a:lnTo>
                    <a:pt x="115" y="830"/>
                  </a:lnTo>
                  <a:lnTo>
                    <a:pt x="111" y="833"/>
                  </a:lnTo>
                  <a:lnTo>
                    <a:pt x="108" y="836"/>
                  </a:lnTo>
                  <a:lnTo>
                    <a:pt x="113" y="833"/>
                  </a:lnTo>
                  <a:lnTo>
                    <a:pt x="108" y="836"/>
                  </a:lnTo>
                  <a:lnTo>
                    <a:pt x="97" y="841"/>
                  </a:lnTo>
                  <a:lnTo>
                    <a:pt x="93" y="843"/>
                  </a:lnTo>
                  <a:lnTo>
                    <a:pt x="92" y="846"/>
                  </a:lnTo>
                  <a:lnTo>
                    <a:pt x="88" y="849"/>
                  </a:lnTo>
                  <a:lnTo>
                    <a:pt x="87" y="849"/>
                  </a:lnTo>
                  <a:lnTo>
                    <a:pt x="88" y="853"/>
                  </a:lnTo>
                  <a:lnTo>
                    <a:pt x="90" y="853"/>
                  </a:lnTo>
                  <a:lnTo>
                    <a:pt x="98" y="849"/>
                  </a:lnTo>
                  <a:lnTo>
                    <a:pt x="102" y="849"/>
                  </a:lnTo>
                  <a:lnTo>
                    <a:pt x="107" y="849"/>
                  </a:lnTo>
                  <a:lnTo>
                    <a:pt x="107" y="848"/>
                  </a:lnTo>
                  <a:lnTo>
                    <a:pt x="108" y="848"/>
                  </a:lnTo>
                  <a:lnTo>
                    <a:pt x="108" y="849"/>
                  </a:lnTo>
                  <a:lnTo>
                    <a:pt x="107" y="849"/>
                  </a:lnTo>
                  <a:lnTo>
                    <a:pt x="105" y="856"/>
                  </a:lnTo>
                  <a:lnTo>
                    <a:pt x="108" y="859"/>
                  </a:lnTo>
                  <a:lnTo>
                    <a:pt x="110" y="863"/>
                  </a:lnTo>
                  <a:lnTo>
                    <a:pt x="110" y="869"/>
                  </a:lnTo>
                  <a:lnTo>
                    <a:pt x="108" y="871"/>
                  </a:lnTo>
                  <a:lnTo>
                    <a:pt x="107" y="871"/>
                  </a:lnTo>
                  <a:lnTo>
                    <a:pt x="103" y="871"/>
                  </a:lnTo>
                  <a:lnTo>
                    <a:pt x="103" y="873"/>
                  </a:lnTo>
                  <a:lnTo>
                    <a:pt x="100" y="883"/>
                  </a:lnTo>
                  <a:lnTo>
                    <a:pt x="105" y="884"/>
                  </a:lnTo>
                  <a:lnTo>
                    <a:pt x="107" y="886"/>
                  </a:lnTo>
                  <a:lnTo>
                    <a:pt x="110" y="886"/>
                  </a:lnTo>
                  <a:lnTo>
                    <a:pt x="111" y="884"/>
                  </a:lnTo>
                  <a:lnTo>
                    <a:pt x="113" y="881"/>
                  </a:lnTo>
                  <a:lnTo>
                    <a:pt x="115" y="878"/>
                  </a:lnTo>
                  <a:lnTo>
                    <a:pt x="116" y="876"/>
                  </a:lnTo>
                  <a:lnTo>
                    <a:pt x="120" y="873"/>
                  </a:lnTo>
                  <a:lnTo>
                    <a:pt x="125" y="871"/>
                  </a:lnTo>
                  <a:lnTo>
                    <a:pt x="136" y="869"/>
                  </a:lnTo>
                  <a:lnTo>
                    <a:pt x="138" y="868"/>
                  </a:lnTo>
                  <a:lnTo>
                    <a:pt x="138" y="866"/>
                  </a:lnTo>
                  <a:lnTo>
                    <a:pt x="141" y="866"/>
                  </a:lnTo>
                  <a:lnTo>
                    <a:pt x="145" y="869"/>
                  </a:lnTo>
                  <a:lnTo>
                    <a:pt x="146" y="871"/>
                  </a:lnTo>
                  <a:lnTo>
                    <a:pt x="148" y="873"/>
                  </a:lnTo>
                  <a:lnTo>
                    <a:pt x="150" y="878"/>
                  </a:lnTo>
                  <a:lnTo>
                    <a:pt x="148" y="883"/>
                  </a:lnTo>
                  <a:lnTo>
                    <a:pt x="146" y="883"/>
                  </a:lnTo>
                  <a:lnTo>
                    <a:pt x="141" y="883"/>
                  </a:lnTo>
                  <a:lnTo>
                    <a:pt x="135" y="889"/>
                  </a:lnTo>
                  <a:lnTo>
                    <a:pt x="128" y="899"/>
                  </a:lnTo>
                  <a:lnTo>
                    <a:pt x="126" y="904"/>
                  </a:lnTo>
                  <a:lnTo>
                    <a:pt x="123" y="913"/>
                  </a:lnTo>
                  <a:lnTo>
                    <a:pt x="123" y="922"/>
                  </a:lnTo>
                  <a:lnTo>
                    <a:pt x="123" y="941"/>
                  </a:lnTo>
                  <a:lnTo>
                    <a:pt x="121" y="951"/>
                  </a:lnTo>
                  <a:lnTo>
                    <a:pt x="118" y="959"/>
                  </a:lnTo>
                  <a:lnTo>
                    <a:pt x="113" y="977"/>
                  </a:lnTo>
                  <a:lnTo>
                    <a:pt x="110" y="976"/>
                  </a:lnTo>
                  <a:lnTo>
                    <a:pt x="107" y="974"/>
                  </a:lnTo>
                  <a:lnTo>
                    <a:pt x="102" y="972"/>
                  </a:lnTo>
                  <a:lnTo>
                    <a:pt x="100" y="971"/>
                  </a:lnTo>
                  <a:lnTo>
                    <a:pt x="97" y="966"/>
                  </a:lnTo>
                  <a:lnTo>
                    <a:pt x="93" y="962"/>
                  </a:lnTo>
                  <a:lnTo>
                    <a:pt x="90" y="961"/>
                  </a:lnTo>
                  <a:lnTo>
                    <a:pt x="83" y="957"/>
                  </a:lnTo>
                  <a:lnTo>
                    <a:pt x="80" y="956"/>
                  </a:lnTo>
                  <a:lnTo>
                    <a:pt x="80" y="957"/>
                  </a:lnTo>
                  <a:lnTo>
                    <a:pt x="78" y="959"/>
                  </a:lnTo>
                  <a:lnTo>
                    <a:pt x="77" y="961"/>
                  </a:lnTo>
                  <a:lnTo>
                    <a:pt x="73" y="962"/>
                  </a:lnTo>
                  <a:lnTo>
                    <a:pt x="75" y="967"/>
                  </a:lnTo>
                  <a:lnTo>
                    <a:pt x="75" y="974"/>
                  </a:lnTo>
                  <a:lnTo>
                    <a:pt x="75" y="986"/>
                  </a:lnTo>
                  <a:lnTo>
                    <a:pt x="75" y="991"/>
                  </a:lnTo>
                  <a:lnTo>
                    <a:pt x="75" y="996"/>
                  </a:lnTo>
                  <a:lnTo>
                    <a:pt x="78" y="999"/>
                  </a:lnTo>
                  <a:lnTo>
                    <a:pt x="82" y="1000"/>
                  </a:lnTo>
                  <a:lnTo>
                    <a:pt x="87" y="1002"/>
                  </a:lnTo>
                  <a:lnTo>
                    <a:pt x="90" y="1000"/>
                  </a:lnTo>
                  <a:lnTo>
                    <a:pt x="93" y="999"/>
                  </a:lnTo>
                  <a:lnTo>
                    <a:pt x="97" y="996"/>
                  </a:lnTo>
                  <a:lnTo>
                    <a:pt x="100" y="994"/>
                  </a:lnTo>
                  <a:lnTo>
                    <a:pt x="102" y="996"/>
                  </a:lnTo>
                  <a:lnTo>
                    <a:pt x="102" y="994"/>
                  </a:lnTo>
                  <a:lnTo>
                    <a:pt x="110" y="994"/>
                  </a:lnTo>
                  <a:lnTo>
                    <a:pt x="108" y="999"/>
                  </a:lnTo>
                  <a:lnTo>
                    <a:pt x="110" y="1005"/>
                  </a:lnTo>
                  <a:lnTo>
                    <a:pt x="113" y="1007"/>
                  </a:lnTo>
                  <a:lnTo>
                    <a:pt x="115" y="1007"/>
                  </a:lnTo>
                  <a:lnTo>
                    <a:pt x="116" y="1009"/>
                  </a:lnTo>
                  <a:lnTo>
                    <a:pt x="116" y="1015"/>
                  </a:lnTo>
                  <a:lnTo>
                    <a:pt x="116" y="1019"/>
                  </a:lnTo>
                  <a:lnTo>
                    <a:pt x="116" y="1022"/>
                  </a:lnTo>
                  <a:lnTo>
                    <a:pt x="113" y="1024"/>
                  </a:lnTo>
                  <a:lnTo>
                    <a:pt x="110" y="1025"/>
                  </a:lnTo>
                  <a:lnTo>
                    <a:pt x="102" y="1027"/>
                  </a:lnTo>
                  <a:lnTo>
                    <a:pt x="108" y="1032"/>
                  </a:lnTo>
                  <a:lnTo>
                    <a:pt x="116" y="1034"/>
                  </a:lnTo>
                  <a:lnTo>
                    <a:pt x="120" y="1035"/>
                  </a:lnTo>
                  <a:lnTo>
                    <a:pt x="123" y="1034"/>
                  </a:lnTo>
                  <a:lnTo>
                    <a:pt x="126" y="1034"/>
                  </a:lnTo>
                  <a:lnTo>
                    <a:pt x="130" y="1034"/>
                  </a:lnTo>
                  <a:lnTo>
                    <a:pt x="131" y="1039"/>
                  </a:lnTo>
                  <a:lnTo>
                    <a:pt x="131" y="1042"/>
                  </a:lnTo>
                  <a:lnTo>
                    <a:pt x="131" y="1047"/>
                  </a:lnTo>
                  <a:lnTo>
                    <a:pt x="133" y="1050"/>
                  </a:lnTo>
                  <a:lnTo>
                    <a:pt x="136" y="1055"/>
                  </a:lnTo>
                  <a:lnTo>
                    <a:pt x="143" y="1059"/>
                  </a:lnTo>
                  <a:lnTo>
                    <a:pt x="150" y="1059"/>
                  </a:lnTo>
                  <a:lnTo>
                    <a:pt x="155" y="1062"/>
                  </a:lnTo>
                  <a:lnTo>
                    <a:pt x="156" y="1062"/>
                  </a:lnTo>
                  <a:lnTo>
                    <a:pt x="156" y="1064"/>
                  </a:lnTo>
                  <a:lnTo>
                    <a:pt x="158" y="1069"/>
                  </a:lnTo>
                  <a:lnTo>
                    <a:pt x="165" y="1070"/>
                  </a:lnTo>
                  <a:lnTo>
                    <a:pt x="171" y="1072"/>
                  </a:lnTo>
                  <a:lnTo>
                    <a:pt x="176" y="1075"/>
                  </a:lnTo>
                  <a:lnTo>
                    <a:pt x="183" y="1078"/>
                  </a:lnTo>
                  <a:lnTo>
                    <a:pt x="186" y="1083"/>
                  </a:lnTo>
                  <a:lnTo>
                    <a:pt x="190" y="1092"/>
                  </a:lnTo>
                  <a:lnTo>
                    <a:pt x="196" y="1107"/>
                  </a:lnTo>
                  <a:lnTo>
                    <a:pt x="186" y="1108"/>
                  </a:lnTo>
                  <a:lnTo>
                    <a:pt x="181" y="1110"/>
                  </a:lnTo>
                  <a:lnTo>
                    <a:pt x="180" y="1113"/>
                  </a:lnTo>
                  <a:lnTo>
                    <a:pt x="178" y="1118"/>
                  </a:lnTo>
                  <a:lnTo>
                    <a:pt x="178" y="1122"/>
                  </a:lnTo>
                  <a:lnTo>
                    <a:pt x="180" y="1130"/>
                  </a:lnTo>
                  <a:lnTo>
                    <a:pt x="181" y="1137"/>
                  </a:lnTo>
                  <a:lnTo>
                    <a:pt x="186" y="1140"/>
                  </a:lnTo>
                  <a:lnTo>
                    <a:pt x="196" y="1147"/>
                  </a:lnTo>
                  <a:lnTo>
                    <a:pt x="199" y="1147"/>
                  </a:lnTo>
                  <a:lnTo>
                    <a:pt x="201" y="1147"/>
                  </a:lnTo>
                  <a:lnTo>
                    <a:pt x="203" y="1152"/>
                  </a:lnTo>
                  <a:lnTo>
                    <a:pt x="203" y="1155"/>
                  </a:lnTo>
                  <a:lnTo>
                    <a:pt x="201" y="1160"/>
                  </a:lnTo>
                  <a:lnTo>
                    <a:pt x="201" y="1163"/>
                  </a:lnTo>
                  <a:lnTo>
                    <a:pt x="206" y="1173"/>
                  </a:lnTo>
                  <a:lnTo>
                    <a:pt x="211" y="1176"/>
                  </a:lnTo>
                  <a:lnTo>
                    <a:pt x="214" y="1180"/>
                  </a:lnTo>
                  <a:lnTo>
                    <a:pt x="219" y="1181"/>
                  </a:lnTo>
                  <a:lnTo>
                    <a:pt x="224" y="1181"/>
                  </a:lnTo>
                  <a:lnTo>
                    <a:pt x="228" y="1181"/>
                  </a:lnTo>
                  <a:lnTo>
                    <a:pt x="231" y="1183"/>
                  </a:lnTo>
                  <a:lnTo>
                    <a:pt x="233" y="1188"/>
                  </a:lnTo>
                  <a:lnTo>
                    <a:pt x="233" y="1193"/>
                  </a:lnTo>
                  <a:lnTo>
                    <a:pt x="231" y="1198"/>
                  </a:lnTo>
                  <a:lnTo>
                    <a:pt x="231" y="1203"/>
                  </a:lnTo>
                  <a:lnTo>
                    <a:pt x="233" y="1203"/>
                  </a:lnTo>
                  <a:lnTo>
                    <a:pt x="234" y="1203"/>
                  </a:lnTo>
                  <a:lnTo>
                    <a:pt x="234" y="1213"/>
                  </a:lnTo>
                  <a:lnTo>
                    <a:pt x="234" y="1218"/>
                  </a:lnTo>
                  <a:lnTo>
                    <a:pt x="234" y="1223"/>
                  </a:lnTo>
                  <a:lnTo>
                    <a:pt x="238" y="1228"/>
                  </a:lnTo>
                  <a:lnTo>
                    <a:pt x="239" y="1231"/>
                  </a:lnTo>
                  <a:lnTo>
                    <a:pt x="243" y="1235"/>
                  </a:lnTo>
                  <a:lnTo>
                    <a:pt x="244" y="1239"/>
                  </a:lnTo>
                  <a:lnTo>
                    <a:pt x="239" y="1241"/>
                  </a:lnTo>
                  <a:lnTo>
                    <a:pt x="233" y="1243"/>
                  </a:lnTo>
                  <a:lnTo>
                    <a:pt x="221" y="1246"/>
                  </a:lnTo>
                  <a:lnTo>
                    <a:pt x="218" y="1248"/>
                  </a:lnTo>
                  <a:lnTo>
                    <a:pt x="261" y="1266"/>
                  </a:lnTo>
                  <a:lnTo>
                    <a:pt x="297" y="1283"/>
                  </a:lnTo>
                  <a:lnTo>
                    <a:pt x="341" y="1301"/>
                  </a:lnTo>
                  <a:lnTo>
                    <a:pt x="420" y="1334"/>
                  </a:lnTo>
                  <a:lnTo>
                    <a:pt x="475" y="1354"/>
                  </a:lnTo>
                  <a:lnTo>
                    <a:pt x="530" y="1374"/>
                  </a:lnTo>
                  <a:lnTo>
                    <a:pt x="591" y="1392"/>
                  </a:lnTo>
                  <a:lnTo>
                    <a:pt x="656" y="1410"/>
                  </a:lnTo>
                  <a:lnTo>
                    <a:pt x="709" y="1427"/>
                  </a:lnTo>
                  <a:lnTo>
                    <a:pt x="757" y="1442"/>
                  </a:lnTo>
                  <a:lnTo>
                    <a:pt x="752" y="1422"/>
                  </a:lnTo>
                  <a:lnTo>
                    <a:pt x="747" y="1402"/>
                  </a:lnTo>
                  <a:lnTo>
                    <a:pt x="744" y="1382"/>
                  </a:lnTo>
                  <a:lnTo>
                    <a:pt x="742" y="1371"/>
                  </a:lnTo>
                  <a:lnTo>
                    <a:pt x="744" y="1359"/>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44" name="Freeform 90"/>
            <p:cNvSpPr>
              <a:spLocks/>
            </p:cNvSpPr>
            <p:nvPr/>
          </p:nvSpPr>
          <p:spPr bwMode="auto">
            <a:xfrm>
              <a:off x="5267" y="2578"/>
              <a:ext cx="83" cy="81"/>
            </a:xfrm>
            <a:custGeom>
              <a:avLst/>
              <a:gdLst>
                <a:gd name="T0" fmla="*/ 1 w 115"/>
                <a:gd name="T1" fmla="*/ 1 h 129"/>
                <a:gd name="T2" fmla="*/ 1 w 115"/>
                <a:gd name="T3" fmla="*/ 1 h 129"/>
                <a:gd name="T4" fmla="*/ 1 w 115"/>
                <a:gd name="T5" fmla="*/ 1 h 129"/>
                <a:gd name="T6" fmla="*/ 1 w 115"/>
                <a:gd name="T7" fmla="*/ 1 h 129"/>
                <a:gd name="T8" fmla="*/ 1 w 115"/>
                <a:gd name="T9" fmla="*/ 1 h 129"/>
                <a:gd name="T10" fmla="*/ 1 w 115"/>
                <a:gd name="T11" fmla="*/ 1 h 129"/>
                <a:gd name="T12" fmla="*/ 1 w 115"/>
                <a:gd name="T13" fmla="*/ 1 h 129"/>
                <a:gd name="T14" fmla="*/ 1 w 115"/>
                <a:gd name="T15" fmla="*/ 1 h 129"/>
                <a:gd name="T16" fmla="*/ 1 w 115"/>
                <a:gd name="T17" fmla="*/ 1 h 129"/>
                <a:gd name="T18" fmla="*/ 1 w 115"/>
                <a:gd name="T19" fmla="*/ 1 h 129"/>
                <a:gd name="T20" fmla="*/ 1 w 115"/>
                <a:gd name="T21" fmla="*/ 1 h 129"/>
                <a:gd name="T22" fmla="*/ 1 w 115"/>
                <a:gd name="T23" fmla="*/ 1 h 129"/>
                <a:gd name="T24" fmla="*/ 1 w 115"/>
                <a:gd name="T25" fmla="*/ 1 h 129"/>
                <a:gd name="T26" fmla="*/ 1 w 115"/>
                <a:gd name="T27" fmla="*/ 1 h 129"/>
                <a:gd name="T28" fmla="*/ 1 w 115"/>
                <a:gd name="T29" fmla="*/ 1 h 129"/>
                <a:gd name="T30" fmla="*/ 1 w 115"/>
                <a:gd name="T31" fmla="*/ 1 h 129"/>
                <a:gd name="T32" fmla="*/ 1 w 115"/>
                <a:gd name="T33" fmla="*/ 1 h 129"/>
                <a:gd name="T34" fmla="*/ 1 w 115"/>
                <a:gd name="T35" fmla="*/ 1 h 129"/>
                <a:gd name="T36" fmla="*/ 1 w 115"/>
                <a:gd name="T37" fmla="*/ 1 h 129"/>
                <a:gd name="T38" fmla="*/ 1 w 115"/>
                <a:gd name="T39" fmla="*/ 1 h 129"/>
                <a:gd name="T40" fmla="*/ 1 w 115"/>
                <a:gd name="T41" fmla="*/ 1 h 129"/>
                <a:gd name="T42" fmla="*/ 1 w 115"/>
                <a:gd name="T43" fmla="*/ 1 h 129"/>
                <a:gd name="T44" fmla="*/ 1 w 115"/>
                <a:gd name="T45" fmla="*/ 1 h 129"/>
                <a:gd name="T46" fmla="*/ 1 w 115"/>
                <a:gd name="T47" fmla="*/ 1 h 129"/>
                <a:gd name="T48" fmla="*/ 1 w 115"/>
                <a:gd name="T49" fmla="*/ 1 h 129"/>
                <a:gd name="T50" fmla="*/ 1 w 115"/>
                <a:gd name="T51" fmla="*/ 1 h 129"/>
                <a:gd name="T52" fmla="*/ 1 w 115"/>
                <a:gd name="T53" fmla="*/ 1 h 129"/>
                <a:gd name="T54" fmla="*/ 1 w 115"/>
                <a:gd name="T55" fmla="*/ 1 h 129"/>
                <a:gd name="T56" fmla="*/ 1 w 115"/>
                <a:gd name="T57" fmla="*/ 1 h 129"/>
                <a:gd name="T58" fmla="*/ 1 w 115"/>
                <a:gd name="T59" fmla="*/ 0 h 129"/>
                <a:gd name="T60" fmla="*/ 1 w 115"/>
                <a:gd name="T61" fmla="*/ 1 h 129"/>
                <a:gd name="T62" fmla="*/ 1 w 115"/>
                <a:gd name="T63" fmla="*/ 1 h 129"/>
                <a:gd name="T64" fmla="*/ 1 w 115"/>
                <a:gd name="T65" fmla="*/ 1 h 129"/>
                <a:gd name="T66" fmla="*/ 1 w 115"/>
                <a:gd name="T67" fmla="*/ 1 h 129"/>
                <a:gd name="T68" fmla="*/ 1 w 115"/>
                <a:gd name="T69" fmla="*/ 1 h 129"/>
                <a:gd name="T70" fmla="*/ 1 w 115"/>
                <a:gd name="T71" fmla="*/ 1 h 129"/>
                <a:gd name="T72" fmla="*/ 0 w 115"/>
                <a:gd name="T73" fmla="*/ 1 h 129"/>
                <a:gd name="T74" fmla="*/ 1 w 115"/>
                <a:gd name="T75" fmla="*/ 1 h 129"/>
                <a:gd name="T76" fmla="*/ 1 w 115"/>
                <a:gd name="T77" fmla="*/ 1 h 129"/>
                <a:gd name="T78" fmla="*/ 1 w 115"/>
                <a:gd name="T79" fmla="*/ 1 h 129"/>
                <a:gd name="T80" fmla="*/ 1 w 115"/>
                <a:gd name="T81" fmla="*/ 1 h 129"/>
                <a:gd name="T82" fmla="*/ 1 w 115"/>
                <a:gd name="T83" fmla="*/ 1 h 129"/>
                <a:gd name="T84" fmla="*/ 1 w 115"/>
                <a:gd name="T85" fmla="*/ 1 h 129"/>
                <a:gd name="T86" fmla="*/ 1 w 115"/>
                <a:gd name="T87" fmla="*/ 1 h 129"/>
                <a:gd name="T88" fmla="*/ 1 w 115"/>
                <a:gd name="T89" fmla="*/ 1 h 1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5"/>
                <a:gd name="T136" fmla="*/ 0 h 129"/>
                <a:gd name="T137" fmla="*/ 115 w 115"/>
                <a:gd name="T138" fmla="*/ 129 h 1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5" h="129">
                  <a:moveTo>
                    <a:pt x="62" y="120"/>
                  </a:moveTo>
                  <a:lnTo>
                    <a:pt x="62" y="120"/>
                  </a:lnTo>
                  <a:lnTo>
                    <a:pt x="70" y="116"/>
                  </a:lnTo>
                  <a:lnTo>
                    <a:pt x="78" y="115"/>
                  </a:lnTo>
                  <a:lnTo>
                    <a:pt x="85" y="115"/>
                  </a:lnTo>
                  <a:lnTo>
                    <a:pt x="92" y="113"/>
                  </a:lnTo>
                  <a:lnTo>
                    <a:pt x="97" y="108"/>
                  </a:lnTo>
                  <a:lnTo>
                    <a:pt x="100" y="103"/>
                  </a:lnTo>
                  <a:lnTo>
                    <a:pt x="105" y="90"/>
                  </a:lnTo>
                  <a:lnTo>
                    <a:pt x="110" y="73"/>
                  </a:lnTo>
                  <a:lnTo>
                    <a:pt x="112" y="65"/>
                  </a:lnTo>
                  <a:lnTo>
                    <a:pt x="112" y="56"/>
                  </a:lnTo>
                  <a:lnTo>
                    <a:pt x="113" y="55"/>
                  </a:lnTo>
                  <a:lnTo>
                    <a:pt x="115" y="53"/>
                  </a:lnTo>
                  <a:lnTo>
                    <a:pt x="113" y="48"/>
                  </a:lnTo>
                  <a:lnTo>
                    <a:pt x="108" y="45"/>
                  </a:lnTo>
                  <a:lnTo>
                    <a:pt x="103" y="43"/>
                  </a:lnTo>
                  <a:lnTo>
                    <a:pt x="98" y="42"/>
                  </a:lnTo>
                  <a:lnTo>
                    <a:pt x="85" y="42"/>
                  </a:lnTo>
                  <a:lnTo>
                    <a:pt x="75" y="43"/>
                  </a:lnTo>
                  <a:lnTo>
                    <a:pt x="72" y="45"/>
                  </a:lnTo>
                  <a:lnTo>
                    <a:pt x="70" y="48"/>
                  </a:lnTo>
                  <a:lnTo>
                    <a:pt x="69" y="56"/>
                  </a:lnTo>
                  <a:lnTo>
                    <a:pt x="69" y="66"/>
                  </a:lnTo>
                  <a:lnTo>
                    <a:pt x="69" y="76"/>
                  </a:lnTo>
                  <a:lnTo>
                    <a:pt x="65" y="76"/>
                  </a:lnTo>
                  <a:lnTo>
                    <a:pt x="65" y="81"/>
                  </a:lnTo>
                  <a:lnTo>
                    <a:pt x="65" y="86"/>
                  </a:lnTo>
                  <a:lnTo>
                    <a:pt x="67" y="91"/>
                  </a:lnTo>
                  <a:lnTo>
                    <a:pt x="65" y="96"/>
                  </a:lnTo>
                  <a:lnTo>
                    <a:pt x="64" y="96"/>
                  </a:lnTo>
                  <a:lnTo>
                    <a:pt x="62" y="98"/>
                  </a:lnTo>
                  <a:lnTo>
                    <a:pt x="60" y="98"/>
                  </a:lnTo>
                  <a:lnTo>
                    <a:pt x="59" y="100"/>
                  </a:lnTo>
                  <a:lnTo>
                    <a:pt x="52" y="113"/>
                  </a:lnTo>
                  <a:lnTo>
                    <a:pt x="49" y="111"/>
                  </a:lnTo>
                  <a:lnTo>
                    <a:pt x="47" y="110"/>
                  </a:lnTo>
                  <a:lnTo>
                    <a:pt x="45" y="110"/>
                  </a:lnTo>
                  <a:lnTo>
                    <a:pt x="44" y="105"/>
                  </a:lnTo>
                  <a:lnTo>
                    <a:pt x="44" y="100"/>
                  </a:lnTo>
                  <a:lnTo>
                    <a:pt x="45" y="90"/>
                  </a:lnTo>
                  <a:lnTo>
                    <a:pt x="47" y="90"/>
                  </a:lnTo>
                  <a:lnTo>
                    <a:pt x="49" y="90"/>
                  </a:lnTo>
                  <a:lnTo>
                    <a:pt x="49" y="78"/>
                  </a:lnTo>
                  <a:lnTo>
                    <a:pt x="49" y="73"/>
                  </a:lnTo>
                  <a:lnTo>
                    <a:pt x="49" y="70"/>
                  </a:lnTo>
                  <a:lnTo>
                    <a:pt x="50" y="68"/>
                  </a:lnTo>
                  <a:lnTo>
                    <a:pt x="54" y="70"/>
                  </a:lnTo>
                  <a:lnTo>
                    <a:pt x="57" y="70"/>
                  </a:lnTo>
                  <a:lnTo>
                    <a:pt x="59" y="70"/>
                  </a:lnTo>
                  <a:lnTo>
                    <a:pt x="60" y="66"/>
                  </a:lnTo>
                  <a:lnTo>
                    <a:pt x="62" y="61"/>
                  </a:lnTo>
                  <a:lnTo>
                    <a:pt x="62" y="53"/>
                  </a:lnTo>
                  <a:lnTo>
                    <a:pt x="64" y="53"/>
                  </a:lnTo>
                  <a:lnTo>
                    <a:pt x="65" y="53"/>
                  </a:lnTo>
                  <a:lnTo>
                    <a:pt x="65" y="46"/>
                  </a:lnTo>
                  <a:lnTo>
                    <a:pt x="65" y="40"/>
                  </a:lnTo>
                  <a:lnTo>
                    <a:pt x="64" y="35"/>
                  </a:lnTo>
                  <a:lnTo>
                    <a:pt x="59" y="30"/>
                  </a:lnTo>
                  <a:lnTo>
                    <a:pt x="55" y="28"/>
                  </a:lnTo>
                  <a:lnTo>
                    <a:pt x="52" y="28"/>
                  </a:lnTo>
                  <a:lnTo>
                    <a:pt x="49" y="28"/>
                  </a:lnTo>
                  <a:lnTo>
                    <a:pt x="45" y="27"/>
                  </a:lnTo>
                  <a:lnTo>
                    <a:pt x="45" y="23"/>
                  </a:lnTo>
                  <a:lnTo>
                    <a:pt x="45" y="20"/>
                  </a:lnTo>
                  <a:lnTo>
                    <a:pt x="47" y="17"/>
                  </a:lnTo>
                  <a:lnTo>
                    <a:pt x="45" y="13"/>
                  </a:lnTo>
                  <a:lnTo>
                    <a:pt x="39" y="7"/>
                  </a:lnTo>
                  <a:lnTo>
                    <a:pt x="32" y="2"/>
                  </a:lnTo>
                  <a:lnTo>
                    <a:pt x="22" y="0"/>
                  </a:lnTo>
                  <a:lnTo>
                    <a:pt x="12" y="0"/>
                  </a:lnTo>
                  <a:lnTo>
                    <a:pt x="14" y="3"/>
                  </a:lnTo>
                  <a:lnTo>
                    <a:pt x="17" y="8"/>
                  </a:lnTo>
                  <a:lnTo>
                    <a:pt x="19" y="12"/>
                  </a:lnTo>
                  <a:lnTo>
                    <a:pt x="19" y="17"/>
                  </a:lnTo>
                  <a:lnTo>
                    <a:pt x="19" y="20"/>
                  </a:lnTo>
                  <a:lnTo>
                    <a:pt x="17" y="22"/>
                  </a:lnTo>
                  <a:lnTo>
                    <a:pt x="14" y="23"/>
                  </a:lnTo>
                  <a:lnTo>
                    <a:pt x="12" y="27"/>
                  </a:lnTo>
                  <a:lnTo>
                    <a:pt x="10" y="32"/>
                  </a:lnTo>
                  <a:lnTo>
                    <a:pt x="10" y="38"/>
                  </a:lnTo>
                  <a:lnTo>
                    <a:pt x="9" y="50"/>
                  </a:lnTo>
                  <a:lnTo>
                    <a:pt x="9" y="53"/>
                  </a:lnTo>
                  <a:lnTo>
                    <a:pt x="5" y="56"/>
                  </a:lnTo>
                  <a:lnTo>
                    <a:pt x="4" y="60"/>
                  </a:lnTo>
                  <a:lnTo>
                    <a:pt x="2" y="63"/>
                  </a:lnTo>
                  <a:lnTo>
                    <a:pt x="0" y="76"/>
                  </a:lnTo>
                  <a:lnTo>
                    <a:pt x="0" y="85"/>
                  </a:lnTo>
                  <a:lnTo>
                    <a:pt x="2" y="93"/>
                  </a:lnTo>
                  <a:lnTo>
                    <a:pt x="4" y="96"/>
                  </a:lnTo>
                  <a:lnTo>
                    <a:pt x="7" y="100"/>
                  </a:lnTo>
                  <a:lnTo>
                    <a:pt x="10" y="101"/>
                  </a:lnTo>
                  <a:lnTo>
                    <a:pt x="12" y="105"/>
                  </a:lnTo>
                  <a:lnTo>
                    <a:pt x="12" y="110"/>
                  </a:lnTo>
                  <a:lnTo>
                    <a:pt x="12" y="115"/>
                  </a:lnTo>
                  <a:lnTo>
                    <a:pt x="12" y="118"/>
                  </a:lnTo>
                  <a:lnTo>
                    <a:pt x="12" y="123"/>
                  </a:lnTo>
                  <a:lnTo>
                    <a:pt x="15" y="125"/>
                  </a:lnTo>
                  <a:lnTo>
                    <a:pt x="19" y="126"/>
                  </a:lnTo>
                  <a:lnTo>
                    <a:pt x="19" y="128"/>
                  </a:lnTo>
                  <a:lnTo>
                    <a:pt x="20" y="128"/>
                  </a:lnTo>
                  <a:lnTo>
                    <a:pt x="24" y="129"/>
                  </a:lnTo>
                  <a:lnTo>
                    <a:pt x="34" y="128"/>
                  </a:lnTo>
                  <a:lnTo>
                    <a:pt x="42" y="126"/>
                  </a:lnTo>
                  <a:lnTo>
                    <a:pt x="50" y="125"/>
                  </a:lnTo>
                  <a:lnTo>
                    <a:pt x="57" y="121"/>
                  </a:lnTo>
                  <a:lnTo>
                    <a:pt x="62" y="12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45" name="Freeform 91"/>
            <p:cNvSpPr>
              <a:spLocks/>
            </p:cNvSpPr>
            <p:nvPr/>
          </p:nvSpPr>
          <p:spPr bwMode="auto">
            <a:xfrm>
              <a:off x="5138" y="2668"/>
              <a:ext cx="188" cy="195"/>
            </a:xfrm>
            <a:custGeom>
              <a:avLst/>
              <a:gdLst>
                <a:gd name="T0" fmla="*/ 1 w 262"/>
                <a:gd name="T1" fmla="*/ 1 h 307"/>
                <a:gd name="T2" fmla="*/ 1 w 262"/>
                <a:gd name="T3" fmla="*/ 1 h 307"/>
                <a:gd name="T4" fmla="*/ 1 w 262"/>
                <a:gd name="T5" fmla="*/ 1 h 307"/>
                <a:gd name="T6" fmla="*/ 1 w 262"/>
                <a:gd name="T7" fmla="*/ 1 h 307"/>
                <a:gd name="T8" fmla="*/ 1 w 262"/>
                <a:gd name="T9" fmla="*/ 1 h 307"/>
                <a:gd name="T10" fmla="*/ 1 w 262"/>
                <a:gd name="T11" fmla="*/ 1 h 307"/>
                <a:gd name="T12" fmla="*/ 1 w 262"/>
                <a:gd name="T13" fmla="*/ 1 h 307"/>
                <a:gd name="T14" fmla="*/ 1 w 262"/>
                <a:gd name="T15" fmla="*/ 0 h 307"/>
                <a:gd name="T16" fmla="*/ 1 w 262"/>
                <a:gd name="T17" fmla="*/ 1 h 307"/>
                <a:gd name="T18" fmla="*/ 1 w 262"/>
                <a:gd name="T19" fmla="*/ 1 h 307"/>
                <a:gd name="T20" fmla="*/ 1 w 262"/>
                <a:gd name="T21" fmla="*/ 1 h 307"/>
                <a:gd name="T22" fmla="*/ 1 w 262"/>
                <a:gd name="T23" fmla="*/ 1 h 307"/>
                <a:gd name="T24" fmla="*/ 1 w 262"/>
                <a:gd name="T25" fmla="*/ 1 h 307"/>
                <a:gd name="T26" fmla="*/ 1 w 262"/>
                <a:gd name="T27" fmla="*/ 1 h 307"/>
                <a:gd name="T28" fmla="*/ 1 w 262"/>
                <a:gd name="T29" fmla="*/ 1 h 307"/>
                <a:gd name="T30" fmla="*/ 1 w 262"/>
                <a:gd name="T31" fmla="*/ 1 h 307"/>
                <a:gd name="T32" fmla="*/ 1 w 262"/>
                <a:gd name="T33" fmla="*/ 1 h 307"/>
                <a:gd name="T34" fmla="*/ 1 w 262"/>
                <a:gd name="T35" fmla="*/ 1 h 307"/>
                <a:gd name="T36" fmla="*/ 1 w 262"/>
                <a:gd name="T37" fmla="*/ 1 h 307"/>
                <a:gd name="T38" fmla="*/ 1 w 262"/>
                <a:gd name="T39" fmla="*/ 1 h 307"/>
                <a:gd name="T40" fmla="*/ 1 w 262"/>
                <a:gd name="T41" fmla="*/ 1 h 307"/>
                <a:gd name="T42" fmla="*/ 1 w 262"/>
                <a:gd name="T43" fmla="*/ 1 h 307"/>
                <a:gd name="T44" fmla="*/ 1 w 262"/>
                <a:gd name="T45" fmla="*/ 1 h 307"/>
                <a:gd name="T46" fmla="*/ 1 w 262"/>
                <a:gd name="T47" fmla="*/ 1 h 307"/>
                <a:gd name="T48" fmla="*/ 1 w 262"/>
                <a:gd name="T49" fmla="*/ 1 h 307"/>
                <a:gd name="T50" fmla="*/ 1 w 262"/>
                <a:gd name="T51" fmla="*/ 1 h 307"/>
                <a:gd name="T52" fmla="*/ 1 w 262"/>
                <a:gd name="T53" fmla="*/ 1 h 307"/>
                <a:gd name="T54" fmla="*/ 1 w 262"/>
                <a:gd name="T55" fmla="*/ 1 h 307"/>
                <a:gd name="T56" fmla="*/ 1 w 262"/>
                <a:gd name="T57" fmla="*/ 1 h 307"/>
                <a:gd name="T58" fmla="*/ 1 w 262"/>
                <a:gd name="T59" fmla="*/ 1 h 307"/>
                <a:gd name="T60" fmla="*/ 1 w 262"/>
                <a:gd name="T61" fmla="*/ 1 h 307"/>
                <a:gd name="T62" fmla="*/ 1 w 262"/>
                <a:gd name="T63" fmla="*/ 1 h 307"/>
                <a:gd name="T64" fmla="*/ 1 w 262"/>
                <a:gd name="T65" fmla="*/ 1 h 307"/>
                <a:gd name="T66" fmla="*/ 1 w 262"/>
                <a:gd name="T67" fmla="*/ 1 h 307"/>
                <a:gd name="T68" fmla="*/ 1 w 262"/>
                <a:gd name="T69" fmla="*/ 1 h 307"/>
                <a:gd name="T70" fmla="*/ 1 w 262"/>
                <a:gd name="T71" fmla="*/ 1 h 307"/>
                <a:gd name="T72" fmla="*/ 1 w 262"/>
                <a:gd name="T73" fmla="*/ 1 h 307"/>
                <a:gd name="T74" fmla="*/ 1 w 262"/>
                <a:gd name="T75" fmla="*/ 1 h 307"/>
                <a:gd name="T76" fmla="*/ 1 w 262"/>
                <a:gd name="T77" fmla="*/ 1 h 307"/>
                <a:gd name="T78" fmla="*/ 1 w 262"/>
                <a:gd name="T79" fmla="*/ 1 h 307"/>
                <a:gd name="T80" fmla="*/ 1 w 262"/>
                <a:gd name="T81" fmla="*/ 1 h 307"/>
                <a:gd name="T82" fmla="*/ 1 w 262"/>
                <a:gd name="T83" fmla="*/ 1 h 307"/>
                <a:gd name="T84" fmla="*/ 1 w 262"/>
                <a:gd name="T85" fmla="*/ 1 h 307"/>
                <a:gd name="T86" fmla="*/ 1 w 262"/>
                <a:gd name="T87" fmla="*/ 1 h 307"/>
                <a:gd name="T88" fmla="*/ 1 w 262"/>
                <a:gd name="T89" fmla="*/ 1 h 307"/>
                <a:gd name="T90" fmla="*/ 1 w 262"/>
                <a:gd name="T91" fmla="*/ 1 h 307"/>
                <a:gd name="T92" fmla="*/ 1 w 262"/>
                <a:gd name="T93" fmla="*/ 1 h 307"/>
                <a:gd name="T94" fmla="*/ 1 w 262"/>
                <a:gd name="T95" fmla="*/ 1 h 307"/>
                <a:gd name="T96" fmla="*/ 1 w 262"/>
                <a:gd name="T97" fmla="*/ 1 h 307"/>
                <a:gd name="T98" fmla="*/ 1 w 262"/>
                <a:gd name="T99" fmla="*/ 1 h 307"/>
                <a:gd name="T100" fmla="*/ 1 w 262"/>
                <a:gd name="T101" fmla="*/ 1 h 307"/>
                <a:gd name="T102" fmla="*/ 1 w 262"/>
                <a:gd name="T103" fmla="*/ 1 h 307"/>
                <a:gd name="T104" fmla="*/ 1 w 262"/>
                <a:gd name="T105" fmla="*/ 1 h 3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2"/>
                <a:gd name="T160" fmla="*/ 0 h 307"/>
                <a:gd name="T161" fmla="*/ 262 w 262"/>
                <a:gd name="T162" fmla="*/ 307 h 30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2" h="307">
                  <a:moveTo>
                    <a:pt x="258" y="10"/>
                  </a:moveTo>
                  <a:lnTo>
                    <a:pt x="258" y="10"/>
                  </a:lnTo>
                  <a:lnTo>
                    <a:pt x="242" y="10"/>
                  </a:lnTo>
                  <a:lnTo>
                    <a:pt x="237" y="10"/>
                  </a:lnTo>
                  <a:lnTo>
                    <a:pt x="230" y="8"/>
                  </a:lnTo>
                  <a:lnTo>
                    <a:pt x="232" y="8"/>
                  </a:lnTo>
                  <a:lnTo>
                    <a:pt x="227" y="3"/>
                  </a:lnTo>
                  <a:lnTo>
                    <a:pt x="225" y="1"/>
                  </a:lnTo>
                  <a:lnTo>
                    <a:pt x="222" y="1"/>
                  </a:lnTo>
                  <a:lnTo>
                    <a:pt x="217" y="5"/>
                  </a:lnTo>
                  <a:lnTo>
                    <a:pt x="215" y="6"/>
                  </a:lnTo>
                  <a:lnTo>
                    <a:pt x="215" y="8"/>
                  </a:lnTo>
                  <a:lnTo>
                    <a:pt x="215" y="10"/>
                  </a:lnTo>
                  <a:lnTo>
                    <a:pt x="217" y="10"/>
                  </a:lnTo>
                  <a:lnTo>
                    <a:pt x="215" y="10"/>
                  </a:lnTo>
                  <a:lnTo>
                    <a:pt x="212" y="11"/>
                  </a:lnTo>
                  <a:lnTo>
                    <a:pt x="214" y="11"/>
                  </a:lnTo>
                  <a:lnTo>
                    <a:pt x="212" y="13"/>
                  </a:lnTo>
                  <a:lnTo>
                    <a:pt x="212" y="11"/>
                  </a:lnTo>
                  <a:lnTo>
                    <a:pt x="212" y="13"/>
                  </a:lnTo>
                  <a:lnTo>
                    <a:pt x="212" y="11"/>
                  </a:lnTo>
                  <a:lnTo>
                    <a:pt x="202" y="8"/>
                  </a:lnTo>
                  <a:lnTo>
                    <a:pt x="204" y="8"/>
                  </a:lnTo>
                  <a:lnTo>
                    <a:pt x="202" y="8"/>
                  </a:lnTo>
                  <a:lnTo>
                    <a:pt x="199" y="5"/>
                  </a:lnTo>
                  <a:lnTo>
                    <a:pt x="195" y="1"/>
                  </a:lnTo>
                  <a:lnTo>
                    <a:pt x="190" y="0"/>
                  </a:lnTo>
                  <a:lnTo>
                    <a:pt x="185" y="0"/>
                  </a:lnTo>
                  <a:lnTo>
                    <a:pt x="180" y="0"/>
                  </a:lnTo>
                  <a:lnTo>
                    <a:pt x="177" y="3"/>
                  </a:lnTo>
                  <a:lnTo>
                    <a:pt x="174" y="6"/>
                  </a:lnTo>
                  <a:lnTo>
                    <a:pt x="172" y="13"/>
                  </a:lnTo>
                  <a:lnTo>
                    <a:pt x="169" y="18"/>
                  </a:lnTo>
                  <a:lnTo>
                    <a:pt x="166" y="23"/>
                  </a:lnTo>
                  <a:lnTo>
                    <a:pt x="161" y="26"/>
                  </a:lnTo>
                  <a:lnTo>
                    <a:pt x="149" y="31"/>
                  </a:lnTo>
                  <a:lnTo>
                    <a:pt x="141" y="38"/>
                  </a:lnTo>
                  <a:lnTo>
                    <a:pt x="136" y="41"/>
                  </a:lnTo>
                  <a:lnTo>
                    <a:pt x="129" y="41"/>
                  </a:lnTo>
                  <a:lnTo>
                    <a:pt x="111" y="43"/>
                  </a:lnTo>
                  <a:lnTo>
                    <a:pt x="102" y="43"/>
                  </a:lnTo>
                  <a:lnTo>
                    <a:pt x="94" y="45"/>
                  </a:lnTo>
                  <a:lnTo>
                    <a:pt x="81" y="48"/>
                  </a:lnTo>
                  <a:lnTo>
                    <a:pt x="76" y="48"/>
                  </a:lnTo>
                  <a:lnTo>
                    <a:pt x="69" y="45"/>
                  </a:lnTo>
                  <a:lnTo>
                    <a:pt x="69" y="43"/>
                  </a:lnTo>
                  <a:lnTo>
                    <a:pt x="68" y="41"/>
                  </a:lnTo>
                  <a:lnTo>
                    <a:pt x="44" y="63"/>
                  </a:lnTo>
                  <a:lnTo>
                    <a:pt x="46" y="69"/>
                  </a:lnTo>
                  <a:lnTo>
                    <a:pt x="49" y="76"/>
                  </a:lnTo>
                  <a:lnTo>
                    <a:pt x="51" y="81"/>
                  </a:lnTo>
                  <a:lnTo>
                    <a:pt x="51" y="88"/>
                  </a:lnTo>
                  <a:lnTo>
                    <a:pt x="48" y="94"/>
                  </a:lnTo>
                  <a:lnTo>
                    <a:pt x="44" y="101"/>
                  </a:lnTo>
                  <a:lnTo>
                    <a:pt x="43" y="108"/>
                  </a:lnTo>
                  <a:lnTo>
                    <a:pt x="44" y="114"/>
                  </a:lnTo>
                  <a:lnTo>
                    <a:pt x="43" y="126"/>
                  </a:lnTo>
                  <a:lnTo>
                    <a:pt x="43" y="129"/>
                  </a:lnTo>
                  <a:lnTo>
                    <a:pt x="43" y="131"/>
                  </a:lnTo>
                  <a:lnTo>
                    <a:pt x="44" y="133"/>
                  </a:lnTo>
                  <a:lnTo>
                    <a:pt x="46" y="133"/>
                  </a:lnTo>
                  <a:lnTo>
                    <a:pt x="49" y="133"/>
                  </a:lnTo>
                  <a:lnTo>
                    <a:pt x="53" y="129"/>
                  </a:lnTo>
                  <a:lnTo>
                    <a:pt x="56" y="126"/>
                  </a:lnTo>
                  <a:lnTo>
                    <a:pt x="59" y="121"/>
                  </a:lnTo>
                  <a:lnTo>
                    <a:pt x="61" y="121"/>
                  </a:lnTo>
                  <a:lnTo>
                    <a:pt x="61" y="118"/>
                  </a:lnTo>
                  <a:lnTo>
                    <a:pt x="59" y="114"/>
                  </a:lnTo>
                  <a:lnTo>
                    <a:pt x="63" y="114"/>
                  </a:lnTo>
                  <a:lnTo>
                    <a:pt x="68" y="114"/>
                  </a:lnTo>
                  <a:lnTo>
                    <a:pt x="71" y="116"/>
                  </a:lnTo>
                  <a:lnTo>
                    <a:pt x="73" y="114"/>
                  </a:lnTo>
                  <a:lnTo>
                    <a:pt x="76" y="113"/>
                  </a:lnTo>
                  <a:lnTo>
                    <a:pt x="79" y="109"/>
                  </a:lnTo>
                  <a:lnTo>
                    <a:pt x="83" y="101"/>
                  </a:lnTo>
                  <a:lnTo>
                    <a:pt x="88" y="99"/>
                  </a:lnTo>
                  <a:lnTo>
                    <a:pt x="89" y="99"/>
                  </a:lnTo>
                  <a:lnTo>
                    <a:pt x="91" y="98"/>
                  </a:lnTo>
                  <a:lnTo>
                    <a:pt x="94" y="91"/>
                  </a:lnTo>
                  <a:lnTo>
                    <a:pt x="102" y="86"/>
                  </a:lnTo>
                  <a:lnTo>
                    <a:pt x="104" y="84"/>
                  </a:lnTo>
                  <a:lnTo>
                    <a:pt x="106" y="81"/>
                  </a:lnTo>
                  <a:lnTo>
                    <a:pt x="107" y="79"/>
                  </a:lnTo>
                  <a:lnTo>
                    <a:pt x="111" y="78"/>
                  </a:lnTo>
                  <a:lnTo>
                    <a:pt x="112" y="79"/>
                  </a:lnTo>
                  <a:lnTo>
                    <a:pt x="116" y="83"/>
                  </a:lnTo>
                  <a:lnTo>
                    <a:pt x="117" y="88"/>
                  </a:lnTo>
                  <a:lnTo>
                    <a:pt x="116" y="96"/>
                  </a:lnTo>
                  <a:lnTo>
                    <a:pt x="114" y="101"/>
                  </a:lnTo>
                  <a:lnTo>
                    <a:pt x="111" y="103"/>
                  </a:lnTo>
                  <a:lnTo>
                    <a:pt x="107" y="104"/>
                  </a:lnTo>
                  <a:lnTo>
                    <a:pt x="101" y="104"/>
                  </a:lnTo>
                  <a:lnTo>
                    <a:pt x="97" y="108"/>
                  </a:lnTo>
                  <a:lnTo>
                    <a:pt x="94" y="111"/>
                  </a:lnTo>
                  <a:lnTo>
                    <a:pt x="91" y="118"/>
                  </a:lnTo>
                  <a:lnTo>
                    <a:pt x="99" y="121"/>
                  </a:lnTo>
                  <a:lnTo>
                    <a:pt x="104" y="124"/>
                  </a:lnTo>
                  <a:lnTo>
                    <a:pt x="107" y="128"/>
                  </a:lnTo>
                  <a:lnTo>
                    <a:pt x="106" y="133"/>
                  </a:lnTo>
                  <a:lnTo>
                    <a:pt x="107" y="138"/>
                  </a:lnTo>
                  <a:lnTo>
                    <a:pt x="96" y="138"/>
                  </a:lnTo>
                  <a:lnTo>
                    <a:pt x="86" y="136"/>
                  </a:lnTo>
                  <a:lnTo>
                    <a:pt x="78" y="136"/>
                  </a:lnTo>
                  <a:lnTo>
                    <a:pt x="66" y="138"/>
                  </a:lnTo>
                  <a:lnTo>
                    <a:pt x="64" y="141"/>
                  </a:lnTo>
                  <a:lnTo>
                    <a:pt x="63" y="144"/>
                  </a:lnTo>
                  <a:lnTo>
                    <a:pt x="59" y="151"/>
                  </a:lnTo>
                  <a:lnTo>
                    <a:pt x="58" y="154"/>
                  </a:lnTo>
                  <a:lnTo>
                    <a:pt x="53" y="156"/>
                  </a:lnTo>
                  <a:lnTo>
                    <a:pt x="49" y="157"/>
                  </a:lnTo>
                  <a:lnTo>
                    <a:pt x="48" y="161"/>
                  </a:lnTo>
                  <a:lnTo>
                    <a:pt x="46" y="164"/>
                  </a:lnTo>
                  <a:lnTo>
                    <a:pt x="48" y="167"/>
                  </a:lnTo>
                  <a:lnTo>
                    <a:pt x="48" y="169"/>
                  </a:lnTo>
                  <a:lnTo>
                    <a:pt x="48" y="171"/>
                  </a:lnTo>
                  <a:lnTo>
                    <a:pt x="43" y="172"/>
                  </a:lnTo>
                  <a:lnTo>
                    <a:pt x="38" y="172"/>
                  </a:lnTo>
                  <a:lnTo>
                    <a:pt x="33" y="172"/>
                  </a:lnTo>
                  <a:lnTo>
                    <a:pt x="28" y="174"/>
                  </a:lnTo>
                  <a:lnTo>
                    <a:pt x="24" y="177"/>
                  </a:lnTo>
                  <a:lnTo>
                    <a:pt x="23" y="181"/>
                  </a:lnTo>
                  <a:lnTo>
                    <a:pt x="23" y="189"/>
                  </a:lnTo>
                  <a:lnTo>
                    <a:pt x="23" y="199"/>
                  </a:lnTo>
                  <a:lnTo>
                    <a:pt x="23" y="204"/>
                  </a:lnTo>
                  <a:lnTo>
                    <a:pt x="21" y="207"/>
                  </a:lnTo>
                  <a:lnTo>
                    <a:pt x="18" y="209"/>
                  </a:lnTo>
                  <a:lnTo>
                    <a:pt x="16" y="211"/>
                  </a:lnTo>
                  <a:lnTo>
                    <a:pt x="9" y="212"/>
                  </a:lnTo>
                  <a:lnTo>
                    <a:pt x="5" y="214"/>
                  </a:lnTo>
                  <a:lnTo>
                    <a:pt x="1" y="216"/>
                  </a:lnTo>
                  <a:lnTo>
                    <a:pt x="1" y="217"/>
                  </a:lnTo>
                  <a:lnTo>
                    <a:pt x="0" y="224"/>
                  </a:lnTo>
                  <a:lnTo>
                    <a:pt x="0" y="229"/>
                  </a:lnTo>
                  <a:lnTo>
                    <a:pt x="1" y="234"/>
                  </a:lnTo>
                  <a:lnTo>
                    <a:pt x="3" y="239"/>
                  </a:lnTo>
                  <a:lnTo>
                    <a:pt x="9" y="247"/>
                  </a:lnTo>
                  <a:lnTo>
                    <a:pt x="14" y="254"/>
                  </a:lnTo>
                  <a:lnTo>
                    <a:pt x="16" y="265"/>
                  </a:lnTo>
                  <a:lnTo>
                    <a:pt x="19" y="277"/>
                  </a:lnTo>
                  <a:lnTo>
                    <a:pt x="23" y="285"/>
                  </a:lnTo>
                  <a:lnTo>
                    <a:pt x="26" y="290"/>
                  </a:lnTo>
                  <a:lnTo>
                    <a:pt x="31" y="294"/>
                  </a:lnTo>
                  <a:lnTo>
                    <a:pt x="36" y="295"/>
                  </a:lnTo>
                  <a:lnTo>
                    <a:pt x="41" y="297"/>
                  </a:lnTo>
                  <a:lnTo>
                    <a:pt x="54" y="297"/>
                  </a:lnTo>
                  <a:lnTo>
                    <a:pt x="61" y="299"/>
                  </a:lnTo>
                  <a:lnTo>
                    <a:pt x="66" y="302"/>
                  </a:lnTo>
                  <a:lnTo>
                    <a:pt x="71" y="305"/>
                  </a:lnTo>
                  <a:lnTo>
                    <a:pt x="79" y="307"/>
                  </a:lnTo>
                  <a:lnTo>
                    <a:pt x="81" y="284"/>
                  </a:lnTo>
                  <a:lnTo>
                    <a:pt x="83" y="274"/>
                  </a:lnTo>
                  <a:lnTo>
                    <a:pt x="88" y="264"/>
                  </a:lnTo>
                  <a:lnTo>
                    <a:pt x="92" y="257"/>
                  </a:lnTo>
                  <a:lnTo>
                    <a:pt x="99" y="254"/>
                  </a:lnTo>
                  <a:lnTo>
                    <a:pt x="106" y="249"/>
                  </a:lnTo>
                  <a:lnTo>
                    <a:pt x="107" y="245"/>
                  </a:lnTo>
                  <a:lnTo>
                    <a:pt x="111" y="240"/>
                  </a:lnTo>
                  <a:lnTo>
                    <a:pt x="111" y="230"/>
                  </a:lnTo>
                  <a:lnTo>
                    <a:pt x="109" y="222"/>
                  </a:lnTo>
                  <a:lnTo>
                    <a:pt x="107" y="212"/>
                  </a:lnTo>
                  <a:lnTo>
                    <a:pt x="107" y="204"/>
                  </a:lnTo>
                  <a:lnTo>
                    <a:pt x="109" y="204"/>
                  </a:lnTo>
                  <a:lnTo>
                    <a:pt x="111" y="204"/>
                  </a:lnTo>
                  <a:lnTo>
                    <a:pt x="112" y="192"/>
                  </a:lnTo>
                  <a:lnTo>
                    <a:pt x="116" y="181"/>
                  </a:lnTo>
                  <a:lnTo>
                    <a:pt x="117" y="176"/>
                  </a:lnTo>
                  <a:lnTo>
                    <a:pt x="117" y="169"/>
                  </a:lnTo>
                  <a:lnTo>
                    <a:pt x="116" y="157"/>
                  </a:lnTo>
                  <a:lnTo>
                    <a:pt x="126" y="161"/>
                  </a:lnTo>
                  <a:lnTo>
                    <a:pt x="132" y="162"/>
                  </a:lnTo>
                  <a:lnTo>
                    <a:pt x="139" y="162"/>
                  </a:lnTo>
                  <a:lnTo>
                    <a:pt x="149" y="161"/>
                  </a:lnTo>
                  <a:lnTo>
                    <a:pt x="147" y="147"/>
                  </a:lnTo>
                  <a:lnTo>
                    <a:pt x="147" y="141"/>
                  </a:lnTo>
                  <a:lnTo>
                    <a:pt x="149" y="134"/>
                  </a:lnTo>
                  <a:lnTo>
                    <a:pt x="152" y="129"/>
                  </a:lnTo>
                  <a:lnTo>
                    <a:pt x="157" y="126"/>
                  </a:lnTo>
                  <a:lnTo>
                    <a:pt x="166" y="121"/>
                  </a:lnTo>
                  <a:lnTo>
                    <a:pt x="174" y="116"/>
                  </a:lnTo>
                  <a:lnTo>
                    <a:pt x="179" y="113"/>
                  </a:lnTo>
                  <a:lnTo>
                    <a:pt x="182" y="108"/>
                  </a:lnTo>
                  <a:lnTo>
                    <a:pt x="195" y="88"/>
                  </a:lnTo>
                  <a:lnTo>
                    <a:pt x="195" y="81"/>
                  </a:lnTo>
                  <a:lnTo>
                    <a:pt x="200" y="76"/>
                  </a:lnTo>
                  <a:lnTo>
                    <a:pt x="205" y="73"/>
                  </a:lnTo>
                  <a:lnTo>
                    <a:pt x="210" y="68"/>
                  </a:lnTo>
                  <a:lnTo>
                    <a:pt x="215" y="61"/>
                  </a:lnTo>
                  <a:lnTo>
                    <a:pt x="219" y="55"/>
                  </a:lnTo>
                  <a:lnTo>
                    <a:pt x="220" y="51"/>
                  </a:lnTo>
                  <a:lnTo>
                    <a:pt x="222" y="48"/>
                  </a:lnTo>
                  <a:lnTo>
                    <a:pt x="229" y="46"/>
                  </a:lnTo>
                  <a:lnTo>
                    <a:pt x="235" y="41"/>
                  </a:lnTo>
                  <a:lnTo>
                    <a:pt x="237" y="40"/>
                  </a:lnTo>
                  <a:lnTo>
                    <a:pt x="239" y="36"/>
                  </a:lnTo>
                  <a:lnTo>
                    <a:pt x="240" y="35"/>
                  </a:lnTo>
                  <a:lnTo>
                    <a:pt x="242" y="31"/>
                  </a:lnTo>
                  <a:lnTo>
                    <a:pt x="247" y="30"/>
                  </a:lnTo>
                  <a:lnTo>
                    <a:pt x="254" y="28"/>
                  </a:lnTo>
                  <a:lnTo>
                    <a:pt x="258" y="26"/>
                  </a:lnTo>
                  <a:lnTo>
                    <a:pt x="260" y="25"/>
                  </a:lnTo>
                  <a:lnTo>
                    <a:pt x="262" y="21"/>
                  </a:lnTo>
                  <a:lnTo>
                    <a:pt x="262" y="18"/>
                  </a:lnTo>
                  <a:lnTo>
                    <a:pt x="260" y="15"/>
                  </a:lnTo>
                  <a:lnTo>
                    <a:pt x="260" y="13"/>
                  </a:lnTo>
                  <a:lnTo>
                    <a:pt x="258" y="1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46" name="Freeform 92"/>
            <p:cNvSpPr>
              <a:spLocks/>
            </p:cNvSpPr>
            <p:nvPr/>
          </p:nvSpPr>
          <p:spPr bwMode="auto">
            <a:xfrm>
              <a:off x="3103" y="2162"/>
              <a:ext cx="404" cy="662"/>
            </a:xfrm>
            <a:custGeom>
              <a:avLst/>
              <a:gdLst>
                <a:gd name="T0" fmla="*/ 1 w 563"/>
                <a:gd name="T1" fmla="*/ 1 h 1044"/>
                <a:gd name="T2" fmla="*/ 1 w 563"/>
                <a:gd name="T3" fmla="*/ 1 h 1044"/>
                <a:gd name="T4" fmla="*/ 1 w 563"/>
                <a:gd name="T5" fmla="*/ 1 h 1044"/>
                <a:gd name="T6" fmla="*/ 1 w 563"/>
                <a:gd name="T7" fmla="*/ 1 h 1044"/>
                <a:gd name="T8" fmla="*/ 1 w 563"/>
                <a:gd name="T9" fmla="*/ 1 h 1044"/>
                <a:gd name="T10" fmla="*/ 1 w 563"/>
                <a:gd name="T11" fmla="*/ 1 h 1044"/>
                <a:gd name="T12" fmla="*/ 1 w 563"/>
                <a:gd name="T13" fmla="*/ 1 h 1044"/>
                <a:gd name="T14" fmla="*/ 1 w 563"/>
                <a:gd name="T15" fmla="*/ 1 h 1044"/>
                <a:gd name="T16" fmla="*/ 1 w 563"/>
                <a:gd name="T17" fmla="*/ 1 h 1044"/>
                <a:gd name="T18" fmla="*/ 1 w 563"/>
                <a:gd name="T19" fmla="*/ 1 h 1044"/>
                <a:gd name="T20" fmla="*/ 1 w 563"/>
                <a:gd name="T21" fmla="*/ 0 h 1044"/>
                <a:gd name="T22" fmla="*/ 1 w 563"/>
                <a:gd name="T23" fmla="*/ 1 h 1044"/>
                <a:gd name="T24" fmla="*/ 1 w 563"/>
                <a:gd name="T25" fmla="*/ 1 h 1044"/>
                <a:gd name="T26" fmla="*/ 0 w 563"/>
                <a:gd name="T27" fmla="*/ 1 h 1044"/>
                <a:gd name="T28" fmla="*/ 0 w 563"/>
                <a:gd name="T29" fmla="*/ 1 h 1044"/>
                <a:gd name="T30" fmla="*/ 1 w 563"/>
                <a:gd name="T31" fmla="*/ 1 h 1044"/>
                <a:gd name="T32" fmla="*/ 1 w 563"/>
                <a:gd name="T33" fmla="*/ 1 h 1044"/>
                <a:gd name="T34" fmla="*/ 1 w 563"/>
                <a:gd name="T35" fmla="*/ 1 h 1044"/>
                <a:gd name="T36" fmla="*/ 1 w 563"/>
                <a:gd name="T37" fmla="*/ 1 h 1044"/>
                <a:gd name="T38" fmla="*/ 1 w 563"/>
                <a:gd name="T39" fmla="*/ 1 h 1044"/>
                <a:gd name="T40" fmla="*/ 1 w 563"/>
                <a:gd name="T41" fmla="*/ 1 h 1044"/>
                <a:gd name="T42" fmla="*/ 1 w 563"/>
                <a:gd name="T43" fmla="*/ 1 h 1044"/>
                <a:gd name="T44" fmla="*/ 1 w 563"/>
                <a:gd name="T45" fmla="*/ 1 h 1044"/>
                <a:gd name="T46" fmla="*/ 1 w 563"/>
                <a:gd name="T47" fmla="*/ 1 h 1044"/>
                <a:gd name="T48" fmla="*/ 1 w 563"/>
                <a:gd name="T49" fmla="*/ 1 h 1044"/>
                <a:gd name="T50" fmla="*/ 1 w 563"/>
                <a:gd name="T51" fmla="*/ 1 h 1044"/>
                <a:gd name="T52" fmla="*/ 1 w 563"/>
                <a:gd name="T53" fmla="*/ 1 h 1044"/>
                <a:gd name="T54" fmla="*/ 1 w 563"/>
                <a:gd name="T55" fmla="*/ 1 h 1044"/>
                <a:gd name="T56" fmla="*/ 1 w 563"/>
                <a:gd name="T57" fmla="*/ 1 h 1044"/>
                <a:gd name="T58" fmla="*/ 1 w 563"/>
                <a:gd name="T59" fmla="*/ 1 h 10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63"/>
                <a:gd name="T91" fmla="*/ 0 h 1044"/>
                <a:gd name="T92" fmla="*/ 563 w 563"/>
                <a:gd name="T93" fmla="*/ 1044 h 10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63" h="1044">
                  <a:moveTo>
                    <a:pt x="554" y="223"/>
                  </a:moveTo>
                  <a:lnTo>
                    <a:pt x="563" y="55"/>
                  </a:lnTo>
                  <a:lnTo>
                    <a:pt x="501" y="49"/>
                  </a:lnTo>
                  <a:lnTo>
                    <a:pt x="438" y="44"/>
                  </a:lnTo>
                  <a:lnTo>
                    <a:pt x="373" y="35"/>
                  </a:lnTo>
                  <a:lnTo>
                    <a:pt x="327" y="29"/>
                  </a:lnTo>
                  <a:lnTo>
                    <a:pt x="285" y="20"/>
                  </a:lnTo>
                  <a:lnTo>
                    <a:pt x="202" y="0"/>
                  </a:lnTo>
                  <a:lnTo>
                    <a:pt x="192" y="60"/>
                  </a:lnTo>
                  <a:lnTo>
                    <a:pt x="189" y="88"/>
                  </a:lnTo>
                  <a:lnTo>
                    <a:pt x="0" y="961"/>
                  </a:lnTo>
                  <a:lnTo>
                    <a:pt x="15" y="965"/>
                  </a:lnTo>
                  <a:lnTo>
                    <a:pt x="80" y="980"/>
                  </a:lnTo>
                  <a:lnTo>
                    <a:pt x="144" y="991"/>
                  </a:lnTo>
                  <a:lnTo>
                    <a:pt x="232" y="1008"/>
                  </a:lnTo>
                  <a:lnTo>
                    <a:pt x="322" y="1021"/>
                  </a:lnTo>
                  <a:lnTo>
                    <a:pt x="385" y="1031"/>
                  </a:lnTo>
                  <a:lnTo>
                    <a:pt x="448" y="1038"/>
                  </a:lnTo>
                  <a:lnTo>
                    <a:pt x="518" y="1044"/>
                  </a:lnTo>
                  <a:lnTo>
                    <a:pt x="543" y="331"/>
                  </a:lnTo>
                  <a:lnTo>
                    <a:pt x="554" y="223"/>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47" name="Freeform 93"/>
            <p:cNvSpPr>
              <a:spLocks/>
            </p:cNvSpPr>
            <p:nvPr/>
          </p:nvSpPr>
          <p:spPr bwMode="auto">
            <a:xfrm>
              <a:off x="3474" y="2196"/>
              <a:ext cx="491" cy="645"/>
            </a:xfrm>
            <a:custGeom>
              <a:avLst/>
              <a:gdLst>
                <a:gd name="T0" fmla="*/ 1 w 685"/>
                <a:gd name="T1" fmla="*/ 1 h 1016"/>
                <a:gd name="T2" fmla="*/ 1 w 685"/>
                <a:gd name="T3" fmla="*/ 1 h 1016"/>
                <a:gd name="T4" fmla="*/ 1 w 685"/>
                <a:gd name="T5" fmla="*/ 1 h 1016"/>
                <a:gd name="T6" fmla="*/ 1 w 685"/>
                <a:gd name="T7" fmla="*/ 1 h 1016"/>
                <a:gd name="T8" fmla="*/ 1 w 685"/>
                <a:gd name="T9" fmla="*/ 1 h 1016"/>
                <a:gd name="T10" fmla="*/ 1 w 685"/>
                <a:gd name="T11" fmla="*/ 1 h 1016"/>
                <a:gd name="T12" fmla="*/ 1 w 685"/>
                <a:gd name="T13" fmla="*/ 1 h 1016"/>
                <a:gd name="T14" fmla="*/ 1 w 685"/>
                <a:gd name="T15" fmla="*/ 1 h 1016"/>
                <a:gd name="T16" fmla="*/ 1 w 685"/>
                <a:gd name="T17" fmla="*/ 1 h 1016"/>
                <a:gd name="T18" fmla="*/ 1 w 685"/>
                <a:gd name="T19" fmla="*/ 1 h 1016"/>
                <a:gd name="T20" fmla="*/ 1 w 685"/>
                <a:gd name="T21" fmla="*/ 1 h 1016"/>
                <a:gd name="T22" fmla="*/ 1 w 685"/>
                <a:gd name="T23" fmla="*/ 1 h 1016"/>
                <a:gd name="T24" fmla="*/ 1 w 685"/>
                <a:gd name="T25" fmla="*/ 1 h 1016"/>
                <a:gd name="T26" fmla="*/ 1 w 685"/>
                <a:gd name="T27" fmla="*/ 1 h 1016"/>
                <a:gd name="T28" fmla="*/ 1 w 685"/>
                <a:gd name="T29" fmla="*/ 1 h 1016"/>
                <a:gd name="T30" fmla="*/ 1 w 685"/>
                <a:gd name="T31" fmla="*/ 1 h 1016"/>
                <a:gd name="T32" fmla="*/ 1 w 685"/>
                <a:gd name="T33" fmla="*/ 1 h 1016"/>
                <a:gd name="T34" fmla="*/ 1 w 685"/>
                <a:gd name="T35" fmla="*/ 1 h 1016"/>
                <a:gd name="T36" fmla="*/ 1 w 685"/>
                <a:gd name="T37" fmla="*/ 1 h 1016"/>
                <a:gd name="T38" fmla="*/ 1 w 685"/>
                <a:gd name="T39" fmla="*/ 1 h 1016"/>
                <a:gd name="T40" fmla="*/ 1 w 685"/>
                <a:gd name="T41" fmla="*/ 1 h 1016"/>
                <a:gd name="T42" fmla="*/ 1 w 685"/>
                <a:gd name="T43" fmla="*/ 1 h 1016"/>
                <a:gd name="T44" fmla="*/ 1 w 685"/>
                <a:gd name="T45" fmla="*/ 1 h 1016"/>
                <a:gd name="T46" fmla="*/ 1 w 685"/>
                <a:gd name="T47" fmla="*/ 1 h 1016"/>
                <a:gd name="T48" fmla="*/ 1 w 685"/>
                <a:gd name="T49" fmla="*/ 1 h 1016"/>
                <a:gd name="T50" fmla="*/ 1 w 685"/>
                <a:gd name="T51" fmla="*/ 1 h 1016"/>
                <a:gd name="T52" fmla="*/ 1 w 685"/>
                <a:gd name="T53" fmla="*/ 1 h 1016"/>
                <a:gd name="T54" fmla="*/ 1 w 685"/>
                <a:gd name="T55" fmla="*/ 1 h 1016"/>
                <a:gd name="T56" fmla="*/ 1 w 685"/>
                <a:gd name="T57" fmla="*/ 1 h 1016"/>
                <a:gd name="T58" fmla="*/ 1 w 685"/>
                <a:gd name="T59" fmla="*/ 1 h 1016"/>
                <a:gd name="T60" fmla="*/ 1 w 685"/>
                <a:gd name="T61" fmla="*/ 1 h 1016"/>
                <a:gd name="T62" fmla="*/ 1 w 685"/>
                <a:gd name="T63" fmla="*/ 1 h 1016"/>
                <a:gd name="T64" fmla="*/ 1 w 685"/>
                <a:gd name="T65" fmla="*/ 1 h 1016"/>
                <a:gd name="T66" fmla="*/ 1 w 685"/>
                <a:gd name="T67" fmla="*/ 1 h 1016"/>
                <a:gd name="T68" fmla="*/ 1 w 685"/>
                <a:gd name="T69" fmla="*/ 1 h 1016"/>
                <a:gd name="T70" fmla="*/ 1 w 685"/>
                <a:gd name="T71" fmla="*/ 1 h 1016"/>
                <a:gd name="T72" fmla="*/ 1 w 685"/>
                <a:gd name="T73" fmla="*/ 1 h 1016"/>
                <a:gd name="T74" fmla="*/ 1 w 685"/>
                <a:gd name="T75" fmla="*/ 1 h 1016"/>
                <a:gd name="T76" fmla="*/ 1 w 685"/>
                <a:gd name="T77" fmla="*/ 1 h 1016"/>
                <a:gd name="T78" fmla="*/ 1 w 685"/>
                <a:gd name="T79" fmla="*/ 1 h 1016"/>
                <a:gd name="T80" fmla="*/ 1 w 685"/>
                <a:gd name="T81" fmla="*/ 1 h 1016"/>
                <a:gd name="T82" fmla="*/ 1 w 685"/>
                <a:gd name="T83" fmla="*/ 1 h 1016"/>
                <a:gd name="T84" fmla="*/ 1 w 685"/>
                <a:gd name="T85" fmla="*/ 1 h 1016"/>
                <a:gd name="T86" fmla="*/ 1 w 685"/>
                <a:gd name="T87" fmla="*/ 1 h 1016"/>
                <a:gd name="T88" fmla="*/ 1 w 685"/>
                <a:gd name="T89" fmla="*/ 1 h 1016"/>
                <a:gd name="T90" fmla="*/ 1 w 685"/>
                <a:gd name="T91" fmla="*/ 1 h 1016"/>
                <a:gd name="T92" fmla="*/ 1 w 685"/>
                <a:gd name="T93" fmla="*/ 1 h 1016"/>
                <a:gd name="T94" fmla="*/ 1 w 685"/>
                <a:gd name="T95" fmla="*/ 1 h 1016"/>
                <a:gd name="T96" fmla="*/ 1 w 685"/>
                <a:gd name="T97" fmla="*/ 1 h 1016"/>
                <a:gd name="T98" fmla="*/ 1 w 685"/>
                <a:gd name="T99" fmla="*/ 1 h 1016"/>
                <a:gd name="T100" fmla="*/ 1 w 685"/>
                <a:gd name="T101" fmla="*/ 1 h 1016"/>
                <a:gd name="T102" fmla="*/ 0 w 685"/>
                <a:gd name="T103" fmla="*/ 1 h 1016"/>
                <a:gd name="T104" fmla="*/ 1 w 685"/>
                <a:gd name="T105" fmla="*/ 1 h 1016"/>
                <a:gd name="T106" fmla="*/ 1 w 685"/>
                <a:gd name="T107" fmla="*/ 1 h 1016"/>
                <a:gd name="T108" fmla="*/ 1 w 685"/>
                <a:gd name="T109" fmla="*/ 1 h 1016"/>
                <a:gd name="T110" fmla="*/ 1 w 685"/>
                <a:gd name="T111" fmla="*/ 1 h 1016"/>
                <a:gd name="T112" fmla="*/ 1 w 685"/>
                <a:gd name="T113" fmla="*/ 1 h 1016"/>
                <a:gd name="T114" fmla="*/ 1 w 685"/>
                <a:gd name="T115" fmla="*/ 1 h 10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5"/>
                <a:gd name="T175" fmla="*/ 0 h 1016"/>
                <a:gd name="T176" fmla="*/ 685 w 685"/>
                <a:gd name="T177" fmla="*/ 1016 h 101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5" h="1016">
                  <a:moveTo>
                    <a:pt x="685" y="281"/>
                  </a:moveTo>
                  <a:lnTo>
                    <a:pt x="684" y="281"/>
                  </a:lnTo>
                  <a:lnTo>
                    <a:pt x="684" y="279"/>
                  </a:lnTo>
                  <a:lnTo>
                    <a:pt x="684" y="277"/>
                  </a:lnTo>
                  <a:lnTo>
                    <a:pt x="664" y="267"/>
                  </a:lnTo>
                  <a:lnTo>
                    <a:pt x="644" y="256"/>
                  </a:lnTo>
                  <a:lnTo>
                    <a:pt x="641" y="256"/>
                  </a:lnTo>
                  <a:lnTo>
                    <a:pt x="636" y="257"/>
                  </a:lnTo>
                  <a:lnTo>
                    <a:pt x="632" y="257"/>
                  </a:lnTo>
                  <a:lnTo>
                    <a:pt x="627" y="256"/>
                  </a:lnTo>
                  <a:lnTo>
                    <a:pt x="627" y="254"/>
                  </a:lnTo>
                  <a:lnTo>
                    <a:pt x="627" y="251"/>
                  </a:lnTo>
                  <a:lnTo>
                    <a:pt x="629" y="246"/>
                  </a:lnTo>
                  <a:lnTo>
                    <a:pt x="627" y="243"/>
                  </a:lnTo>
                  <a:lnTo>
                    <a:pt x="624" y="243"/>
                  </a:lnTo>
                  <a:lnTo>
                    <a:pt x="621" y="243"/>
                  </a:lnTo>
                  <a:lnTo>
                    <a:pt x="617" y="239"/>
                  </a:lnTo>
                  <a:lnTo>
                    <a:pt x="617" y="238"/>
                  </a:lnTo>
                  <a:lnTo>
                    <a:pt x="614" y="236"/>
                  </a:lnTo>
                  <a:lnTo>
                    <a:pt x="611" y="238"/>
                  </a:lnTo>
                  <a:lnTo>
                    <a:pt x="607" y="239"/>
                  </a:lnTo>
                  <a:lnTo>
                    <a:pt x="601" y="243"/>
                  </a:lnTo>
                  <a:lnTo>
                    <a:pt x="573" y="256"/>
                  </a:lnTo>
                  <a:lnTo>
                    <a:pt x="554" y="262"/>
                  </a:lnTo>
                  <a:lnTo>
                    <a:pt x="544" y="264"/>
                  </a:lnTo>
                  <a:lnTo>
                    <a:pt x="536" y="266"/>
                  </a:lnTo>
                  <a:lnTo>
                    <a:pt x="523" y="272"/>
                  </a:lnTo>
                  <a:lnTo>
                    <a:pt x="523" y="271"/>
                  </a:lnTo>
                  <a:lnTo>
                    <a:pt x="521" y="271"/>
                  </a:lnTo>
                  <a:lnTo>
                    <a:pt x="519" y="272"/>
                  </a:lnTo>
                  <a:lnTo>
                    <a:pt x="516" y="274"/>
                  </a:lnTo>
                  <a:lnTo>
                    <a:pt x="518" y="264"/>
                  </a:lnTo>
                  <a:lnTo>
                    <a:pt x="518" y="256"/>
                  </a:lnTo>
                  <a:lnTo>
                    <a:pt x="516" y="239"/>
                  </a:lnTo>
                  <a:lnTo>
                    <a:pt x="511" y="226"/>
                  </a:lnTo>
                  <a:lnTo>
                    <a:pt x="511" y="219"/>
                  </a:lnTo>
                  <a:lnTo>
                    <a:pt x="513" y="211"/>
                  </a:lnTo>
                  <a:lnTo>
                    <a:pt x="503" y="204"/>
                  </a:lnTo>
                  <a:lnTo>
                    <a:pt x="495" y="196"/>
                  </a:lnTo>
                  <a:lnTo>
                    <a:pt x="486" y="188"/>
                  </a:lnTo>
                  <a:lnTo>
                    <a:pt x="483" y="178"/>
                  </a:lnTo>
                  <a:lnTo>
                    <a:pt x="481" y="178"/>
                  </a:lnTo>
                  <a:lnTo>
                    <a:pt x="480" y="178"/>
                  </a:lnTo>
                  <a:lnTo>
                    <a:pt x="478" y="164"/>
                  </a:lnTo>
                  <a:lnTo>
                    <a:pt x="476" y="151"/>
                  </a:lnTo>
                  <a:lnTo>
                    <a:pt x="475" y="140"/>
                  </a:lnTo>
                  <a:lnTo>
                    <a:pt x="473" y="135"/>
                  </a:lnTo>
                  <a:lnTo>
                    <a:pt x="470" y="131"/>
                  </a:lnTo>
                  <a:lnTo>
                    <a:pt x="466" y="131"/>
                  </a:lnTo>
                  <a:lnTo>
                    <a:pt x="463" y="131"/>
                  </a:lnTo>
                  <a:lnTo>
                    <a:pt x="456" y="126"/>
                  </a:lnTo>
                  <a:lnTo>
                    <a:pt x="450" y="121"/>
                  </a:lnTo>
                  <a:lnTo>
                    <a:pt x="443" y="116"/>
                  </a:lnTo>
                  <a:lnTo>
                    <a:pt x="436" y="115"/>
                  </a:lnTo>
                  <a:lnTo>
                    <a:pt x="425" y="115"/>
                  </a:lnTo>
                  <a:lnTo>
                    <a:pt x="413" y="116"/>
                  </a:lnTo>
                  <a:lnTo>
                    <a:pt x="407" y="116"/>
                  </a:lnTo>
                  <a:lnTo>
                    <a:pt x="403" y="115"/>
                  </a:lnTo>
                  <a:lnTo>
                    <a:pt x="398" y="113"/>
                  </a:lnTo>
                  <a:lnTo>
                    <a:pt x="397" y="108"/>
                  </a:lnTo>
                  <a:lnTo>
                    <a:pt x="395" y="103"/>
                  </a:lnTo>
                  <a:lnTo>
                    <a:pt x="395" y="98"/>
                  </a:lnTo>
                  <a:lnTo>
                    <a:pt x="397" y="88"/>
                  </a:lnTo>
                  <a:lnTo>
                    <a:pt x="397" y="67"/>
                  </a:lnTo>
                  <a:lnTo>
                    <a:pt x="397" y="45"/>
                  </a:lnTo>
                  <a:lnTo>
                    <a:pt x="398" y="37"/>
                  </a:lnTo>
                  <a:lnTo>
                    <a:pt x="400" y="32"/>
                  </a:lnTo>
                  <a:lnTo>
                    <a:pt x="400" y="28"/>
                  </a:lnTo>
                  <a:lnTo>
                    <a:pt x="398" y="25"/>
                  </a:lnTo>
                  <a:lnTo>
                    <a:pt x="397" y="23"/>
                  </a:lnTo>
                  <a:lnTo>
                    <a:pt x="393" y="20"/>
                  </a:lnTo>
                  <a:lnTo>
                    <a:pt x="294" y="15"/>
                  </a:lnTo>
                  <a:lnTo>
                    <a:pt x="191" y="10"/>
                  </a:lnTo>
                  <a:lnTo>
                    <a:pt x="114" y="5"/>
                  </a:lnTo>
                  <a:lnTo>
                    <a:pt x="45" y="0"/>
                  </a:lnTo>
                  <a:lnTo>
                    <a:pt x="36" y="168"/>
                  </a:lnTo>
                  <a:lnTo>
                    <a:pt x="25" y="276"/>
                  </a:lnTo>
                  <a:lnTo>
                    <a:pt x="0" y="989"/>
                  </a:lnTo>
                  <a:lnTo>
                    <a:pt x="81" y="993"/>
                  </a:lnTo>
                  <a:lnTo>
                    <a:pt x="177" y="996"/>
                  </a:lnTo>
                  <a:lnTo>
                    <a:pt x="214" y="998"/>
                  </a:lnTo>
                  <a:lnTo>
                    <a:pt x="231" y="996"/>
                  </a:lnTo>
                  <a:lnTo>
                    <a:pt x="287" y="1004"/>
                  </a:lnTo>
                  <a:lnTo>
                    <a:pt x="392" y="1016"/>
                  </a:lnTo>
                  <a:lnTo>
                    <a:pt x="390" y="656"/>
                  </a:lnTo>
                  <a:lnTo>
                    <a:pt x="685" y="281"/>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48" name="Freeform 94"/>
            <p:cNvSpPr>
              <a:spLocks/>
            </p:cNvSpPr>
            <p:nvPr/>
          </p:nvSpPr>
          <p:spPr bwMode="auto">
            <a:xfrm>
              <a:off x="2734" y="1440"/>
              <a:ext cx="790" cy="756"/>
            </a:xfrm>
            <a:custGeom>
              <a:avLst/>
              <a:gdLst>
                <a:gd name="T0" fmla="*/ 1 w 1105"/>
                <a:gd name="T1" fmla="*/ 1 h 1190"/>
                <a:gd name="T2" fmla="*/ 1 w 1105"/>
                <a:gd name="T3" fmla="*/ 1 h 1190"/>
                <a:gd name="T4" fmla="*/ 1 w 1105"/>
                <a:gd name="T5" fmla="*/ 1 h 1190"/>
                <a:gd name="T6" fmla="*/ 1 w 1105"/>
                <a:gd name="T7" fmla="*/ 1 h 1190"/>
                <a:gd name="T8" fmla="*/ 1 w 1105"/>
                <a:gd name="T9" fmla="*/ 1 h 1190"/>
                <a:gd name="T10" fmla="*/ 1 w 1105"/>
                <a:gd name="T11" fmla="*/ 1 h 1190"/>
                <a:gd name="T12" fmla="*/ 1 w 1105"/>
                <a:gd name="T13" fmla="*/ 1 h 1190"/>
                <a:gd name="T14" fmla="*/ 1 w 1105"/>
                <a:gd name="T15" fmla="*/ 1 h 1190"/>
                <a:gd name="T16" fmla="*/ 1 w 1105"/>
                <a:gd name="T17" fmla="*/ 1 h 1190"/>
                <a:gd name="T18" fmla="*/ 1 w 1105"/>
                <a:gd name="T19" fmla="*/ 1 h 1190"/>
                <a:gd name="T20" fmla="*/ 1 w 1105"/>
                <a:gd name="T21" fmla="*/ 1 h 1190"/>
                <a:gd name="T22" fmla="*/ 1 w 1105"/>
                <a:gd name="T23" fmla="*/ 1 h 1190"/>
                <a:gd name="T24" fmla="*/ 1 w 1105"/>
                <a:gd name="T25" fmla="*/ 1 h 1190"/>
                <a:gd name="T26" fmla="*/ 1 w 1105"/>
                <a:gd name="T27" fmla="*/ 1 h 1190"/>
                <a:gd name="T28" fmla="*/ 1 w 1105"/>
                <a:gd name="T29" fmla="*/ 1 h 1190"/>
                <a:gd name="T30" fmla="*/ 1 w 1105"/>
                <a:gd name="T31" fmla="*/ 1 h 1190"/>
                <a:gd name="T32" fmla="*/ 1 w 1105"/>
                <a:gd name="T33" fmla="*/ 1 h 1190"/>
                <a:gd name="T34" fmla="*/ 1 w 1105"/>
                <a:gd name="T35" fmla="*/ 1 h 1190"/>
                <a:gd name="T36" fmla="*/ 1 w 1105"/>
                <a:gd name="T37" fmla="*/ 1 h 1190"/>
                <a:gd name="T38" fmla="*/ 1 w 1105"/>
                <a:gd name="T39" fmla="*/ 1 h 1190"/>
                <a:gd name="T40" fmla="*/ 1 w 1105"/>
                <a:gd name="T41" fmla="*/ 1 h 1190"/>
                <a:gd name="T42" fmla="*/ 1 w 1105"/>
                <a:gd name="T43" fmla="*/ 1 h 1190"/>
                <a:gd name="T44" fmla="*/ 1 w 1105"/>
                <a:gd name="T45" fmla="*/ 1 h 1190"/>
                <a:gd name="T46" fmla="*/ 1 w 1105"/>
                <a:gd name="T47" fmla="*/ 1 h 1190"/>
                <a:gd name="T48" fmla="*/ 1 w 1105"/>
                <a:gd name="T49" fmla="*/ 1 h 1190"/>
                <a:gd name="T50" fmla="*/ 1 w 1105"/>
                <a:gd name="T51" fmla="*/ 1 h 1190"/>
                <a:gd name="T52" fmla="*/ 1 w 1105"/>
                <a:gd name="T53" fmla="*/ 1 h 1190"/>
                <a:gd name="T54" fmla="*/ 1 w 1105"/>
                <a:gd name="T55" fmla="*/ 1 h 1190"/>
                <a:gd name="T56" fmla="*/ 1 w 1105"/>
                <a:gd name="T57" fmla="*/ 1 h 1190"/>
                <a:gd name="T58" fmla="*/ 1 w 1105"/>
                <a:gd name="T59" fmla="*/ 1 h 1190"/>
                <a:gd name="T60" fmla="*/ 1 w 1105"/>
                <a:gd name="T61" fmla="*/ 1 h 1190"/>
                <a:gd name="T62" fmla="*/ 1 w 1105"/>
                <a:gd name="T63" fmla="*/ 1 h 1190"/>
                <a:gd name="T64" fmla="*/ 1 w 1105"/>
                <a:gd name="T65" fmla="*/ 1 h 1190"/>
                <a:gd name="T66" fmla="*/ 1 w 1105"/>
                <a:gd name="T67" fmla="*/ 1 h 1190"/>
                <a:gd name="T68" fmla="*/ 1 w 1105"/>
                <a:gd name="T69" fmla="*/ 1 h 1190"/>
                <a:gd name="T70" fmla="*/ 1 w 1105"/>
                <a:gd name="T71" fmla="*/ 1 h 1190"/>
                <a:gd name="T72" fmla="*/ 1 w 1105"/>
                <a:gd name="T73" fmla="*/ 1 h 1190"/>
                <a:gd name="T74" fmla="*/ 1 w 1105"/>
                <a:gd name="T75" fmla="*/ 1 h 1190"/>
                <a:gd name="T76" fmla="*/ 1 w 1105"/>
                <a:gd name="T77" fmla="*/ 1 h 1190"/>
                <a:gd name="T78" fmla="*/ 1 w 1105"/>
                <a:gd name="T79" fmla="*/ 1 h 1190"/>
                <a:gd name="T80" fmla="*/ 1 w 1105"/>
                <a:gd name="T81" fmla="*/ 1 h 1190"/>
                <a:gd name="T82" fmla="*/ 1 w 1105"/>
                <a:gd name="T83" fmla="*/ 1 h 1190"/>
                <a:gd name="T84" fmla="*/ 1 w 1105"/>
                <a:gd name="T85" fmla="*/ 1 h 1190"/>
                <a:gd name="T86" fmla="*/ 1 w 1105"/>
                <a:gd name="T87" fmla="*/ 1 h 1190"/>
                <a:gd name="T88" fmla="*/ 1 w 1105"/>
                <a:gd name="T89" fmla="*/ 1 h 1190"/>
                <a:gd name="T90" fmla="*/ 1 w 1105"/>
                <a:gd name="T91" fmla="*/ 1 h 1190"/>
                <a:gd name="T92" fmla="*/ 1 w 1105"/>
                <a:gd name="T93" fmla="*/ 1 h 1190"/>
                <a:gd name="T94" fmla="*/ 1 w 1105"/>
                <a:gd name="T95" fmla="*/ 1 h 1190"/>
                <a:gd name="T96" fmla="*/ 1 w 1105"/>
                <a:gd name="T97" fmla="*/ 1 h 1190"/>
                <a:gd name="T98" fmla="*/ 1 w 1105"/>
                <a:gd name="T99" fmla="*/ 1 h 1190"/>
                <a:gd name="T100" fmla="*/ 1 w 1105"/>
                <a:gd name="T101" fmla="*/ 1 h 1190"/>
                <a:gd name="T102" fmla="*/ 1 w 1105"/>
                <a:gd name="T103" fmla="*/ 1 h 1190"/>
                <a:gd name="T104" fmla="*/ 1 w 1105"/>
                <a:gd name="T105" fmla="*/ 1 h 1190"/>
                <a:gd name="T106" fmla="*/ 1 w 1105"/>
                <a:gd name="T107" fmla="*/ 1 h 1190"/>
                <a:gd name="T108" fmla="*/ 1 w 1105"/>
                <a:gd name="T109" fmla="*/ 1 h 1190"/>
                <a:gd name="T110" fmla="*/ 1 w 1105"/>
                <a:gd name="T111" fmla="*/ 1 h 1190"/>
                <a:gd name="T112" fmla="*/ 1 w 1105"/>
                <a:gd name="T113" fmla="*/ 1 h 1190"/>
                <a:gd name="T114" fmla="*/ 1 w 1105"/>
                <a:gd name="T115" fmla="*/ 1 h 1190"/>
                <a:gd name="T116" fmla="*/ 1 w 1105"/>
                <a:gd name="T117" fmla="*/ 1 h 1190"/>
                <a:gd name="T118" fmla="*/ 1 w 1105"/>
                <a:gd name="T119" fmla="*/ 1 h 1190"/>
                <a:gd name="T120" fmla="*/ 1 w 1105"/>
                <a:gd name="T121" fmla="*/ 1 h 1190"/>
                <a:gd name="T122" fmla="*/ 1 w 1105"/>
                <a:gd name="T123" fmla="*/ 1 h 1190"/>
                <a:gd name="T124" fmla="*/ 1 w 1105"/>
                <a:gd name="T125" fmla="*/ 1 h 11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05"/>
                <a:gd name="T190" fmla="*/ 0 h 1190"/>
                <a:gd name="T191" fmla="*/ 1105 w 1105"/>
                <a:gd name="T192" fmla="*/ 1190 h 119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05" h="1190">
                  <a:moveTo>
                    <a:pt x="828" y="727"/>
                  </a:moveTo>
                  <a:lnTo>
                    <a:pt x="796" y="682"/>
                  </a:lnTo>
                  <a:lnTo>
                    <a:pt x="738" y="672"/>
                  </a:lnTo>
                  <a:lnTo>
                    <a:pt x="591" y="360"/>
                  </a:lnTo>
                  <a:lnTo>
                    <a:pt x="619" y="257"/>
                  </a:lnTo>
                  <a:lnTo>
                    <a:pt x="612" y="249"/>
                  </a:lnTo>
                  <a:lnTo>
                    <a:pt x="606" y="239"/>
                  </a:lnTo>
                  <a:lnTo>
                    <a:pt x="597" y="219"/>
                  </a:lnTo>
                  <a:lnTo>
                    <a:pt x="592" y="214"/>
                  </a:lnTo>
                  <a:lnTo>
                    <a:pt x="587" y="209"/>
                  </a:lnTo>
                  <a:lnTo>
                    <a:pt x="584" y="206"/>
                  </a:lnTo>
                  <a:lnTo>
                    <a:pt x="581" y="199"/>
                  </a:lnTo>
                  <a:lnTo>
                    <a:pt x="579" y="194"/>
                  </a:lnTo>
                  <a:lnTo>
                    <a:pt x="579" y="189"/>
                  </a:lnTo>
                  <a:lnTo>
                    <a:pt x="579" y="184"/>
                  </a:lnTo>
                  <a:lnTo>
                    <a:pt x="577" y="179"/>
                  </a:lnTo>
                  <a:lnTo>
                    <a:pt x="574" y="176"/>
                  </a:lnTo>
                  <a:lnTo>
                    <a:pt x="569" y="173"/>
                  </a:lnTo>
                  <a:lnTo>
                    <a:pt x="561" y="169"/>
                  </a:lnTo>
                  <a:lnTo>
                    <a:pt x="547" y="161"/>
                  </a:lnTo>
                  <a:lnTo>
                    <a:pt x="538" y="153"/>
                  </a:lnTo>
                  <a:lnTo>
                    <a:pt x="531" y="163"/>
                  </a:lnTo>
                  <a:lnTo>
                    <a:pt x="531" y="166"/>
                  </a:lnTo>
                  <a:lnTo>
                    <a:pt x="531" y="169"/>
                  </a:lnTo>
                  <a:lnTo>
                    <a:pt x="526" y="173"/>
                  </a:lnTo>
                  <a:lnTo>
                    <a:pt x="521" y="174"/>
                  </a:lnTo>
                  <a:lnTo>
                    <a:pt x="514" y="174"/>
                  </a:lnTo>
                  <a:lnTo>
                    <a:pt x="508" y="176"/>
                  </a:lnTo>
                  <a:lnTo>
                    <a:pt x="501" y="181"/>
                  </a:lnTo>
                  <a:lnTo>
                    <a:pt x="496" y="186"/>
                  </a:lnTo>
                  <a:lnTo>
                    <a:pt x="491" y="189"/>
                  </a:lnTo>
                  <a:lnTo>
                    <a:pt x="488" y="191"/>
                  </a:lnTo>
                  <a:lnTo>
                    <a:pt x="484" y="189"/>
                  </a:lnTo>
                  <a:lnTo>
                    <a:pt x="481" y="188"/>
                  </a:lnTo>
                  <a:lnTo>
                    <a:pt x="479" y="183"/>
                  </a:lnTo>
                  <a:lnTo>
                    <a:pt x="479" y="178"/>
                  </a:lnTo>
                  <a:lnTo>
                    <a:pt x="481" y="173"/>
                  </a:lnTo>
                  <a:lnTo>
                    <a:pt x="483" y="169"/>
                  </a:lnTo>
                  <a:lnTo>
                    <a:pt x="483" y="164"/>
                  </a:lnTo>
                  <a:lnTo>
                    <a:pt x="483" y="161"/>
                  </a:lnTo>
                  <a:lnTo>
                    <a:pt x="484" y="156"/>
                  </a:lnTo>
                  <a:lnTo>
                    <a:pt x="486" y="156"/>
                  </a:lnTo>
                  <a:lnTo>
                    <a:pt x="488" y="154"/>
                  </a:lnTo>
                  <a:lnTo>
                    <a:pt x="489" y="154"/>
                  </a:lnTo>
                  <a:lnTo>
                    <a:pt x="491" y="153"/>
                  </a:lnTo>
                  <a:lnTo>
                    <a:pt x="493" y="148"/>
                  </a:lnTo>
                  <a:lnTo>
                    <a:pt x="494" y="143"/>
                  </a:lnTo>
                  <a:lnTo>
                    <a:pt x="494" y="138"/>
                  </a:lnTo>
                  <a:lnTo>
                    <a:pt x="498" y="131"/>
                  </a:lnTo>
                  <a:lnTo>
                    <a:pt x="499" y="130"/>
                  </a:lnTo>
                  <a:lnTo>
                    <a:pt x="503" y="128"/>
                  </a:lnTo>
                  <a:lnTo>
                    <a:pt x="506" y="126"/>
                  </a:lnTo>
                  <a:lnTo>
                    <a:pt x="508" y="123"/>
                  </a:lnTo>
                  <a:lnTo>
                    <a:pt x="508" y="120"/>
                  </a:lnTo>
                  <a:lnTo>
                    <a:pt x="508" y="113"/>
                  </a:lnTo>
                  <a:lnTo>
                    <a:pt x="504" y="103"/>
                  </a:lnTo>
                  <a:lnTo>
                    <a:pt x="503" y="100"/>
                  </a:lnTo>
                  <a:lnTo>
                    <a:pt x="499" y="103"/>
                  </a:lnTo>
                  <a:lnTo>
                    <a:pt x="498" y="108"/>
                  </a:lnTo>
                  <a:lnTo>
                    <a:pt x="494" y="110"/>
                  </a:lnTo>
                  <a:lnTo>
                    <a:pt x="491" y="110"/>
                  </a:lnTo>
                  <a:lnTo>
                    <a:pt x="491" y="116"/>
                  </a:lnTo>
                  <a:lnTo>
                    <a:pt x="489" y="123"/>
                  </a:lnTo>
                  <a:lnTo>
                    <a:pt x="484" y="136"/>
                  </a:lnTo>
                  <a:lnTo>
                    <a:pt x="483" y="140"/>
                  </a:lnTo>
                  <a:lnTo>
                    <a:pt x="479" y="143"/>
                  </a:lnTo>
                  <a:lnTo>
                    <a:pt x="473" y="144"/>
                  </a:lnTo>
                  <a:lnTo>
                    <a:pt x="455" y="146"/>
                  </a:lnTo>
                  <a:lnTo>
                    <a:pt x="448" y="149"/>
                  </a:lnTo>
                  <a:lnTo>
                    <a:pt x="445" y="153"/>
                  </a:lnTo>
                  <a:lnTo>
                    <a:pt x="440" y="158"/>
                  </a:lnTo>
                  <a:lnTo>
                    <a:pt x="435" y="159"/>
                  </a:lnTo>
                  <a:lnTo>
                    <a:pt x="435" y="141"/>
                  </a:lnTo>
                  <a:lnTo>
                    <a:pt x="435" y="123"/>
                  </a:lnTo>
                  <a:lnTo>
                    <a:pt x="433" y="116"/>
                  </a:lnTo>
                  <a:lnTo>
                    <a:pt x="431" y="111"/>
                  </a:lnTo>
                  <a:lnTo>
                    <a:pt x="431" y="101"/>
                  </a:lnTo>
                  <a:lnTo>
                    <a:pt x="435" y="95"/>
                  </a:lnTo>
                  <a:lnTo>
                    <a:pt x="436" y="93"/>
                  </a:lnTo>
                  <a:lnTo>
                    <a:pt x="438" y="91"/>
                  </a:lnTo>
                  <a:lnTo>
                    <a:pt x="440" y="91"/>
                  </a:lnTo>
                  <a:lnTo>
                    <a:pt x="441" y="91"/>
                  </a:lnTo>
                  <a:lnTo>
                    <a:pt x="441" y="85"/>
                  </a:lnTo>
                  <a:lnTo>
                    <a:pt x="440" y="80"/>
                  </a:lnTo>
                  <a:lnTo>
                    <a:pt x="436" y="76"/>
                  </a:lnTo>
                  <a:lnTo>
                    <a:pt x="435" y="70"/>
                  </a:lnTo>
                  <a:lnTo>
                    <a:pt x="435" y="66"/>
                  </a:lnTo>
                  <a:lnTo>
                    <a:pt x="435" y="62"/>
                  </a:lnTo>
                  <a:lnTo>
                    <a:pt x="436" y="55"/>
                  </a:lnTo>
                  <a:lnTo>
                    <a:pt x="440" y="50"/>
                  </a:lnTo>
                  <a:lnTo>
                    <a:pt x="440" y="45"/>
                  </a:lnTo>
                  <a:lnTo>
                    <a:pt x="438" y="42"/>
                  </a:lnTo>
                  <a:lnTo>
                    <a:pt x="435" y="37"/>
                  </a:lnTo>
                  <a:lnTo>
                    <a:pt x="431" y="33"/>
                  </a:lnTo>
                  <a:lnTo>
                    <a:pt x="421" y="28"/>
                  </a:lnTo>
                  <a:lnTo>
                    <a:pt x="418" y="38"/>
                  </a:lnTo>
                  <a:lnTo>
                    <a:pt x="411" y="45"/>
                  </a:lnTo>
                  <a:lnTo>
                    <a:pt x="406" y="50"/>
                  </a:lnTo>
                  <a:lnTo>
                    <a:pt x="401" y="57"/>
                  </a:lnTo>
                  <a:lnTo>
                    <a:pt x="401" y="60"/>
                  </a:lnTo>
                  <a:lnTo>
                    <a:pt x="401" y="63"/>
                  </a:lnTo>
                  <a:lnTo>
                    <a:pt x="401" y="65"/>
                  </a:lnTo>
                  <a:lnTo>
                    <a:pt x="401" y="66"/>
                  </a:lnTo>
                  <a:lnTo>
                    <a:pt x="398" y="68"/>
                  </a:lnTo>
                  <a:lnTo>
                    <a:pt x="395" y="70"/>
                  </a:lnTo>
                  <a:lnTo>
                    <a:pt x="388" y="70"/>
                  </a:lnTo>
                  <a:lnTo>
                    <a:pt x="388" y="71"/>
                  </a:lnTo>
                  <a:lnTo>
                    <a:pt x="386" y="75"/>
                  </a:lnTo>
                  <a:lnTo>
                    <a:pt x="386" y="76"/>
                  </a:lnTo>
                  <a:lnTo>
                    <a:pt x="385" y="76"/>
                  </a:lnTo>
                  <a:lnTo>
                    <a:pt x="378" y="78"/>
                  </a:lnTo>
                  <a:lnTo>
                    <a:pt x="373" y="76"/>
                  </a:lnTo>
                  <a:lnTo>
                    <a:pt x="365" y="71"/>
                  </a:lnTo>
                  <a:lnTo>
                    <a:pt x="357" y="68"/>
                  </a:lnTo>
                  <a:lnTo>
                    <a:pt x="352" y="68"/>
                  </a:lnTo>
                  <a:lnTo>
                    <a:pt x="345" y="68"/>
                  </a:lnTo>
                  <a:lnTo>
                    <a:pt x="340" y="71"/>
                  </a:lnTo>
                  <a:lnTo>
                    <a:pt x="335" y="75"/>
                  </a:lnTo>
                  <a:lnTo>
                    <a:pt x="330" y="78"/>
                  </a:lnTo>
                  <a:lnTo>
                    <a:pt x="325" y="81"/>
                  </a:lnTo>
                  <a:lnTo>
                    <a:pt x="322" y="81"/>
                  </a:lnTo>
                  <a:lnTo>
                    <a:pt x="318" y="81"/>
                  </a:lnTo>
                  <a:lnTo>
                    <a:pt x="312" y="81"/>
                  </a:lnTo>
                  <a:lnTo>
                    <a:pt x="295" y="83"/>
                  </a:lnTo>
                  <a:lnTo>
                    <a:pt x="290" y="83"/>
                  </a:lnTo>
                  <a:lnTo>
                    <a:pt x="289" y="83"/>
                  </a:lnTo>
                  <a:lnTo>
                    <a:pt x="292" y="81"/>
                  </a:lnTo>
                  <a:lnTo>
                    <a:pt x="280" y="80"/>
                  </a:lnTo>
                  <a:lnTo>
                    <a:pt x="275" y="80"/>
                  </a:lnTo>
                  <a:lnTo>
                    <a:pt x="269" y="76"/>
                  </a:lnTo>
                  <a:lnTo>
                    <a:pt x="264" y="76"/>
                  </a:lnTo>
                  <a:lnTo>
                    <a:pt x="259" y="76"/>
                  </a:lnTo>
                  <a:lnTo>
                    <a:pt x="250" y="76"/>
                  </a:lnTo>
                  <a:lnTo>
                    <a:pt x="249" y="76"/>
                  </a:lnTo>
                  <a:lnTo>
                    <a:pt x="244" y="80"/>
                  </a:lnTo>
                  <a:lnTo>
                    <a:pt x="235" y="83"/>
                  </a:lnTo>
                  <a:lnTo>
                    <a:pt x="232" y="85"/>
                  </a:lnTo>
                  <a:lnTo>
                    <a:pt x="229" y="88"/>
                  </a:lnTo>
                  <a:lnTo>
                    <a:pt x="227" y="90"/>
                  </a:lnTo>
                  <a:lnTo>
                    <a:pt x="224" y="90"/>
                  </a:lnTo>
                  <a:lnTo>
                    <a:pt x="215" y="91"/>
                  </a:lnTo>
                  <a:lnTo>
                    <a:pt x="204" y="93"/>
                  </a:lnTo>
                  <a:lnTo>
                    <a:pt x="194" y="91"/>
                  </a:lnTo>
                  <a:lnTo>
                    <a:pt x="184" y="86"/>
                  </a:lnTo>
                  <a:lnTo>
                    <a:pt x="177" y="81"/>
                  </a:lnTo>
                  <a:lnTo>
                    <a:pt x="186" y="80"/>
                  </a:lnTo>
                  <a:lnTo>
                    <a:pt x="194" y="80"/>
                  </a:lnTo>
                  <a:lnTo>
                    <a:pt x="204" y="78"/>
                  </a:lnTo>
                  <a:lnTo>
                    <a:pt x="212" y="76"/>
                  </a:lnTo>
                  <a:lnTo>
                    <a:pt x="219" y="75"/>
                  </a:lnTo>
                  <a:lnTo>
                    <a:pt x="224" y="73"/>
                  </a:lnTo>
                  <a:lnTo>
                    <a:pt x="234" y="65"/>
                  </a:lnTo>
                  <a:lnTo>
                    <a:pt x="240" y="63"/>
                  </a:lnTo>
                  <a:lnTo>
                    <a:pt x="247" y="60"/>
                  </a:lnTo>
                  <a:lnTo>
                    <a:pt x="254" y="60"/>
                  </a:lnTo>
                  <a:lnTo>
                    <a:pt x="262" y="60"/>
                  </a:lnTo>
                  <a:lnTo>
                    <a:pt x="267" y="63"/>
                  </a:lnTo>
                  <a:lnTo>
                    <a:pt x="270" y="66"/>
                  </a:lnTo>
                  <a:lnTo>
                    <a:pt x="275" y="68"/>
                  </a:lnTo>
                  <a:lnTo>
                    <a:pt x="279" y="70"/>
                  </a:lnTo>
                  <a:lnTo>
                    <a:pt x="290" y="73"/>
                  </a:lnTo>
                  <a:lnTo>
                    <a:pt x="300" y="73"/>
                  </a:lnTo>
                  <a:lnTo>
                    <a:pt x="308" y="73"/>
                  </a:lnTo>
                  <a:lnTo>
                    <a:pt x="318" y="70"/>
                  </a:lnTo>
                  <a:lnTo>
                    <a:pt x="318" y="68"/>
                  </a:lnTo>
                  <a:lnTo>
                    <a:pt x="318" y="66"/>
                  </a:lnTo>
                  <a:lnTo>
                    <a:pt x="323" y="66"/>
                  </a:lnTo>
                  <a:lnTo>
                    <a:pt x="327" y="63"/>
                  </a:lnTo>
                  <a:lnTo>
                    <a:pt x="332" y="63"/>
                  </a:lnTo>
                  <a:lnTo>
                    <a:pt x="335" y="63"/>
                  </a:lnTo>
                  <a:lnTo>
                    <a:pt x="337" y="62"/>
                  </a:lnTo>
                  <a:lnTo>
                    <a:pt x="338" y="58"/>
                  </a:lnTo>
                  <a:lnTo>
                    <a:pt x="342" y="57"/>
                  </a:lnTo>
                  <a:lnTo>
                    <a:pt x="350" y="55"/>
                  </a:lnTo>
                  <a:lnTo>
                    <a:pt x="357" y="52"/>
                  </a:lnTo>
                  <a:lnTo>
                    <a:pt x="362" y="47"/>
                  </a:lnTo>
                  <a:lnTo>
                    <a:pt x="363" y="43"/>
                  </a:lnTo>
                  <a:lnTo>
                    <a:pt x="362" y="42"/>
                  </a:lnTo>
                  <a:lnTo>
                    <a:pt x="360" y="38"/>
                  </a:lnTo>
                  <a:lnTo>
                    <a:pt x="357" y="37"/>
                  </a:lnTo>
                  <a:lnTo>
                    <a:pt x="350" y="35"/>
                  </a:lnTo>
                  <a:lnTo>
                    <a:pt x="343" y="35"/>
                  </a:lnTo>
                  <a:lnTo>
                    <a:pt x="335" y="35"/>
                  </a:lnTo>
                  <a:lnTo>
                    <a:pt x="335" y="33"/>
                  </a:lnTo>
                  <a:lnTo>
                    <a:pt x="335" y="32"/>
                  </a:lnTo>
                  <a:lnTo>
                    <a:pt x="317" y="30"/>
                  </a:lnTo>
                  <a:lnTo>
                    <a:pt x="298" y="32"/>
                  </a:lnTo>
                  <a:lnTo>
                    <a:pt x="297" y="33"/>
                  </a:lnTo>
                  <a:lnTo>
                    <a:pt x="295" y="35"/>
                  </a:lnTo>
                  <a:lnTo>
                    <a:pt x="284" y="35"/>
                  </a:lnTo>
                  <a:lnTo>
                    <a:pt x="272" y="35"/>
                  </a:lnTo>
                  <a:lnTo>
                    <a:pt x="260" y="33"/>
                  </a:lnTo>
                  <a:lnTo>
                    <a:pt x="250" y="35"/>
                  </a:lnTo>
                  <a:lnTo>
                    <a:pt x="245" y="35"/>
                  </a:lnTo>
                  <a:lnTo>
                    <a:pt x="242" y="37"/>
                  </a:lnTo>
                  <a:lnTo>
                    <a:pt x="237" y="40"/>
                  </a:lnTo>
                  <a:lnTo>
                    <a:pt x="232" y="42"/>
                  </a:lnTo>
                  <a:lnTo>
                    <a:pt x="222" y="43"/>
                  </a:lnTo>
                  <a:lnTo>
                    <a:pt x="217" y="43"/>
                  </a:lnTo>
                  <a:lnTo>
                    <a:pt x="212" y="42"/>
                  </a:lnTo>
                  <a:lnTo>
                    <a:pt x="206" y="37"/>
                  </a:lnTo>
                  <a:lnTo>
                    <a:pt x="199" y="30"/>
                  </a:lnTo>
                  <a:lnTo>
                    <a:pt x="194" y="28"/>
                  </a:lnTo>
                  <a:lnTo>
                    <a:pt x="189" y="27"/>
                  </a:lnTo>
                  <a:lnTo>
                    <a:pt x="184" y="27"/>
                  </a:lnTo>
                  <a:lnTo>
                    <a:pt x="177" y="28"/>
                  </a:lnTo>
                  <a:lnTo>
                    <a:pt x="174" y="30"/>
                  </a:lnTo>
                  <a:lnTo>
                    <a:pt x="172" y="32"/>
                  </a:lnTo>
                  <a:lnTo>
                    <a:pt x="171" y="38"/>
                  </a:lnTo>
                  <a:lnTo>
                    <a:pt x="166" y="38"/>
                  </a:lnTo>
                  <a:lnTo>
                    <a:pt x="164" y="40"/>
                  </a:lnTo>
                  <a:lnTo>
                    <a:pt x="164" y="42"/>
                  </a:lnTo>
                  <a:lnTo>
                    <a:pt x="162" y="48"/>
                  </a:lnTo>
                  <a:lnTo>
                    <a:pt x="162" y="57"/>
                  </a:lnTo>
                  <a:lnTo>
                    <a:pt x="164" y="70"/>
                  </a:lnTo>
                  <a:lnTo>
                    <a:pt x="166" y="71"/>
                  </a:lnTo>
                  <a:lnTo>
                    <a:pt x="167" y="70"/>
                  </a:lnTo>
                  <a:lnTo>
                    <a:pt x="167" y="80"/>
                  </a:lnTo>
                  <a:lnTo>
                    <a:pt x="167" y="88"/>
                  </a:lnTo>
                  <a:lnTo>
                    <a:pt x="164" y="91"/>
                  </a:lnTo>
                  <a:lnTo>
                    <a:pt x="162" y="93"/>
                  </a:lnTo>
                  <a:lnTo>
                    <a:pt x="156" y="98"/>
                  </a:lnTo>
                  <a:lnTo>
                    <a:pt x="149" y="101"/>
                  </a:lnTo>
                  <a:lnTo>
                    <a:pt x="144" y="108"/>
                  </a:lnTo>
                  <a:lnTo>
                    <a:pt x="141" y="113"/>
                  </a:lnTo>
                  <a:lnTo>
                    <a:pt x="137" y="120"/>
                  </a:lnTo>
                  <a:lnTo>
                    <a:pt x="137" y="125"/>
                  </a:lnTo>
                  <a:lnTo>
                    <a:pt x="137" y="126"/>
                  </a:lnTo>
                  <a:lnTo>
                    <a:pt x="129" y="130"/>
                  </a:lnTo>
                  <a:lnTo>
                    <a:pt x="119" y="131"/>
                  </a:lnTo>
                  <a:lnTo>
                    <a:pt x="109" y="128"/>
                  </a:lnTo>
                  <a:lnTo>
                    <a:pt x="106" y="126"/>
                  </a:lnTo>
                  <a:lnTo>
                    <a:pt x="104" y="123"/>
                  </a:lnTo>
                  <a:lnTo>
                    <a:pt x="103" y="120"/>
                  </a:lnTo>
                  <a:lnTo>
                    <a:pt x="104" y="116"/>
                  </a:lnTo>
                  <a:lnTo>
                    <a:pt x="104" y="113"/>
                  </a:lnTo>
                  <a:lnTo>
                    <a:pt x="108" y="111"/>
                  </a:lnTo>
                  <a:lnTo>
                    <a:pt x="109" y="108"/>
                  </a:lnTo>
                  <a:lnTo>
                    <a:pt x="113" y="106"/>
                  </a:lnTo>
                  <a:lnTo>
                    <a:pt x="119" y="106"/>
                  </a:lnTo>
                  <a:lnTo>
                    <a:pt x="127" y="106"/>
                  </a:lnTo>
                  <a:lnTo>
                    <a:pt x="132" y="105"/>
                  </a:lnTo>
                  <a:lnTo>
                    <a:pt x="137" y="101"/>
                  </a:lnTo>
                  <a:lnTo>
                    <a:pt x="137" y="96"/>
                  </a:lnTo>
                  <a:lnTo>
                    <a:pt x="141" y="88"/>
                  </a:lnTo>
                  <a:lnTo>
                    <a:pt x="146" y="78"/>
                  </a:lnTo>
                  <a:lnTo>
                    <a:pt x="147" y="73"/>
                  </a:lnTo>
                  <a:lnTo>
                    <a:pt x="151" y="66"/>
                  </a:lnTo>
                  <a:lnTo>
                    <a:pt x="151" y="60"/>
                  </a:lnTo>
                  <a:lnTo>
                    <a:pt x="149" y="55"/>
                  </a:lnTo>
                  <a:lnTo>
                    <a:pt x="147" y="52"/>
                  </a:lnTo>
                  <a:lnTo>
                    <a:pt x="142" y="48"/>
                  </a:lnTo>
                  <a:lnTo>
                    <a:pt x="134" y="43"/>
                  </a:lnTo>
                  <a:lnTo>
                    <a:pt x="127" y="38"/>
                  </a:lnTo>
                  <a:lnTo>
                    <a:pt x="123" y="32"/>
                  </a:lnTo>
                  <a:lnTo>
                    <a:pt x="118" y="25"/>
                  </a:lnTo>
                  <a:lnTo>
                    <a:pt x="114" y="18"/>
                  </a:lnTo>
                  <a:lnTo>
                    <a:pt x="111" y="12"/>
                  </a:lnTo>
                  <a:lnTo>
                    <a:pt x="104" y="5"/>
                  </a:lnTo>
                  <a:lnTo>
                    <a:pt x="98" y="0"/>
                  </a:lnTo>
                  <a:lnTo>
                    <a:pt x="96" y="38"/>
                  </a:lnTo>
                  <a:lnTo>
                    <a:pt x="11" y="156"/>
                  </a:lnTo>
                  <a:lnTo>
                    <a:pt x="76" y="196"/>
                  </a:lnTo>
                  <a:lnTo>
                    <a:pt x="43" y="259"/>
                  </a:lnTo>
                  <a:lnTo>
                    <a:pt x="43" y="335"/>
                  </a:lnTo>
                  <a:lnTo>
                    <a:pt x="43" y="342"/>
                  </a:lnTo>
                  <a:lnTo>
                    <a:pt x="43" y="355"/>
                  </a:lnTo>
                  <a:lnTo>
                    <a:pt x="36" y="367"/>
                  </a:lnTo>
                  <a:lnTo>
                    <a:pt x="33" y="374"/>
                  </a:lnTo>
                  <a:lnTo>
                    <a:pt x="30" y="382"/>
                  </a:lnTo>
                  <a:lnTo>
                    <a:pt x="31" y="408"/>
                  </a:lnTo>
                  <a:lnTo>
                    <a:pt x="33" y="423"/>
                  </a:lnTo>
                  <a:lnTo>
                    <a:pt x="30" y="438"/>
                  </a:lnTo>
                  <a:lnTo>
                    <a:pt x="30" y="440"/>
                  </a:lnTo>
                  <a:lnTo>
                    <a:pt x="26" y="443"/>
                  </a:lnTo>
                  <a:lnTo>
                    <a:pt x="25" y="445"/>
                  </a:lnTo>
                  <a:lnTo>
                    <a:pt x="23" y="448"/>
                  </a:lnTo>
                  <a:lnTo>
                    <a:pt x="23" y="465"/>
                  </a:lnTo>
                  <a:lnTo>
                    <a:pt x="25" y="463"/>
                  </a:lnTo>
                  <a:lnTo>
                    <a:pt x="26" y="465"/>
                  </a:lnTo>
                  <a:lnTo>
                    <a:pt x="30" y="491"/>
                  </a:lnTo>
                  <a:lnTo>
                    <a:pt x="30" y="520"/>
                  </a:lnTo>
                  <a:lnTo>
                    <a:pt x="26" y="530"/>
                  </a:lnTo>
                  <a:lnTo>
                    <a:pt x="25" y="541"/>
                  </a:lnTo>
                  <a:lnTo>
                    <a:pt x="23" y="551"/>
                  </a:lnTo>
                  <a:lnTo>
                    <a:pt x="20" y="563"/>
                  </a:lnTo>
                  <a:lnTo>
                    <a:pt x="16" y="573"/>
                  </a:lnTo>
                  <a:lnTo>
                    <a:pt x="11" y="578"/>
                  </a:lnTo>
                  <a:lnTo>
                    <a:pt x="8" y="583"/>
                  </a:lnTo>
                  <a:lnTo>
                    <a:pt x="5" y="589"/>
                  </a:lnTo>
                  <a:lnTo>
                    <a:pt x="0" y="604"/>
                  </a:lnTo>
                  <a:lnTo>
                    <a:pt x="0" y="618"/>
                  </a:lnTo>
                  <a:lnTo>
                    <a:pt x="1" y="649"/>
                  </a:lnTo>
                  <a:lnTo>
                    <a:pt x="33" y="717"/>
                  </a:lnTo>
                  <a:lnTo>
                    <a:pt x="41" y="732"/>
                  </a:lnTo>
                  <a:lnTo>
                    <a:pt x="49" y="749"/>
                  </a:lnTo>
                  <a:lnTo>
                    <a:pt x="51" y="750"/>
                  </a:lnTo>
                  <a:lnTo>
                    <a:pt x="53" y="752"/>
                  </a:lnTo>
                  <a:lnTo>
                    <a:pt x="51" y="757"/>
                  </a:lnTo>
                  <a:lnTo>
                    <a:pt x="49" y="762"/>
                  </a:lnTo>
                  <a:lnTo>
                    <a:pt x="49" y="769"/>
                  </a:lnTo>
                  <a:lnTo>
                    <a:pt x="49" y="775"/>
                  </a:lnTo>
                  <a:lnTo>
                    <a:pt x="46" y="780"/>
                  </a:lnTo>
                  <a:lnTo>
                    <a:pt x="43" y="784"/>
                  </a:lnTo>
                  <a:lnTo>
                    <a:pt x="41" y="787"/>
                  </a:lnTo>
                  <a:lnTo>
                    <a:pt x="40" y="792"/>
                  </a:lnTo>
                  <a:lnTo>
                    <a:pt x="38" y="803"/>
                  </a:lnTo>
                  <a:lnTo>
                    <a:pt x="40" y="815"/>
                  </a:lnTo>
                  <a:lnTo>
                    <a:pt x="40" y="818"/>
                  </a:lnTo>
                  <a:lnTo>
                    <a:pt x="41" y="820"/>
                  </a:lnTo>
                  <a:lnTo>
                    <a:pt x="46" y="823"/>
                  </a:lnTo>
                  <a:lnTo>
                    <a:pt x="53" y="827"/>
                  </a:lnTo>
                  <a:lnTo>
                    <a:pt x="59" y="828"/>
                  </a:lnTo>
                  <a:lnTo>
                    <a:pt x="64" y="835"/>
                  </a:lnTo>
                  <a:lnTo>
                    <a:pt x="68" y="837"/>
                  </a:lnTo>
                  <a:lnTo>
                    <a:pt x="73" y="840"/>
                  </a:lnTo>
                  <a:lnTo>
                    <a:pt x="83" y="842"/>
                  </a:lnTo>
                  <a:lnTo>
                    <a:pt x="91" y="843"/>
                  </a:lnTo>
                  <a:lnTo>
                    <a:pt x="109" y="848"/>
                  </a:lnTo>
                  <a:lnTo>
                    <a:pt x="121" y="853"/>
                  </a:lnTo>
                  <a:lnTo>
                    <a:pt x="119" y="855"/>
                  </a:lnTo>
                  <a:lnTo>
                    <a:pt x="118" y="938"/>
                  </a:lnTo>
                  <a:lnTo>
                    <a:pt x="147" y="951"/>
                  </a:lnTo>
                  <a:lnTo>
                    <a:pt x="182" y="966"/>
                  </a:lnTo>
                  <a:lnTo>
                    <a:pt x="215" y="979"/>
                  </a:lnTo>
                  <a:lnTo>
                    <a:pt x="245" y="989"/>
                  </a:lnTo>
                  <a:lnTo>
                    <a:pt x="308" y="1013"/>
                  </a:lnTo>
                  <a:lnTo>
                    <a:pt x="391" y="1041"/>
                  </a:lnTo>
                  <a:lnTo>
                    <a:pt x="474" y="1069"/>
                  </a:lnTo>
                  <a:lnTo>
                    <a:pt x="586" y="1102"/>
                  </a:lnTo>
                  <a:lnTo>
                    <a:pt x="639" y="1115"/>
                  </a:lnTo>
                  <a:lnTo>
                    <a:pt x="699" y="1130"/>
                  </a:lnTo>
                  <a:lnTo>
                    <a:pt x="793" y="1154"/>
                  </a:lnTo>
                  <a:lnTo>
                    <a:pt x="838" y="1162"/>
                  </a:lnTo>
                  <a:lnTo>
                    <a:pt x="889" y="1170"/>
                  </a:lnTo>
                  <a:lnTo>
                    <a:pt x="954" y="1179"/>
                  </a:lnTo>
                  <a:lnTo>
                    <a:pt x="1017" y="1184"/>
                  </a:lnTo>
                  <a:lnTo>
                    <a:pt x="1079" y="1190"/>
                  </a:lnTo>
                  <a:lnTo>
                    <a:pt x="1105" y="795"/>
                  </a:lnTo>
                  <a:lnTo>
                    <a:pt x="828" y="727"/>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49" name="Freeform 95"/>
            <p:cNvSpPr>
              <a:spLocks/>
            </p:cNvSpPr>
            <p:nvPr/>
          </p:nvSpPr>
          <p:spPr bwMode="auto">
            <a:xfrm>
              <a:off x="3290" y="1169"/>
              <a:ext cx="131" cy="79"/>
            </a:xfrm>
            <a:custGeom>
              <a:avLst/>
              <a:gdLst>
                <a:gd name="T0" fmla="*/ 1 w 182"/>
                <a:gd name="T1" fmla="*/ 1 h 123"/>
                <a:gd name="T2" fmla="*/ 1 w 182"/>
                <a:gd name="T3" fmla="*/ 1 h 123"/>
                <a:gd name="T4" fmla="*/ 1 w 182"/>
                <a:gd name="T5" fmla="*/ 1 h 123"/>
                <a:gd name="T6" fmla="*/ 1 w 182"/>
                <a:gd name="T7" fmla="*/ 1 h 123"/>
                <a:gd name="T8" fmla="*/ 1 w 182"/>
                <a:gd name="T9" fmla="*/ 1 h 123"/>
                <a:gd name="T10" fmla="*/ 1 w 182"/>
                <a:gd name="T11" fmla="*/ 1 h 123"/>
                <a:gd name="T12" fmla="*/ 1 w 182"/>
                <a:gd name="T13" fmla="*/ 1 h 123"/>
                <a:gd name="T14" fmla="*/ 1 w 182"/>
                <a:gd name="T15" fmla="*/ 1 h 123"/>
                <a:gd name="T16" fmla="*/ 1 w 182"/>
                <a:gd name="T17" fmla="*/ 1 h 123"/>
                <a:gd name="T18" fmla="*/ 1 w 182"/>
                <a:gd name="T19" fmla="*/ 1 h 123"/>
                <a:gd name="T20" fmla="*/ 1 w 182"/>
                <a:gd name="T21" fmla="*/ 1 h 123"/>
                <a:gd name="T22" fmla="*/ 1 w 182"/>
                <a:gd name="T23" fmla="*/ 1 h 123"/>
                <a:gd name="T24" fmla="*/ 1 w 182"/>
                <a:gd name="T25" fmla="*/ 1 h 123"/>
                <a:gd name="T26" fmla="*/ 1 w 182"/>
                <a:gd name="T27" fmla="*/ 1 h 123"/>
                <a:gd name="T28" fmla="*/ 1 w 182"/>
                <a:gd name="T29" fmla="*/ 1 h 123"/>
                <a:gd name="T30" fmla="*/ 1 w 182"/>
                <a:gd name="T31" fmla="*/ 1 h 123"/>
                <a:gd name="T32" fmla="*/ 1 w 182"/>
                <a:gd name="T33" fmla="*/ 1 h 123"/>
                <a:gd name="T34" fmla="*/ 1 w 182"/>
                <a:gd name="T35" fmla="*/ 1 h 123"/>
                <a:gd name="T36" fmla="*/ 1 w 182"/>
                <a:gd name="T37" fmla="*/ 1 h 123"/>
                <a:gd name="T38" fmla="*/ 1 w 182"/>
                <a:gd name="T39" fmla="*/ 1 h 123"/>
                <a:gd name="T40" fmla="*/ 1 w 182"/>
                <a:gd name="T41" fmla="*/ 1 h 123"/>
                <a:gd name="T42" fmla="*/ 1 w 182"/>
                <a:gd name="T43" fmla="*/ 1 h 123"/>
                <a:gd name="T44" fmla="*/ 1 w 182"/>
                <a:gd name="T45" fmla="*/ 1 h 123"/>
                <a:gd name="T46" fmla="*/ 1 w 182"/>
                <a:gd name="T47" fmla="*/ 1 h 123"/>
                <a:gd name="T48" fmla="*/ 1 w 182"/>
                <a:gd name="T49" fmla="*/ 1 h 123"/>
                <a:gd name="T50" fmla="*/ 1 w 182"/>
                <a:gd name="T51" fmla="*/ 1 h 123"/>
                <a:gd name="T52" fmla="*/ 1 w 182"/>
                <a:gd name="T53" fmla="*/ 1 h 123"/>
                <a:gd name="T54" fmla="*/ 1 w 182"/>
                <a:gd name="T55" fmla="*/ 1 h 123"/>
                <a:gd name="T56" fmla="*/ 1 w 182"/>
                <a:gd name="T57" fmla="*/ 1 h 123"/>
                <a:gd name="T58" fmla="*/ 1 w 182"/>
                <a:gd name="T59" fmla="*/ 1 h 123"/>
                <a:gd name="T60" fmla="*/ 1 w 182"/>
                <a:gd name="T61" fmla="*/ 1 h 123"/>
                <a:gd name="T62" fmla="*/ 1 w 182"/>
                <a:gd name="T63" fmla="*/ 1 h 123"/>
                <a:gd name="T64" fmla="*/ 0 w 182"/>
                <a:gd name="T65" fmla="*/ 1 h 123"/>
                <a:gd name="T66" fmla="*/ 1 w 182"/>
                <a:gd name="T67" fmla="*/ 1 h 123"/>
                <a:gd name="T68" fmla="*/ 1 w 182"/>
                <a:gd name="T69" fmla="*/ 1 h 123"/>
                <a:gd name="T70" fmla="*/ 1 w 182"/>
                <a:gd name="T71" fmla="*/ 1 h 123"/>
                <a:gd name="T72" fmla="*/ 1 w 182"/>
                <a:gd name="T73" fmla="*/ 1 h 123"/>
                <a:gd name="T74" fmla="*/ 1 w 182"/>
                <a:gd name="T75" fmla="*/ 1 h 123"/>
                <a:gd name="T76" fmla="*/ 1 w 182"/>
                <a:gd name="T77" fmla="*/ 1 h 123"/>
                <a:gd name="T78" fmla="*/ 1 w 182"/>
                <a:gd name="T79" fmla="*/ 1 h 123"/>
                <a:gd name="T80" fmla="*/ 1 w 182"/>
                <a:gd name="T81" fmla="*/ 1 h 123"/>
                <a:gd name="T82" fmla="*/ 1 w 182"/>
                <a:gd name="T83" fmla="*/ 1 h 123"/>
                <a:gd name="T84" fmla="*/ 1 w 182"/>
                <a:gd name="T85" fmla="*/ 1 h 123"/>
                <a:gd name="T86" fmla="*/ 1 w 182"/>
                <a:gd name="T87" fmla="*/ 1 h 123"/>
                <a:gd name="T88" fmla="*/ 1 w 182"/>
                <a:gd name="T89" fmla="*/ 1 h 123"/>
                <a:gd name="T90" fmla="*/ 1 w 182"/>
                <a:gd name="T91" fmla="*/ 1 h 123"/>
                <a:gd name="T92" fmla="*/ 1 w 182"/>
                <a:gd name="T93" fmla="*/ 1 h 123"/>
                <a:gd name="T94" fmla="*/ 1 w 182"/>
                <a:gd name="T95" fmla="*/ 1 h 123"/>
                <a:gd name="T96" fmla="*/ 1 w 182"/>
                <a:gd name="T97" fmla="*/ 1 h 1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2"/>
                <a:gd name="T148" fmla="*/ 0 h 123"/>
                <a:gd name="T149" fmla="*/ 182 w 182"/>
                <a:gd name="T150" fmla="*/ 123 h 1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2" h="123">
                  <a:moveTo>
                    <a:pt x="124" y="65"/>
                  </a:moveTo>
                  <a:lnTo>
                    <a:pt x="124" y="65"/>
                  </a:lnTo>
                  <a:lnTo>
                    <a:pt x="127" y="70"/>
                  </a:lnTo>
                  <a:lnTo>
                    <a:pt x="129" y="73"/>
                  </a:lnTo>
                  <a:lnTo>
                    <a:pt x="129" y="76"/>
                  </a:lnTo>
                  <a:lnTo>
                    <a:pt x="127" y="80"/>
                  </a:lnTo>
                  <a:lnTo>
                    <a:pt x="124" y="80"/>
                  </a:lnTo>
                  <a:lnTo>
                    <a:pt x="121" y="80"/>
                  </a:lnTo>
                  <a:lnTo>
                    <a:pt x="117" y="80"/>
                  </a:lnTo>
                  <a:lnTo>
                    <a:pt x="116" y="81"/>
                  </a:lnTo>
                  <a:lnTo>
                    <a:pt x="116" y="85"/>
                  </a:lnTo>
                  <a:lnTo>
                    <a:pt x="114" y="86"/>
                  </a:lnTo>
                  <a:lnTo>
                    <a:pt x="112" y="88"/>
                  </a:lnTo>
                  <a:lnTo>
                    <a:pt x="112" y="93"/>
                  </a:lnTo>
                  <a:lnTo>
                    <a:pt x="116" y="96"/>
                  </a:lnTo>
                  <a:lnTo>
                    <a:pt x="119" y="98"/>
                  </a:lnTo>
                  <a:lnTo>
                    <a:pt x="122" y="99"/>
                  </a:lnTo>
                  <a:lnTo>
                    <a:pt x="129" y="99"/>
                  </a:lnTo>
                  <a:lnTo>
                    <a:pt x="136" y="98"/>
                  </a:lnTo>
                  <a:lnTo>
                    <a:pt x="137" y="96"/>
                  </a:lnTo>
                  <a:lnTo>
                    <a:pt x="139" y="94"/>
                  </a:lnTo>
                  <a:lnTo>
                    <a:pt x="144" y="89"/>
                  </a:lnTo>
                  <a:lnTo>
                    <a:pt x="146" y="89"/>
                  </a:lnTo>
                  <a:lnTo>
                    <a:pt x="149" y="88"/>
                  </a:lnTo>
                  <a:lnTo>
                    <a:pt x="152" y="85"/>
                  </a:lnTo>
                  <a:lnTo>
                    <a:pt x="156" y="80"/>
                  </a:lnTo>
                  <a:lnTo>
                    <a:pt x="159" y="80"/>
                  </a:lnTo>
                  <a:lnTo>
                    <a:pt x="162" y="78"/>
                  </a:lnTo>
                  <a:lnTo>
                    <a:pt x="162" y="75"/>
                  </a:lnTo>
                  <a:lnTo>
                    <a:pt x="162" y="71"/>
                  </a:lnTo>
                  <a:lnTo>
                    <a:pt x="162" y="68"/>
                  </a:lnTo>
                  <a:lnTo>
                    <a:pt x="162" y="63"/>
                  </a:lnTo>
                  <a:lnTo>
                    <a:pt x="164" y="61"/>
                  </a:lnTo>
                  <a:lnTo>
                    <a:pt x="167" y="60"/>
                  </a:lnTo>
                  <a:lnTo>
                    <a:pt x="171" y="60"/>
                  </a:lnTo>
                  <a:lnTo>
                    <a:pt x="174" y="60"/>
                  </a:lnTo>
                  <a:lnTo>
                    <a:pt x="176" y="55"/>
                  </a:lnTo>
                  <a:lnTo>
                    <a:pt x="174" y="50"/>
                  </a:lnTo>
                  <a:lnTo>
                    <a:pt x="174" y="45"/>
                  </a:lnTo>
                  <a:lnTo>
                    <a:pt x="174" y="40"/>
                  </a:lnTo>
                  <a:lnTo>
                    <a:pt x="176" y="36"/>
                  </a:lnTo>
                  <a:lnTo>
                    <a:pt x="177" y="33"/>
                  </a:lnTo>
                  <a:lnTo>
                    <a:pt x="180" y="30"/>
                  </a:lnTo>
                  <a:lnTo>
                    <a:pt x="182" y="26"/>
                  </a:lnTo>
                  <a:lnTo>
                    <a:pt x="182" y="20"/>
                  </a:lnTo>
                  <a:lnTo>
                    <a:pt x="182" y="15"/>
                  </a:lnTo>
                  <a:lnTo>
                    <a:pt x="180" y="8"/>
                  </a:lnTo>
                  <a:lnTo>
                    <a:pt x="177" y="3"/>
                  </a:lnTo>
                  <a:lnTo>
                    <a:pt x="174" y="2"/>
                  </a:lnTo>
                  <a:lnTo>
                    <a:pt x="172" y="0"/>
                  </a:lnTo>
                  <a:lnTo>
                    <a:pt x="167" y="0"/>
                  </a:lnTo>
                  <a:lnTo>
                    <a:pt x="164" y="2"/>
                  </a:lnTo>
                  <a:lnTo>
                    <a:pt x="162" y="5"/>
                  </a:lnTo>
                  <a:lnTo>
                    <a:pt x="162" y="8"/>
                  </a:lnTo>
                  <a:lnTo>
                    <a:pt x="161" y="11"/>
                  </a:lnTo>
                  <a:lnTo>
                    <a:pt x="161" y="15"/>
                  </a:lnTo>
                  <a:lnTo>
                    <a:pt x="157" y="18"/>
                  </a:lnTo>
                  <a:lnTo>
                    <a:pt x="152" y="18"/>
                  </a:lnTo>
                  <a:lnTo>
                    <a:pt x="146" y="18"/>
                  </a:lnTo>
                  <a:lnTo>
                    <a:pt x="139" y="15"/>
                  </a:lnTo>
                  <a:lnTo>
                    <a:pt x="136" y="13"/>
                  </a:lnTo>
                  <a:lnTo>
                    <a:pt x="134" y="11"/>
                  </a:lnTo>
                  <a:lnTo>
                    <a:pt x="132" y="8"/>
                  </a:lnTo>
                  <a:lnTo>
                    <a:pt x="129" y="6"/>
                  </a:lnTo>
                  <a:lnTo>
                    <a:pt x="121" y="5"/>
                  </a:lnTo>
                  <a:lnTo>
                    <a:pt x="114" y="6"/>
                  </a:lnTo>
                  <a:lnTo>
                    <a:pt x="109" y="8"/>
                  </a:lnTo>
                  <a:lnTo>
                    <a:pt x="104" y="11"/>
                  </a:lnTo>
                  <a:lnTo>
                    <a:pt x="97" y="20"/>
                  </a:lnTo>
                  <a:lnTo>
                    <a:pt x="96" y="21"/>
                  </a:lnTo>
                  <a:lnTo>
                    <a:pt x="93" y="23"/>
                  </a:lnTo>
                  <a:lnTo>
                    <a:pt x="86" y="23"/>
                  </a:lnTo>
                  <a:lnTo>
                    <a:pt x="84" y="26"/>
                  </a:lnTo>
                  <a:lnTo>
                    <a:pt x="84" y="30"/>
                  </a:lnTo>
                  <a:lnTo>
                    <a:pt x="86" y="36"/>
                  </a:lnTo>
                  <a:lnTo>
                    <a:pt x="79" y="38"/>
                  </a:lnTo>
                  <a:lnTo>
                    <a:pt x="74" y="40"/>
                  </a:lnTo>
                  <a:lnTo>
                    <a:pt x="73" y="43"/>
                  </a:lnTo>
                  <a:lnTo>
                    <a:pt x="71" y="45"/>
                  </a:lnTo>
                  <a:lnTo>
                    <a:pt x="64" y="48"/>
                  </a:lnTo>
                  <a:lnTo>
                    <a:pt x="59" y="50"/>
                  </a:lnTo>
                  <a:lnTo>
                    <a:pt x="48" y="53"/>
                  </a:lnTo>
                  <a:lnTo>
                    <a:pt x="46" y="53"/>
                  </a:lnTo>
                  <a:lnTo>
                    <a:pt x="43" y="56"/>
                  </a:lnTo>
                  <a:lnTo>
                    <a:pt x="41" y="58"/>
                  </a:lnTo>
                  <a:lnTo>
                    <a:pt x="39" y="60"/>
                  </a:lnTo>
                  <a:lnTo>
                    <a:pt x="34" y="61"/>
                  </a:lnTo>
                  <a:lnTo>
                    <a:pt x="31" y="63"/>
                  </a:lnTo>
                  <a:lnTo>
                    <a:pt x="19" y="63"/>
                  </a:lnTo>
                  <a:lnTo>
                    <a:pt x="16" y="65"/>
                  </a:lnTo>
                  <a:lnTo>
                    <a:pt x="11" y="66"/>
                  </a:lnTo>
                  <a:lnTo>
                    <a:pt x="6" y="68"/>
                  </a:lnTo>
                  <a:lnTo>
                    <a:pt x="3" y="68"/>
                  </a:lnTo>
                  <a:lnTo>
                    <a:pt x="3" y="70"/>
                  </a:lnTo>
                  <a:lnTo>
                    <a:pt x="1" y="70"/>
                  </a:lnTo>
                  <a:lnTo>
                    <a:pt x="0" y="73"/>
                  </a:lnTo>
                  <a:lnTo>
                    <a:pt x="0" y="75"/>
                  </a:lnTo>
                  <a:lnTo>
                    <a:pt x="0" y="81"/>
                  </a:lnTo>
                  <a:lnTo>
                    <a:pt x="0" y="89"/>
                  </a:lnTo>
                  <a:lnTo>
                    <a:pt x="0" y="93"/>
                  </a:lnTo>
                  <a:lnTo>
                    <a:pt x="1" y="94"/>
                  </a:lnTo>
                  <a:lnTo>
                    <a:pt x="5" y="98"/>
                  </a:lnTo>
                  <a:lnTo>
                    <a:pt x="10" y="99"/>
                  </a:lnTo>
                  <a:lnTo>
                    <a:pt x="13" y="99"/>
                  </a:lnTo>
                  <a:lnTo>
                    <a:pt x="18" y="98"/>
                  </a:lnTo>
                  <a:lnTo>
                    <a:pt x="29" y="94"/>
                  </a:lnTo>
                  <a:lnTo>
                    <a:pt x="33" y="93"/>
                  </a:lnTo>
                  <a:lnTo>
                    <a:pt x="38" y="93"/>
                  </a:lnTo>
                  <a:lnTo>
                    <a:pt x="41" y="94"/>
                  </a:lnTo>
                  <a:lnTo>
                    <a:pt x="43" y="96"/>
                  </a:lnTo>
                  <a:lnTo>
                    <a:pt x="44" y="103"/>
                  </a:lnTo>
                  <a:lnTo>
                    <a:pt x="46" y="103"/>
                  </a:lnTo>
                  <a:lnTo>
                    <a:pt x="46" y="108"/>
                  </a:lnTo>
                  <a:lnTo>
                    <a:pt x="44" y="111"/>
                  </a:lnTo>
                  <a:lnTo>
                    <a:pt x="43" y="114"/>
                  </a:lnTo>
                  <a:lnTo>
                    <a:pt x="43" y="118"/>
                  </a:lnTo>
                  <a:lnTo>
                    <a:pt x="44" y="119"/>
                  </a:lnTo>
                  <a:lnTo>
                    <a:pt x="48" y="119"/>
                  </a:lnTo>
                  <a:lnTo>
                    <a:pt x="53" y="121"/>
                  </a:lnTo>
                  <a:lnTo>
                    <a:pt x="59" y="123"/>
                  </a:lnTo>
                  <a:lnTo>
                    <a:pt x="64" y="121"/>
                  </a:lnTo>
                  <a:lnTo>
                    <a:pt x="69" y="119"/>
                  </a:lnTo>
                  <a:lnTo>
                    <a:pt x="71" y="118"/>
                  </a:lnTo>
                  <a:lnTo>
                    <a:pt x="73" y="116"/>
                  </a:lnTo>
                  <a:lnTo>
                    <a:pt x="71" y="111"/>
                  </a:lnTo>
                  <a:lnTo>
                    <a:pt x="69" y="106"/>
                  </a:lnTo>
                  <a:lnTo>
                    <a:pt x="69" y="99"/>
                  </a:lnTo>
                  <a:lnTo>
                    <a:pt x="71" y="96"/>
                  </a:lnTo>
                  <a:lnTo>
                    <a:pt x="74" y="96"/>
                  </a:lnTo>
                  <a:lnTo>
                    <a:pt x="84" y="94"/>
                  </a:lnTo>
                  <a:lnTo>
                    <a:pt x="88" y="94"/>
                  </a:lnTo>
                  <a:lnTo>
                    <a:pt x="89" y="91"/>
                  </a:lnTo>
                  <a:lnTo>
                    <a:pt x="94" y="86"/>
                  </a:lnTo>
                  <a:lnTo>
                    <a:pt x="97" y="86"/>
                  </a:lnTo>
                  <a:lnTo>
                    <a:pt x="101" y="85"/>
                  </a:lnTo>
                  <a:lnTo>
                    <a:pt x="101" y="83"/>
                  </a:lnTo>
                  <a:lnTo>
                    <a:pt x="101" y="80"/>
                  </a:lnTo>
                  <a:lnTo>
                    <a:pt x="101" y="78"/>
                  </a:lnTo>
                  <a:lnTo>
                    <a:pt x="101" y="75"/>
                  </a:lnTo>
                  <a:lnTo>
                    <a:pt x="102" y="73"/>
                  </a:lnTo>
                  <a:lnTo>
                    <a:pt x="106" y="73"/>
                  </a:lnTo>
                  <a:lnTo>
                    <a:pt x="111" y="71"/>
                  </a:lnTo>
                  <a:lnTo>
                    <a:pt x="112" y="70"/>
                  </a:lnTo>
                  <a:lnTo>
                    <a:pt x="114" y="66"/>
                  </a:lnTo>
                  <a:lnTo>
                    <a:pt x="119" y="65"/>
                  </a:lnTo>
                  <a:lnTo>
                    <a:pt x="124" y="65"/>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50" name="Freeform 96"/>
            <p:cNvSpPr>
              <a:spLocks/>
            </p:cNvSpPr>
            <p:nvPr/>
          </p:nvSpPr>
          <p:spPr bwMode="auto">
            <a:xfrm>
              <a:off x="3120" y="1301"/>
              <a:ext cx="229" cy="186"/>
            </a:xfrm>
            <a:custGeom>
              <a:avLst/>
              <a:gdLst>
                <a:gd name="T0" fmla="*/ 1 w 322"/>
                <a:gd name="T1" fmla="*/ 1 h 292"/>
                <a:gd name="T2" fmla="*/ 1 w 322"/>
                <a:gd name="T3" fmla="*/ 1 h 292"/>
                <a:gd name="T4" fmla="*/ 1 w 322"/>
                <a:gd name="T5" fmla="*/ 1 h 292"/>
                <a:gd name="T6" fmla="*/ 1 w 322"/>
                <a:gd name="T7" fmla="*/ 1 h 292"/>
                <a:gd name="T8" fmla="*/ 1 w 322"/>
                <a:gd name="T9" fmla="*/ 1 h 292"/>
                <a:gd name="T10" fmla="*/ 1 w 322"/>
                <a:gd name="T11" fmla="*/ 1 h 292"/>
                <a:gd name="T12" fmla="*/ 1 w 322"/>
                <a:gd name="T13" fmla="*/ 1 h 292"/>
                <a:gd name="T14" fmla="*/ 1 w 322"/>
                <a:gd name="T15" fmla="*/ 1 h 292"/>
                <a:gd name="T16" fmla="*/ 1 w 322"/>
                <a:gd name="T17" fmla="*/ 1 h 292"/>
                <a:gd name="T18" fmla="*/ 1 w 322"/>
                <a:gd name="T19" fmla="*/ 1 h 292"/>
                <a:gd name="T20" fmla="*/ 1 w 322"/>
                <a:gd name="T21" fmla="*/ 1 h 292"/>
                <a:gd name="T22" fmla="*/ 1 w 322"/>
                <a:gd name="T23" fmla="*/ 1 h 292"/>
                <a:gd name="T24" fmla="*/ 1 w 322"/>
                <a:gd name="T25" fmla="*/ 1 h 292"/>
                <a:gd name="T26" fmla="*/ 1 w 322"/>
                <a:gd name="T27" fmla="*/ 1 h 292"/>
                <a:gd name="T28" fmla="*/ 1 w 322"/>
                <a:gd name="T29" fmla="*/ 1 h 292"/>
                <a:gd name="T30" fmla="*/ 1 w 322"/>
                <a:gd name="T31" fmla="*/ 1 h 292"/>
                <a:gd name="T32" fmla="*/ 1 w 322"/>
                <a:gd name="T33" fmla="*/ 1 h 292"/>
                <a:gd name="T34" fmla="*/ 1 w 322"/>
                <a:gd name="T35" fmla="*/ 1 h 292"/>
                <a:gd name="T36" fmla="*/ 1 w 322"/>
                <a:gd name="T37" fmla="*/ 1 h 292"/>
                <a:gd name="T38" fmla="*/ 1 w 322"/>
                <a:gd name="T39" fmla="*/ 1 h 292"/>
                <a:gd name="T40" fmla="*/ 1 w 322"/>
                <a:gd name="T41" fmla="*/ 1 h 292"/>
                <a:gd name="T42" fmla="*/ 1 w 322"/>
                <a:gd name="T43" fmla="*/ 1 h 292"/>
                <a:gd name="T44" fmla="*/ 1 w 322"/>
                <a:gd name="T45" fmla="*/ 1 h 292"/>
                <a:gd name="T46" fmla="*/ 0 w 322"/>
                <a:gd name="T47" fmla="*/ 1 h 292"/>
                <a:gd name="T48" fmla="*/ 1 w 322"/>
                <a:gd name="T49" fmla="*/ 1 h 292"/>
                <a:gd name="T50" fmla="*/ 1 w 322"/>
                <a:gd name="T51" fmla="*/ 1 h 292"/>
                <a:gd name="T52" fmla="*/ 1 w 322"/>
                <a:gd name="T53" fmla="*/ 1 h 292"/>
                <a:gd name="T54" fmla="*/ 1 w 322"/>
                <a:gd name="T55" fmla="*/ 1 h 292"/>
                <a:gd name="T56" fmla="*/ 1 w 322"/>
                <a:gd name="T57" fmla="*/ 1 h 292"/>
                <a:gd name="T58" fmla="*/ 1 w 322"/>
                <a:gd name="T59" fmla="*/ 1 h 292"/>
                <a:gd name="T60" fmla="*/ 1 w 322"/>
                <a:gd name="T61" fmla="*/ 1 h 292"/>
                <a:gd name="T62" fmla="*/ 1 w 322"/>
                <a:gd name="T63" fmla="*/ 1 h 292"/>
                <a:gd name="T64" fmla="*/ 1 w 322"/>
                <a:gd name="T65" fmla="*/ 1 h 292"/>
                <a:gd name="T66" fmla="*/ 1 w 322"/>
                <a:gd name="T67" fmla="*/ 1 h 292"/>
                <a:gd name="T68" fmla="*/ 1 w 322"/>
                <a:gd name="T69" fmla="*/ 1 h 292"/>
                <a:gd name="T70" fmla="*/ 1 w 322"/>
                <a:gd name="T71" fmla="*/ 1 h 292"/>
                <a:gd name="T72" fmla="*/ 1 w 322"/>
                <a:gd name="T73" fmla="*/ 1 h 292"/>
                <a:gd name="T74" fmla="*/ 1 w 322"/>
                <a:gd name="T75" fmla="*/ 1 h 292"/>
                <a:gd name="T76" fmla="*/ 1 w 322"/>
                <a:gd name="T77" fmla="*/ 1 h 292"/>
                <a:gd name="T78" fmla="*/ 1 w 322"/>
                <a:gd name="T79" fmla="*/ 1 h 292"/>
                <a:gd name="T80" fmla="*/ 1 w 322"/>
                <a:gd name="T81" fmla="*/ 1 h 292"/>
                <a:gd name="T82" fmla="*/ 1 w 322"/>
                <a:gd name="T83" fmla="*/ 1 h 292"/>
                <a:gd name="T84" fmla="*/ 1 w 322"/>
                <a:gd name="T85" fmla="*/ 1 h 292"/>
                <a:gd name="T86" fmla="*/ 1 w 322"/>
                <a:gd name="T87" fmla="*/ 1 h 292"/>
                <a:gd name="T88" fmla="*/ 1 w 322"/>
                <a:gd name="T89" fmla="*/ 1 h 292"/>
                <a:gd name="T90" fmla="*/ 1 w 322"/>
                <a:gd name="T91" fmla="*/ 1 h 292"/>
                <a:gd name="T92" fmla="*/ 1 w 322"/>
                <a:gd name="T93" fmla="*/ 1 h 292"/>
                <a:gd name="T94" fmla="*/ 1 w 322"/>
                <a:gd name="T95" fmla="*/ 1 h 292"/>
                <a:gd name="T96" fmla="*/ 1 w 322"/>
                <a:gd name="T97" fmla="*/ 1 h 292"/>
                <a:gd name="T98" fmla="*/ 1 w 322"/>
                <a:gd name="T99" fmla="*/ 1 h 292"/>
                <a:gd name="T100" fmla="*/ 1 w 322"/>
                <a:gd name="T101" fmla="*/ 1 h 292"/>
                <a:gd name="T102" fmla="*/ 1 w 322"/>
                <a:gd name="T103" fmla="*/ 1 h 292"/>
                <a:gd name="T104" fmla="*/ 1 w 322"/>
                <a:gd name="T105" fmla="*/ 1 h 292"/>
                <a:gd name="T106" fmla="*/ 1 w 322"/>
                <a:gd name="T107" fmla="*/ 1 h 2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2"/>
                <a:gd name="T163" fmla="*/ 0 h 292"/>
                <a:gd name="T164" fmla="*/ 322 w 322"/>
                <a:gd name="T165" fmla="*/ 292 h 29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2" h="292">
                  <a:moveTo>
                    <a:pt x="316" y="118"/>
                  </a:moveTo>
                  <a:lnTo>
                    <a:pt x="316" y="118"/>
                  </a:lnTo>
                  <a:lnTo>
                    <a:pt x="311" y="117"/>
                  </a:lnTo>
                  <a:lnTo>
                    <a:pt x="307" y="115"/>
                  </a:lnTo>
                  <a:lnTo>
                    <a:pt x="306" y="113"/>
                  </a:lnTo>
                  <a:lnTo>
                    <a:pt x="304" y="110"/>
                  </a:lnTo>
                  <a:lnTo>
                    <a:pt x="304" y="107"/>
                  </a:lnTo>
                  <a:lnTo>
                    <a:pt x="306" y="103"/>
                  </a:lnTo>
                  <a:lnTo>
                    <a:pt x="304" y="100"/>
                  </a:lnTo>
                  <a:lnTo>
                    <a:pt x="301" y="97"/>
                  </a:lnTo>
                  <a:lnTo>
                    <a:pt x="297" y="95"/>
                  </a:lnTo>
                  <a:lnTo>
                    <a:pt x="294" y="93"/>
                  </a:lnTo>
                  <a:lnTo>
                    <a:pt x="292" y="92"/>
                  </a:lnTo>
                  <a:lnTo>
                    <a:pt x="292" y="88"/>
                  </a:lnTo>
                  <a:lnTo>
                    <a:pt x="294" y="85"/>
                  </a:lnTo>
                  <a:lnTo>
                    <a:pt x="294" y="82"/>
                  </a:lnTo>
                  <a:lnTo>
                    <a:pt x="292" y="78"/>
                  </a:lnTo>
                  <a:lnTo>
                    <a:pt x="287" y="73"/>
                  </a:lnTo>
                  <a:lnTo>
                    <a:pt x="286" y="70"/>
                  </a:lnTo>
                  <a:lnTo>
                    <a:pt x="284" y="68"/>
                  </a:lnTo>
                  <a:lnTo>
                    <a:pt x="279" y="67"/>
                  </a:lnTo>
                  <a:lnTo>
                    <a:pt x="274" y="65"/>
                  </a:lnTo>
                  <a:lnTo>
                    <a:pt x="262" y="67"/>
                  </a:lnTo>
                  <a:lnTo>
                    <a:pt x="261" y="68"/>
                  </a:lnTo>
                  <a:lnTo>
                    <a:pt x="257" y="70"/>
                  </a:lnTo>
                  <a:lnTo>
                    <a:pt x="252" y="70"/>
                  </a:lnTo>
                  <a:lnTo>
                    <a:pt x="248" y="68"/>
                  </a:lnTo>
                  <a:lnTo>
                    <a:pt x="238" y="63"/>
                  </a:lnTo>
                  <a:lnTo>
                    <a:pt x="231" y="58"/>
                  </a:lnTo>
                  <a:lnTo>
                    <a:pt x="224" y="53"/>
                  </a:lnTo>
                  <a:lnTo>
                    <a:pt x="223" y="48"/>
                  </a:lnTo>
                  <a:lnTo>
                    <a:pt x="221" y="45"/>
                  </a:lnTo>
                  <a:lnTo>
                    <a:pt x="219" y="40"/>
                  </a:lnTo>
                  <a:lnTo>
                    <a:pt x="218" y="35"/>
                  </a:lnTo>
                  <a:lnTo>
                    <a:pt x="209" y="27"/>
                  </a:lnTo>
                  <a:lnTo>
                    <a:pt x="201" y="19"/>
                  </a:lnTo>
                  <a:lnTo>
                    <a:pt x="198" y="15"/>
                  </a:lnTo>
                  <a:lnTo>
                    <a:pt x="193" y="14"/>
                  </a:lnTo>
                  <a:lnTo>
                    <a:pt x="183" y="10"/>
                  </a:lnTo>
                  <a:lnTo>
                    <a:pt x="183" y="9"/>
                  </a:lnTo>
                  <a:lnTo>
                    <a:pt x="174" y="9"/>
                  </a:lnTo>
                  <a:lnTo>
                    <a:pt x="169" y="9"/>
                  </a:lnTo>
                  <a:lnTo>
                    <a:pt x="165" y="7"/>
                  </a:lnTo>
                  <a:lnTo>
                    <a:pt x="158" y="5"/>
                  </a:lnTo>
                  <a:lnTo>
                    <a:pt x="153" y="2"/>
                  </a:lnTo>
                  <a:lnTo>
                    <a:pt x="146" y="0"/>
                  </a:lnTo>
                  <a:lnTo>
                    <a:pt x="140" y="0"/>
                  </a:lnTo>
                  <a:lnTo>
                    <a:pt x="136" y="2"/>
                  </a:lnTo>
                  <a:lnTo>
                    <a:pt x="133" y="5"/>
                  </a:lnTo>
                  <a:lnTo>
                    <a:pt x="131" y="12"/>
                  </a:lnTo>
                  <a:lnTo>
                    <a:pt x="130" y="22"/>
                  </a:lnTo>
                  <a:lnTo>
                    <a:pt x="130" y="32"/>
                  </a:lnTo>
                  <a:lnTo>
                    <a:pt x="128" y="37"/>
                  </a:lnTo>
                  <a:lnTo>
                    <a:pt x="130" y="40"/>
                  </a:lnTo>
                  <a:lnTo>
                    <a:pt x="130" y="45"/>
                  </a:lnTo>
                  <a:lnTo>
                    <a:pt x="130" y="50"/>
                  </a:lnTo>
                  <a:lnTo>
                    <a:pt x="126" y="55"/>
                  </a:lnTo>
                  <a:lnTo>
                    <a:pt x="121" y="57"/>
                  </a:lnTo>
                  <a:lnTo>
                    <a:pt x="116" y="58"/>
                  </a:lnTo>
                  <a:lnTo>
                    <a:pt x="110" y="62"/>
                  </a:lnTo>
                  <a:lnTo>
                    <a:pt x="108" y="63"/>
                  </a:lnTo>
                  <a:lnTo>
                    <a:pt x="105" y="67"/>
                  </a:lnTo>
                  <a:lnTo>
                    <a:pt x="100" y="73"/>
                  </a:lnTo>
                  <a:lnTo>
                    <a:pt x="95" y="78"/>
                  </a:lnTo>
                  <a:lnTo>
                    <a:pt x="88" y="83"/>
                  </a:lnTo>
                  <a:lnTo>
                    <a:pt x="86" y="83"/>
                  </a:lnTo>
                  <a:lnTo>
                    <a:pt x="83" y="85"/>
                  </a:lnTo>
                  <a:lnTo>
                    <a:pt x="82" y="88"/>
                  </a:lnTo>
                  <a:lnTo>
                    <a:pt x="82" y="93"/>
                  </a:lnTo>
                  <a:lnTo>
                    <a:pt x="82" y="97"/>
                  </a:lnTo>
                  <a:lnTo>
                    <a:pt x="80" y="102"/>
                  </a:lnTo>
                  <a:lnTo>
                    <a:pt x="77" y="105"/>
                  </a:lnTo>
                  <a:lnTo>
                    <a:pt x="73" y="107"/>
                  </a:lnTo>
                  <a:lnTo>
                    <a:pt x="68" y="108"/>
                  </a:lnTo>
                  <a:lnTo>
                    <a:pt x="63" y="112"/>
                  </a:lnTo>
                  <a:lnTo>
                    <a:pt x="62" y="113"/>
                  </a:lnTo>
                  <a:lnTo>
                    <a:pt x="60" y="117"/>
                  </a:lnTo>
                  <a:lnTo>
                    <a:pt x="45" y="128"/>
                  </a:lnTo>
                  <a:lnTo>
                    <a:pt x="37" y="133"/>
                  </a:lnTo>
                  <a:lnTo>
                    <a:pt x="30" y="140"/>
                  </a:lnTo>
                  <a:lnTo>
                    <a:pt x="30" y="146"/>
                  </a:lnTo>
                  <a:lnTo>
                    <a:pt x="27" y="148"/>
                  </a:lnTo>
                  <a:lnTo>
                    <a:pt x="23" y="151"/>
                  </a:lnTo>
                  <a:lnTo>
                    <a:pt x="17" y="155"/>
                  </a:lnTo>
                  <a:lnTo>
                    <a:pt x="15" y="156"/>
                  </a:lnTo>
                  <a:lnTo>
                    <a:pt x="13" y="160"/>
                  </a:lnTo>
                  <a:lnTo>
                    <a:pt x="10" y="161"/>
                  </a:lnTo>
                  <a:lnTo>
                    <a:pt x="5" y="161"/>
                  </a:lnTo>
                  <a:lnTo>
                    <a:pt x="2" y="163"/>
                  </a:lnTo>
                  <a:lnTo>
                    <a:pt x="0" y="166"/>
                  </a:lnTo>
                  <a:lnTo>
                    <a:pt x="0" y="168"/>
                  </a:lnTo>
                  <a:lnTo>
                    <a:pt x="2" y="170"/>
                  </a:lnTo>
                  <a:lnTo>
                    <a:pt x="7" y="175"/>
                  </a:lnTo>
                  <a:lnTo>
                    <a:pt x="12" y="178"/>
                  </a:lnTo>
                  <a:lnTo>
                    <a:pt x="17" y="181"/>
                  </a:lnTo>
                  <a:lnTo>
                    <a:pt x="22" y="185"/>
                  </a:lnTo>
                  <a:lnTo>
                    <a:pt x="23" y="190"/>
                  </a:lnTo>
                  <a:lnTo>
                    <a:pt x="22" y="195"/>
                  </a:lnTo>
                  <a:lnTo>
                    <a:pt x="20" y="200"/>
                  </a:lnTo>
                  <a:lnTo>
                    <a:pt x="23" y="203"/>
                  </a:lnTo>
                  <a:lnTo>
                    <a:pt x="28" y="204"/>
                  </a:lnTo>
                  <a:lnTo>
                    <a:pt x="33" y="206"/>
                  </a:lnTo>
                  <a:lnTo>
                    <a:pt x="40" y="209"/>
                  </a:lnTo>
                  <a:lnTo>
                    <a:pt x="40" y="213"/>
                  </a:lnTo>
                  <a:lnTo>
                    <a:pt x="40" y="216"/>
                  </a:lnTo>
                  <a:lnTo>
                    <a:pt x="42" y="218"/>
                  </a:lnTo>
                  <a:lnTo>
                    <a:pt x="43" y="219"/>
                  </a:lnTo>
                  <a:lnTo>
                    <a:pt x="43" y="224"/>
                  </a:lnTo>
                  <a:lnTo>
                    <a:pt x="42" y="229"/>
                  </a:lnTo>
                  <a:lnTo>
                    <a:pt x="38" y="233"/>
                  </a:lnTo>
                  <a:lnTo>
                    <a:pt x="37" y="239"/>
                  </a:lnTo>
                  <a:lnTo>
                    <a:pt x="37" y="248"/>
                  </a:lnTo>
                  <a:lnTo>
                    <a:pt x="37" y="253"/>
                  </a:lnTo>
                  <a:lnTo>
                    <a:pt x="40" y="266"/>
                  </a:lnTo>
                  <a:lnTo>
                    <a:pt x="38" y="279"/>
                  </a:lnTo>
                  <a:lnTo>
                    <a:pt x="40" y="284"/>
                  </a:lnTo>
                  <a:lnTo>
                    <a:pt x="43" y="289"/>
                  </a:lnTo>
                  <a:lnTo>
                    <a:pt x="43" y="292"/>
                  </a:lnTo>
                  <a:lnTo>
                    <a:pt x="47" y="292"/>
                  </a:lnTo>
                  <a:lnTo>
                    <a:pt x="50" y="291"/>
                  </a:lnTo>
                  <a:lnTo>
                    <a:pt x="57" y="286"/>
                  </a:lnTo>
                  <a:lnTo>
                    <a:pt x="63" y="284"/>
                  </a:lnTo>
                  <a:lnTo>
                    <a:pt x="63" y="283"/>
                  </a:lnTo>
                  <a:lnTo>
                    <a:pt x="63" y="278"/>
                  </a:lnTo>
                  <a:lnTo>
                    <a:pt x="68" y="274"/>
                  </a:lnTo>
                  <a:lnTo>
                    <a:pt x="77" y="269"/>
                  </a:lnTo>
                  <a:lnTo>
                    <a:pt x="88" y="266"/>
                  </a:lnTo>
                  <a:lnTo>
                    <a:pt x="93" y="264"/>
                  </a:lnTo>
                  <a:lnTo>
                    <a:pt x="98" y="266"/>
                  </a:lnTo>
                  <a:lnTo>
                    <a:pt x="101" y="266"/>
                  </a:lnTo>
                  <a:lnTo>
                    <a:pt x="103" y="269"/>
                  </a:lnTo>
                  <a:lnTo>
                    <a:pt x="105" y="271"/>
                  </a:lnTo>
                  <a:lnTo>
                    <a:pt x="106" y="273"/>
                  </a:lnTo>
                  <a:lnTo>
                    <a:pt x="111" y="274"/>
                  </a:lnTo>
                  <a:lnTo>
                    <a:pt x="115" y="274"/>
                  </a:lnTo>
                  <a:lnTo>
                    <a:pt x="115" y="273"/>
                  </a:lnTo>
                  <a:lnTo>
                    <a:pt x="121" y="273"/>
                  </a:lnTo>
                  <a:lnTo>
                    <a:pt x="125" y="273"/>
                  </a:lnTo>
                  <a:lnTo>
                    <a:pt x="126" y="271"/>
                  </a:lnTo>
                  <a:lnTo>
                    <a:pt x="128" y="269"/>
                  </a:lnTo>
                  <a:lnTo>
                    <a:pt x="130" y="266"/>
                  </a:lnTo>
                  <a:lnTo>
                    <a:pt x="133" y="261"/>
                  </a:lnTo>
                  <a:lnTo>
                    <a:pt x="136" y="256"/>
                  </a:lnTo>
                  <a:lnTo>
                    <a:pt x="136" y="253"/>
                  </a:lnTo>
                  <a:lnTo>
                    <a:pt x="136" y="249"/>
                  </a:lnTo>
                  <a:lnTo>
                    <a:pt x="136" y="246"/>
                  </a:lnTo>
                  <a:lnTo>
                    <a:pt x="136" y="243"/>
                  </a:lnTo>
                  <a:lnTo>
                    <a:pt x="138" y="241"/>
                  </a:lnTo>
                  <a:lnTo>
                    <a:pt x="141" y="239"/>
                  </a:lnTo>
                  <a:lnTo>
                    <a:pt x="146" y="236"/>
                  </a:lnTo>
                  <a:lnTo>
                    <a:pt x="153" y="231"/>
                  </a:lnTo>
                  <a:lnTo>
                    <a:pt x="156" y="226"/>
                  </a:lnTo>
                  <a:lnTo>
                    <a:pt x="158" y="221"/>
                  </a:lnTo>
                  <a:lnTo>
                    <a:pt x="158" y="218"/>
                  </a:lnTo>
                  <a:lnTo>
                    <a:pt x="160" y="216"/>
                  </a:lnTo>
                  <a:lnTo>
                    <a:pt x="165" y="214"/>
                  </a:lnTo>
                  <a:lnTo>
                    <a:pt x="169" y="216"/>
                  </a:lnTo>
                  <a:lnTo>
                    <a:pt x="176" y="216"/>
                  </a:lnTo>
                  <a:lnTo>
                    <a:pt x="181" y="216"/>
                  </a:lnTo>
                  <a:lnTo>
                    <a:pt x="183" y="214"/>
                  </a:lnTo>
                  <a:lnTo>
                    <a:pt x="184" y="213"/>
                  </a:lnTo>
                  <a:lnTo>
                    <a:pt x="186" y="209"/>
                  </a:lnTo>
                  <a:lnTo>
                    <a:pt x="191" y="206"/>
                  </a:lnTo>
                  <a:lnTo>
                    <a:pt x="196" y="206"/>
                  </a:lnTo>
                  <a:lnTo>
                    <a:pt x="198" y="204"/>
                  </a:lnTo>
                  <a:lnTo>
                    <a:pt x="199" y="201"/>
                  </a:lnTo>
                  <a:lnTo>
                    <a:pt x="201" y="200"/>
                  </a:lnTo>
                  <a:lnTo>
                    <a:pt x="203" y="196"/>
                  </a:lnTo>
                  <a:lnTo>
                    <a:pt x="206" y="196"/>
                  </a:lnTo>
                  <a:lnTo>
                    <a:pt x="209" y="196"/>
                  </a:lnTo>
                  <a:lnTo>
                    <a:pt x="213" y="195"/>
                  </a:lnTo>
                  <a:lnTo>
                    <a:pt x="216" y="193"/>
                  </a:lnTo>
                  <a:lnTo>
                    <a:pt x="219" y="190"/>
                  </a:lnTo>
                  <a:lnTo>
                    <a:pt x="223" y="188"/>
                  </a:lnTo>
                  <a:lnTo>
                    <a:pt x="234" y="181"/>
                  </a:lnTo>
                  <a:lnTo>
                    <a:pt x="244" y="175"/>
                  </a:lnTo>
                  <a:lnTo>
                    <a:pt x="249" y="173"/>
                  </a:lnTo>
                  <a:lnTo>
                    <a:pt x="254" y="175"/>
                  </a:lnTo>
                  <a:lnTo>
                    <a:pt x="257" y="173"/>
                  </a:lnTo>
                  <a:lnTo>
                    <a:pt x="259" y="171"/>
                  </a:lnTo>
                  <a:lnTo>
                    <a:pt x="264" y="166"/>
                  </a:lnTo>
                  <a:lnTo>
                    <a:pt x="266" y="165"/>
                  </a:lnTo>
                  <a:lnTo>
                    <a:pt x="267" y="163"/>
                  </a:lnTo>
                  <a:lnTo>
                    <a:pt x="269" y="163"/>
                  </a:lnTo>
                  <a:lnTo>
                    <a:pt x="271" y="161"/>
                  </a:lnTo>
                  <a:lnTo>
                    <a:pt x="272" y="158"/>
                  </a:lnTo>
                  <a:lnTo>
                    <a:pt x="274" y="158"/>
                  </a:lnTo>
                  <a:lnTo>
                    <a:pt x="279" y="156"/>
                  </a:lnTo>
                  <a:lnTo>
                    <a:pt x="286" y="158"/>
                  </a:lnTo>
                  <a:lnTo>
                    <a:pt x="291" y="158"/>
                  </a:lnTo>
                  <a:lnTo>
                    <a:pt x="296" y="155"/>
                  </a:lnTo>
                  <a:lnTo>
                    <a:pt x="301" y="153"/>
                  </a:lnTo>
                  <a:lnTo>
                    <a:pt x="306" y="153"/>
                  </a:lnTo>
                  <a:lnTo>
                    <a:pt x="312" y="153"/>
                  </a:lnTo>
                  <a:lnTo>
                    <a:pt x="316" y="151"/>
                  </a:lnTo>
                  <a:lnTo>
                    <a:pt x="317" y="148"/>
                  </a:lnTo>
                  <a:lnTo>
                    <a:pt x="321" y="143"/>
                  </a:lnTo>
                  <a:lnTo>
                    <a:pt x="322" y="135"/>
                  </a:lnTo>
                  <a:lnTo>
                    <a:pt x="321" y="128"/>
                  </a:lnTo>
                  <a:lnTo>
                    <a:pt x="317" y="122"/>
                  </a:lnTo>
                  <a:lnTo>
                    <a:pt x="317" y="120"/>
                  </a:lnTo>
                  <a:lnTo>
                    <a:pt x="317" y="117"/>
                  </a:lnTo>
                  <a:lnTo>
                    <a:pt x="316" y="118"/>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51" name="Freeform 97"/>
            <p:cNvSpPr>
              <a:spLocks/>
            </p:cNvSpPr>
            <p:nvPr/>
          </p:nvSpPr>
          <p:spPr bwMode="auto">
            <a:xfrm>
              <a:off x="3443" y="1153"/>
              <a:ext cx="18" cy="13"/>
            </a:xfrm>
            <a:custGeom>
              <a:avLst/>
              <a:gdLst>
                <a:gd name="T0" fmla="*/ 2 w 24"/>
                <a:gd name="T1" fmla="*/ 1 h 20"/>
                <a:gd name="T2" fmla="*/ 2 w 24"/>
                <a:gd name="T3" fmla="*/ 1 h 20"/>
                <a:gd name="T4" fmla="*/ 2 w 24"/>
                <a:gd name="T5" fmla="*/ 1 h 20"/>
                <a:gd name="T6" fmla="*/ 0 w 24"/>
                <a:gd name="T7" fmla="*/ 1 h 20"/>
                <a:gd name="T8" fmla="*/ 0 w 24"/>
                <a:gd name="T9" fmla="*/ 1 h 20"/>
                <a:gd name="T10" fmla="*/ 2 w 24"/>
                <a:gd name="T11" fmla="*/ 1 h 20"/>
                <a:gd name="T12" fmla="*/ 2 w 24"/>
                <a:gd name="T13" fmla="*/ 1 h 20"/>
                <a:gd name="T14" fmla="*/ 2 w 24"/>
                <a:gd name="T15" fmla="*/ 1 h 20"/>
                <a:gd name="T16" fmla="*/ 2 w 24"/>
                <a:gd name="T17" fmla="*/ 1 h 20"/>
                <a:gd name="T18" fmla="*/ 2 w 24"/>
                <a:gd name="T19" fmla="*/ 1 h 20"/>
                <a:gd name="T20" fmla="*/ 2 w 24"/>
                <a:gd name="T21" fmla="*/ 1 h 20"/>
                <a:gd name="T22" fmla="*/ 2 w 24"/>
                <a:gd name="T23" fmla="*/ 1 h 20"/>
                <a:gd name="T24" fmla="*/ 2 w 24"/>
                <a:gd name="T25" fmla="*/ 1 h 20"/>
                <a:gd name="T26" fmla="*/ 2 w 24"/>
                <a:gd name="T27" fmla="*/ 1 h 20"/>
                <a:gd name="T28" fmla="*/ 2 w 24"/>
                <a:gd name="T29" fmla="*/ 1 h 20"/>
                <a:gd name="T30" fmla="*/ 2 w 24"/>
                <a:gd name="T31" fmla="*/ 1 h 20"/>
                <a:gd name="T32" fmla="*/ 2 w 24"/>
                <a:gd name="T33" fmla="*/ 1 h 20"/>
                <a:gd name="T34" fmla="*/ 2 w 24"/>
                <a:gd name="T35" fmla="*/ 1 h 20"/>
                <a:gd name="T36" fmla="*/ 2 w 24"/>
                <a:gd name="T37" fmla="*/ 1 h 20"/>
                <a:gd name="T38" fmla="*/ 2 w 24"/>
                <a:gd name="T39" fmla="*/ 0 h 20"/>
                <a:gd name="T40" fmla="*/ 2 w 24"/>
                <a:gd name="T41" fmla="*/ 0 h 20"/>
                <a:gd name="T42" fmla="*/ 2 w 24"/>
                <a:gd name="T43" fmla="*/ 1 h 20"/>
                <a:gd name="T44" fmla="*/ 2 w 24"/>
                <a:gd name="T45" fmla="*/ 1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
                <a:gd name="T70" fmla="*/ 0 h 20"/>
                <a:gd name="T71" fmla="*/ 24 w 24"/>
                <a:gd name="T72" fmla="*/ 20 h 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 h="20">
                  <a:moveTo>
                    <a:pt x="5" y="2"/>
                  </a:moveTo>
                  <a:lnTo>
                    <a:pt x="5" y="2"/>
                  </a:lnTo>
                  <a:lnTo>
                    <a:pt x="2" y="5"/>
                  </a:lnTo>
                  <a:lnTo>
                    <a:pt x="0" y="10"/>
                  </a:lnTo>
                  <a:lnTo>
                    <a:pt x="0" y="15"/>
                  </a:lnTo>
                  <a:lnTo>
                    <a:pt x="4" y="18"/>
                  </a:lnTo>
                  <a:lnTo>
                    <a:pt x="7" y="20"/>
                  </a:lnTo>
                  <a:lnTo>
                    <a:pt x="12" y="20"/>
                  </a:lnTo>
                  <a:lnTo>
                    <a:pt x="17" y="18"/>
                  </a:lnTo>
                  <a:lnTo>
                    <a:pt x="22" y="15"/>
                  </a:lnTo>
                  <a:lnTo>
                    <a:pt x="24" y="10"/>
                  </a:lnTo>
                  <a:lnTo>
                    <a:pt x="24" y="5"/>
                  </a:lnTo>
                  <a:lnTo>
                    <a:pt x="22" y="3"/>
                  </a:lnTo>
                  <a:lnTo>
                    <a:pt x="20" y="3"/>
                  </a:lnTo>
                  <a:lnTo>
                    <a:pt x="17" y="2"/>
                  </a:lnTo>
                  <a:lnTo>
                    <a:pt x="10" y="0"/>
                  </a:lnTo>
                  <a:lnTo>
                    <a:pt x="7" y="0"/>
                  </a:lnTo>
                  <a:lnTo>
                    <a:pt x="5"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52" name="Freeform 98"/>
            <p:cNvSpPr>
              <a:spLocks/>
            </p:cNvSpPr>
            <p:nvPr/>
          </p:nvSpPr>
          <p:spPr bwMode="auto">
            <a:xfrm>
              <a:off x="3421" y="1214"/>
              <a:ext cx="25" cy="13"/>
            </a:xfrm>
            <a:custGeom>
              <a:avLst/>
              <a:gdLst>
                <a:gd name="T0" fmla="*/ 1 w 35"/>
                <a:gd name="T1" fmla="*/ 1 h 20"/>
                <a:gd name="T2" fmla="*/ 1 w 35"/>
                <a:gd name="T3" fmla="*/ 1 h 20"/>
                <a:gd name="T4" fmla="*/ 1 w 35"/>
                <a:gd name="T5" fmla="*/ 1 h 20"/>
                <a:gd name="T6" fmla="*/ 1 w 35"/>
                <a:gd name="T7" fmla="*/ 0 h 20"/>
                <a:gd name="T8" fmla="*/ 1 w 35"/>
                <a:gd name="T9" fmla="*/ 0 h 20"/>
                <a:gd name="T10" fmla="*/ 1 w 35"/>
                <a:gd name="T11" fmla="*/ 1 h 20"/>
                <a:gd name="T12" fmla="*/ 1 w 35"/>
                <a:gd name="T13" fmla="*/ 1 h 20"/>
                <a:gd name="T14" fmla="*/ 0 w 35"/>
                <a:gd name="T15" fmla="*/ 1 h 20"/>
                <a:gd name="T16" fmla="*/ 1 w 35"/>
                <a:gd name="T17" fmla="*/ 1 h 20"/>
                <a:gd name="T18" fmla="*/ 1 w 35"/>
                <a:gd name="T19" fmla="*/ 1 h 20"/>
                <a:gd name="T20" fmla="*/ 1 w 35"/>
                <a:gd name="T21" fmla="*/ 1 h 20"/>
                <a:gd name="T22" fmla="*/ 1 w 35"/>
                <a:gd name="T23" fmla="*/ 1 h 20"/>
                <a:gd name="T24" fmla="*/ 1 w 35"/>
                <a:gd name="T25" fmla="*/ 1 h 20"/>
                <a:gd name="T26" fmla="*/ 1 w 35"/>
                <a:gd name="T27" fmla="*/ 1 h 20"/>
                <a:gd name="T28" fmla="*/ 1 w 35"/>
                <a:gd name="T29" fmla="*/ 1 h 20"/>
                <a:gd name="T30" fmla="*/ 1 w 35"/>
                <a:gd name="T31" fmla="*/ 1 h 20"/>
                <a:gd name="T32" fmla="*/ 1 w 35"/>
                <a:gd name="T33" fmla="*/ 1 h 20"/>
                <a:gd name="T34" fmla="*/ 1 w 35"/>
                <a:gd name="T35" fmla="*/ 1 h 20"/>
                <a:gd name="T36" fmla="*/ 1 w 35"/>
                <a:gd name="T37" fmla="*/ 1 h 20"/>
                <a:gd name="T38" fmla="*/ 1 w 35"/>
                <a:gd name="T39" fmla="*/ 1 h 20"/>
                <a:gd name="T40" fmla="*/ 1 w 35"/>
                <a:gd name="T41" fmla="*/ 1 h 20"/>
                <a:gd name="T42" fmla="*/ 1 w 35"/>
                <a:gd name="T43" fmla="*/ 1 h 20"/>
                <a:gd name="T44" fmla="*/ 1 w 35"/>
                <a:gd name="T45" fmla="*/ 1 h 20"/>
                <a:gd name="T46" fmla="*/ 1 w 35"/>
                <a:gd name="T47" fmla="*/ 1 h 20"/>
                <a:gd name="T48" fmla="*/ 1 w 35"/>
                <a:gd name="T49" fmla="*/ 1 h 20"/>
                <a:gd name="T50" fmla="*/ 1 w 35"/>
                <a:gd name="T51" fmla="*/ 1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20"/>
                <a:gd name="T80" fmla="*/ 35 w 35"/>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20">
                  <a:moveTo>
                    <a:pt x="15" y="2"/>
                  </a:moveTo>
                  <a:lnTo>
                    <a:pt x="15" y="2"/>
                  </a:lnTo>
                  <a:lnTo>
                    <a:pt x="10" y="2"/>
                  </a:lnTo>
                  <a:lnTo>
                    <a:pt x="5" y="0"/>
                  </a:lnTo>
                  <a:lnTo>
                    <a:pt x="3" y="2"/>
                  </a:lnTo>
                  <a:lnTo>
                    <a:pt x="2" y="4"/>
                  </a:lnTo>
                  <a:lnTo>
                    <a:pt x="0" y="7"/>
                  </a:lnTo>
                  <a:lnTo>
                    <a:pt x="2" y="9"/>
                  </a:lnTo>
                  <a:lnTo>
                    <a:pt x="3" y="10"/>
                  </a:lnTo>
                  <a:lnTo>
                    <a:pt x="7" y="12"/>
                  </a:lnTo>
                  <a:lnTo>
                    <a:pt x="12" y="17"/>
                  </a:lnTo>
                  <a:lnTo>
                    <a:pt x="20" y="20"/>
                  </a:lnTo>
                  <a:lnTo>
                    <a:pt x="27" y="20"/>
                  </a:lnTo>
                  <a:lnTo>
                    <a:pt x="35" y="20"/>
                  </a:lnTo>
                  <a:lnTo>
                    <a:pt x="32" y="12"/>
                  </a:lnTo>
                  <a:lnTo>
                    <a:pt x="30" y="7"/>
                  </a:lnTo>
                  <a:lnTo>
                    <a:pt x="28" y="4"/>
                  </a:lnTo>
                  <a:lnTo>
                    <a:pt x="25" y="2"/>
                  </a:lnTo>
                  <a:lnTo>
                    <a:pt x="22" y="2"/>
                  </a:lnTo>
                  <a:lnTo>
                    <a:pt x="15"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53" name="Freeform 99"/>
            <p:cNvSpPr>
              <a:spLocks/>
            </p:cNvSpPr>
            <p:nvPr/>
          </p:nvSpPr>
          <p:spPr bwMode="auto">
            <a:xfrm>
              <a:off x="3330" y="1248"/>
              <a:ext cx="40" cy="25"/>
            </a:xfrm>
            <a:custGeom>
              <a:avLst/>
              <a:gdLst>
                <a:gd name="T0" fmla="*/ 1 w 56"/>
                <a:gd name="T1" fmla="*/ 1 h 39"/>
                <a:gd name="T2" fmla="*/ 1 w 56"/>
                <a:gd name="T3" fmla="*/ 1 h 39"/>
                <a:gd name="T4" fmla="*/ 1 w 56"/>
                <a:gd name="T5" fmla="*/ 1 h 39"/>
                <a:gd name="T6" fmla="*/ 1 w 56"/>
                <a:gd name="T7" fmla="*/ 1 h 39"/>
                <a:gd name="T8" fmla="*/ 1 w 56"/>
                <a:gd name="T9" fmla="*/ 1 h 39"/>
                <a:gd name="T10" fmla="*/ 1 w 56"/>
                <a:gd name="T11" fmla="*/ 1 h 39"/>
                <a:gd name="T12" fmla="*/ 1 w 56"/>
                <a:gd name="T13" fmla="*/ 1 h 39"/>
                <a:gd name="T14" fmla="*/ 1 w 56"/>
                <a:gd name="T15" fmla="*/ 1 h 39"/>
                <a:gd name="T16" fmla="*/ 1 w 56"/>
                <a:gd name="T17" fmla="*/ 1 h 39"/>
                <a:gd name="T18" fmla="*/ 1 w 56"/>
                <a:gd name="T19" fmla="*/ 1 h 39"/>
                <a:gd name="T20" fmla="*/ 1 w 56"/>
                <a:gd name="T21" fmla="*/ 1 h 39"/>
                <a:gd name="T22" fmla="*/ 1 w 56"/>
                <a:gd name="T23" fmla="*/ 1 h 39"/>
                <a:gd name="T24" fmla="*/ 1 w 56"/>
                <a:gd name="T25" fmla="*/ 1 h 39"/>
                <a:gd name="T26" fmla="*/ 1 w 56"/>
                <a:gd name="T27" fmla="*/ 1 h 39"/>
                <a:gd name="T28" fmla="*/ 1 w 56"/>
                <a:gd name="T29" fmla="*/ 1 h 39"/>
                <a:gd name="T30" fmla="*/ 1 w 56"/>
                <a:gd name="T31" fmla="*/ 1 h 39"/>
                <a:gd name="T32" fmla="*/ 0 w 56"/>
                <a:gd name="T33" fmla="*/ 1 h 39"/>
                <a:gd name="T34" fmla="*/ 0 w 56"/>
                <a:gd name="T35" fmla="*/ 1 h 39"/>
                <a:gd name="T36" fmla="*/ 0 w 56"/>
                <a:gd name="T37" fmla="*/ 1 h 39"/>
                <a:gd name="T38" fmla="*/ 1 w 56"/>
                <a:gd name="T39" fmla="*/ 1 h 39"/>
                <a:gd name="T40" fmla="*/ 1 w 56"/>
                <a:gd name="T41" fmla="*/ 1 h 39"/>
                <a:gd name="T42" fmla="*/ 1 w 56"/>
                <a:gd name="T43" fmla="*/ 1 h 39"/>
                <a:gd name="T44" fmla="*/ 1 w 56"/>
                <a:gd name="T45" fmla="*/ 1 h 39"/>
                <a:gd name="T46" fmla="*/ 1 w 56"/>
                <a:gd name="T47" fmla="*/ 1 h 39"/>
                <a:gd name="T48" fmla="*/ 1 w 56"/>
                <a:gd name="T49" fmla="*/ 1 h 39"/>
                <a:gd name="T50" fmla="*/ 1 w 56"/>
                <a:gd name="T51" fmla="*/ 1 h 39"/>
                <a:gd name="T52" fmla="*/ 1 w 56"/>
                <a:gd name="T53" fmla="*/ 1 h 39"/>
                <a:gd name="T54" fmla="*/ 1 w 56"/>
                <a:gd name="T55" fmla="*/ 1 h 39"/>
                <a:gd name="T56" fmla="*/ 1 w 56"/>
                <a:gd name="T57" fmla="*/ 1 h 39"/>
                <a:gd name="T58" fmla="*/ 1 w 56"/>
                <a:gd name="T59" fmla="*/ 1 h 39"/>
                <a:gd name="T60" fmla="*/ 1 w 56"/>
                <a:gd name="T61" fmla="*/ 1 h 39"/>
                <a:gd name="T62" fmla="*/ 1 w 56"/>
                <a:gd name="T63" fmla="*/ 1 h 39"/>
                <a:gd name="T64" fmla="*/ 1 w 56"/>
                <a:gd name="T65" fmla="*/ 1 h 39"/>
                <a:gd name="T66" fmla="*/ 1 w 56"/>
                <a:gd name="T67" fmla="*/ 1 h 39"/>
                <a:gd name="T68" fmla="*/ 1 w 56"/>
                <a:gd name="T69" fmla="*/ 1 h 39"/>
                <a:gd name="T70" fmla="*/ 1 w 56"/>
                <a:gd name="T71" fmla="*/ 1 h 39"/>
                <a:gd name="T72" fmla="*/ 1 w 56"/>
                <a:gd name="T73" fmla="*/ 1 h 39"/>
                <a:gd name="T74" fmla="*/ 1 w 56"/>
                <a:gd name="T75" fmla="*/ 1 h 39"/>
                <a:gd name="T76" fmla="*/ 1 w 56"/>
                <a:gd name="T77" fmla="*/ 1 h 39"/>
                <a:gd name="T78" fmla="*/ 1 w 56"/>
                <a:gd name="T79" fmla="*/ 0 h 39"/>
                <a:gd name="T80" fmla="*/ 1 w 56"/>
                <a:gd name="T81" fmla="*/ 0 h 39"/>
                <a:gd name="T82" fmla="*/ 1 w 56"/>
                <a:gd name="T83" fmla="*/ 1 h 39"/>
                <a:gd name="T84" fmla="*/ 1 w 56"/>
                <a:gd name="T85" fmla="*/ 1 h 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
                <a:gd name="T130" fmla="*/ 0 h 39"/>
                <a:gd name="T131" fmla="*/ 56 w 56"/>
                <a:gd name="T132" fmla="*/ 39 h 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 h="39">
                  <a:moveTo>
                    <a:pt x="53" y="2"/>
                  </a:moveTo>
                  <a:lnTo>
                    <a:pt x="53" y="2"/>
                  </a:lnTo>
                  <a:lnTo>
                    <a:pt x="46" y="2"/>
                  </a:lnTo>
                  <a:lnTo>
                    <a:pt x="41" y="2"/>
                  </a:lnTo>
                  <a:lnTo>
                    <a:pt x="35" y="4"/>
                  </a:lnTo>
                  <a:lnTo>
                    <a:pt x="28" y="5"/>
                  </a:lnTo>
                  <a:lnTo>
                    <a:pt x="25" y="10"/>
                  </a:lnTo>
                  <a:lnTo>
                    <a:pt x="23" y="12"/>
                  </a:lnTo>
                  <a:lnTo>
                    <a:pt x="20" y="14"/>
                  </a:lnTo>
                  <a:lnTo>
                    <a:pt x="15" y="15"/>
                  </a:lnTo>
                  <a:lnTo>
                    <a:pt x="10" y="15"/>
                  </a:lnTo>
                  <a:lnTo>
                    <a:pt x="7" y="15"/>
                  </a:lnTo>
                  <a:lnTo>
                    <a:pt x="2" y="17"/>
                  </a:lnTo>
                  <a:lnTo>
                    <a:pt x="0" y="20"/>
                  </a:lnTo>
                  <a:lnTo>
                    <a:pt x="0" y="25"/>
                  </a:lnTo>
                  <a:lnTo>
                    <a:pt x="2" y="27"/>
                  </a:lnTo>
                  <a:lnTo>
                    <a:pt x="5" y="29"/>
                  </a:lnTo>
                  <a:lnTo>
                    <a:pt x="10" y="30"/>
                  </a:lnTo>
                  <a:lnTo>
                    <a:pt x="17" y="37"/>
                  </a:lnTo>
                  <a:lnTo>
                    <a:pt x="20" y="39"/>
                  </a:lnTo>
                  <a:lnTo>
                    <a:pt x="23" y="39"/>
                  </a:lnTo>
                  <a:lnTo>
                    <a:pt x="27" y="37"/>
                  </a:lnTo>
                  <a:lnTo>
                    <a:pt x="28" y="34"/>
                  </a:lnTo>
                  <a:lnTo>
                    <a:pt x="32" y="25"/>
                  </a:lnTo>
                  <a:lnTo>
                    <a:pt x="37" y="22"/>
                  </a:lnTo>
                  <a:lnTo>
                    <a:pt x="41" y="20"/>
                  </a:lnTo>
                  <a:lnTo>
                    <a:pt x="46" y="20"/>
                  </a:lnTo>
                  <a:lnTo>
                    <a:pt x="51" y="17"/>
                  </a:lnTo>
                  <a:lnTo>
                    <a:pt x="55" y="14"/>
                  </a:lnTo>
                  <a:lnTo>
                    <a:pt x="56" y="10"/>
                  </a:lnTo>
                  <a:lnTo>
                    <a:pt x="56" y="2"/>
                  </a:lnTo>
                  <a:lnTo>
                    <a:pt x="56" y="0"/>
                  </a:lnTo>
                  <a:lnTo>
                    <a:pt x="53"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54" name="Freeform 100"/>
            <p:cNvSpPr>
              <a:spLocks/>
            </p:cNvSpPr>
            <p:nvPr/>
          </p:nvSpPr>
          <p:spPr bwMode="auto">
            <a:xfrm>
              <a:off x="2829" y="1425"/>
              <a:ext cx="68" cy="36"/>
            </a:xfrm>
            <a:custGeom>
              <a:avLst/>
              <a:gdLst>
                <a:gd name="T0" fmla="*/ 1 w 95"/>
                <a:gd name="T1" fmla="*/ 1 h 57"/>
                <a:gd name="T2" fmla="*/ 1 w 95"/>
                <a:gd name="T3" fmla="*/ 1 h 57"/>
                <a:gd name="T4" fmla="*/ 1 w 95"/>
                <a:gd name="T5" fmla="*/ 1 h 57"/>
                <a:gd name="T6" fmla="*/ 1 w 95"/>
                <a:gd name="T7" fmla="*/ 1 h 57"/>
                <a:gd name="T8" fmla="*/ 1 w 95"/>
                <a:gd name="T9" fmla="*/ 1 h 57"/>
                <a:gd name="T10" fmla="*/ 1 w 95"/>
                <a:gd name="T11" fmla="*/ 1 h 57"/>
                <a:gd name="T12" fmla="*/ 1 w 95"/>
                <a:gd name="T13" fmla="*/ 1 h 57"/>
                <a:gd name="T14" fmla="*/ 1 w 95"/>
                <a:gd name="T15" fmla="*/ 1 h 57"/>
                <a:gd name="T16" fmla="*/ 1 w 95"/>
                <a:gd name="T17" fmla="*/ 1 h 57"/>
                <a:gd name="T18" fmla="*/ 1 w 95"/>
                <a:gd name="T19" fmla="*/ 1 h 57"/>
                <a:gd name="T20" fmla="*/ 1 w 95"/>
                <a:gd name="T21" fmla="*/ 1 h 57"/>
                <a:gd name="T22" fmla="*/ 1 w 95"/>
                <a:gd name="T23" fmla="*/ 0 h 57"/>
                <a:gd name="T24" fmla="*/ 1 w 95"/>
                <a:gd name="T25" fmla="*/ 0 h 57"/>
                <a:gd name="T26" fmla="*/ 1 w 95"/>
                <a:gd name="T27" fmla="*/ 1 h 57"/>
                <a:gd name="T28" fmla="*/ 1 w 95"/>
                <a:gd name="T29" fmla="*/ 1 h 57"/>
                <a:gd name="T30" fmla="*/ 1 w 95"/>
                <a:gd name="T31" fmla="*/ 1 h 57"/>
                <a:gd name="T32" fmla="*/ 1 w 95"/>
                <a:gd name="T33" fmla="*/ 1 h 57"/>
                <a:gd name="T34" fmla="*/ 1 w 95"/>
                <a:gd name="T35" fmla="*/ 1 h 57"/>
                <a:gd name="T36" fmla="*/ 1 w 95"/>
                <a:gd name="T37" fmla="*/ 1 h 57"/>
                <a:gd name="T38" fmla="*/ 1 w 95"/>
                <a:gd name="T39" fmla="*/ 1 h 57"/>
                <a:gd name="T40" fmla="*/ 1 w 95"/>
                <a:gd name="T41" fmla="*/ 1 h 57"/>
                <a:gd name="T42" fmla="*/ 1 w 95"/>
                <a:gd name="T43" fmla="*/ 1 h 57"/>
                <a:gd name="T44" fmla="*/ 1 w 95"/>
                <a:gd name="T45" fmla="*/ 1 h 57"/>
                <a:gd name="T46" fmla="*/ 1 w 95"/>
                <a:gd name="T47" fmla="*/ 1 h 57"/>
                <a:gd name="T48" fmla="*/ 1 w 95"/>
                <a:gd name="T49" fmla="*/ 1 h 57"/>
                <a:gd name="T50" fmla="*/ 1 w 95"/>
                <a:gd name="T51" fmla="*/ 1 h 57"/>
                <a:gd name="T52" fmla="*/ 1 w 95"/>
                <a:gd name="T53" fmla="*/ 1 h 57"/>
                <a:gd name="T54" fmla="*/ 1 w 95"/>
                <a:gd name="T55" fmla="*/ 1 h 57"/>
                <a:gd name="T56" fmla="*/ 1 w 95"/>
                <a:gd name="T57" fmla="*/ 1 h 57"/>
                <a:gd name="T58" fmla="*/ 1 w 95"/>
                <a:gd name="T59" fmla="*/ 1 h 57"/>
                <a:gd name="T60" fmla="*/ 1 w 95"/>
                <a:gd name="T61" fmla="*/ 1 h 57"/>
                <a:gd name="T62" fmla="*/ 1 w 95"/>
                <a:gd name="T63" fmla="*/ 1 h 57"/>
                <a:gd name="T64" fmla="*/ 1 w 95"/>
                <a:gd name="T65" fmla="*/ 1 h 57"/>
                <a:gd name="T66" fmla="*/ 1 w 95"/>
                <a:gd name="T67" fmla="*/ 1 h 57"/>
                <a:gd name="T68" fmla="*/ 1 w 95"/>
                <a:gd name="T69" fmla="*/ 1 h 57"/>
                <a:gd name="T70" fmla="*/ 1 w 95"/>
                <a:gd name="T71" fmla="*/ 1 h 57"/>
                <a:gd name="T72" fmla="*/ 1 w 95"/>
                <a:gd name="T73" fmla="*/ 1 h 57"/>
                <a:gd name="T74" fmla="*/ 1 w 95"/>
                <a:gd name="T75" fmla="*/ 1 h 57"/>
                <a:gd name="T76" fmla="*/ 1 w 95"/>
                <a:gd name="T77" fmla="*/ 1 h 57"/>
                <a:gd name="T78" fmla="*/ 1 w 95"/>
                <a:gd name="T79" fmla="*/ 1 h 57"/>
                <a:gd name="T80" fmla="*/ 1 w 95"/>
                <a:gd name="T81" fmla="*/ 1 h 57"/>
                <a:gd name="T82" fmla="*/ 1 w 95"/>
                <a:gd name="T83" fmla="*/ 1 h 57"/>
                <a:gd name="T84" fmla="*/ 1 w 95"/>
                <a:gd name="T85" fmla="*/ 1 h 57"/>
                <a:gd name="T86" fmla="*/ 1 w 95"/>
                <a:gd name="T87" fmla="*/ 1 h 57"/>
                <a:gd name="T88" fmla="*/ 1 w 95"/>
                <a:gd name="T89" fmla="*/ 1 h 57"/>
                <a:gd name="T90" fmla="*/ 1 w 95"/>
                <a:gd name="T91" fmla="*/ 1 h 57"/>
                <a:gd name="T92" fmla="*/ 1 w 95"/>
                <a:gd name="T93" fmla="*/ 1 h 57"/>
                <a:gd name="T94" fmla="*/ 0 w 95"/>
                <a:gd name="T95" fmla="*/ 1 h 57"/>
                <a:gd name="T96" fmla="*/ 1 w 95"/>
                <a:gd name="T97" fmla="*/ 1 h 57"/>
                <a:gd name="T98" fmla="*/ 1 w 95"/>
                <a:gd name="T99" fmla="*/ 1 h 57"/>
                <a:gd name="T100" fmla="*/ 1 w 95"/>
                <a:gd name="T101" fmla="*/ 1 h 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5"/>
                <a:gd name="T154" fmla="*/ 0 h 57"/>
                <a:gd name="T155" fmla="*/ 95 w 95"/>
                <a:gd name="T156" fmla="*/ 57 h 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5" h="57">
                  <a:moveTo>
                    <a:pt x="2" y="12"/>
                  </a:moveTo>
                  <a:lnTo>
                    <a:pt x="2" y="12"/>
                  </a:lnTo>
                  <a:lnTo>
                    <a:pt x="7" y="10"/>
                  </a:lnTo>
                  <a:lnTo>
                    <a:pt x="12" y="8"/>
                  </a:lnTo>
                  <a:lnTo>
                    <a:pt x="27" y="10"/>
                  </a:lnTo>
                  <a:lnTo>
                    <a:pt x="42" y="10"/>
                  </a:lnTo>
                  <a:lnTo>
                    <a:pt x="52" y="10"/>
                  </a:lnTo>
                  <a:lnTo>
                    <a:pt x="55" y="8"/>
                  </a:lnTo>
                  <a:lnTo>
                    <a:pt x="57" y="5"/>
                  </a:lnTo>
                  <a:lnTo>
                    <a:pt x="60" y="2"/>
                  </a:lnTo>
                  <a:lnTo>
                    <a:pt x="65" y="0"/>
                  </a:lnTo>
                  <a:lnTo>
                    <a:pt x="72" y="2"/>
                  </a:lnTo>
                  <a:lnTo>
                    <a:pt x="80" y="7"/>
                  </a:lnTo>
                  <a:lnTo>
                    <a:pt x="88" y="12"/>
                  </a:lnTo>
                  <a:lnTo>
                    <a:pt x="95" y="13"/>
                  </a:lnTo>
                  <a:lnTo>
                    <a:pt x="95" y="20"/>
                  </a:lnTo>
                  <a:lnTo>
                    <a:pt x="95" y="27"/>
                  </a:lnTo>
                  <a:lnTo>
                    <a:pt x="93" y="33"/>
                  </a:lnTo>
                  <a:lnTo>
                    <a:pt x="91" y="35"/>
                  </a:lnTo>
                  <a:lnTo>
                    <a:pt x="88" y="37"/>
                  </a:lnTo>
                  <a:lnTo>
                    <a:pt x="80" y="37"/>
                  </a:lnTo>
                  <a:lnTo>
                    <a:pt x="72" y="37"/>
                  </a:lnTo>
                  <a:lnTo>
                    <a:pt x="63" y="35"/>
                  </a:lnTo>
                  <a:lnTo>
                    <a:pt x="55" y="37"/>
                  </a:lnTo>
                  <a:lnTo>
                    <a:pt x="48" y="37"/>
                  </a:lnTo>
                  <a:lnTo>
                    <a:pt x="42" y="38"/>
                  </a:lnTo>
                  <a:lnTo>
                    <a:pt x="40" y="40"/>
                  </a:lnTo>
                  <a:lnTo>
                    <a:pt x="37" y="43"/>
                  </a:lnTo>
                  <a:lnTo>
                    <a:pt x="35" y="47"/>
                  </a:lnTo>
                  <a:lnTo>
                    <a:pt x="32" y="50"/>
                  </a:lnTo>
                  <a:lnTo>
                    <a:pt x="22" y="55"/>
                  </a:lnTo>
                  <a:lnTo>
                    <a:pt x="15" y="57"/>
                  </a:lnTo>
                  <a:lnTo>
                    <a:pt x="8" y="57"/>
                  </a:lnTo>
                  <a:lnTo>
                    <a:pt x="5" y="53"/>
                  </a:lnTo>
                  <a:lnTo>
                    <a:pt x="3" y="50"/>
                  </a:lnTo>
                  <a:lnTo>
                    <a:pt x="2" y="47"/>
                  </a:lnTo>
                  <a:lnTo>
                    <a:pt x="2" y="43"/>
                  </a:lnTo>
                  <a:lnTo>
                    <a:pt x="2" y="27"/>
                  </a:lnTo>
                  <a:lnTo>
                    <a:pt x="0" y="17"/>
                  </a:lnTo>
                  <a:lnTo>
                    <a:pt x="2" y="13"/>
                  </a:lnTo>
                  <a:lnTo>
                    <a:pt x="2" y="1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55" name="Freeform 101"/>
            <p:cNvSpPr>
              <a:spLocks/>
            </p:cNvSpPr>
            <p:nvPr/>
          </p:nvSpPr>
          <p:spPr bwMode="auto">
            <a:xfrm>
              <a:off x="3234" y="1410"/>
              <a:ext cx="191" cy="206"/>
            </a:xfrm>
            <a:custGeom>
              <a:avLst/>
              <a:gdLst>
                <a:gd name="T0" fmla="*/ 1 w 266"/>
                <a:gd name="T1" fmla="*/ 1 h 324"/>
                <a:gd name="T2" fmla="*/ 1 w 266"/>
                <a:gd name="T3" fmla="*/ 1 h 324"/>
                <a:gd name="T4" fmla="*/ 1 w 266"/>
                <a:gd name="T5" fmla="*/ 1 h 324"/>
                <a:gd name="T6" fmla="*/ 1 w 266"/>
                <a:gd name="T7" fmla="*/ 1 h 324"/>
                <a:gd name="T8" fmla="*/ 1 w 266"/>
                <a:gd name="T9" fmla="*/ 1 h 324"/>
                <a:gd name="T10" fmla="*/ 1 w 266"/>
                <a:gd name="T11" fmla="*/ 1 h 324"/>
                <a:gd name="T12" fmla="*/ 1 w 266"/>
                <a:gd name="T13" fmla="*/ 1 h 324"/>
                <a:gd name="T14" fmla="*/ 1 w 266"/>
                <a:gd name="T15" fmla="*/ 1 h 324"/>
                <a:gd name="T16" fmla="*/ 1 w 266"/>
                <a:gd name="T17" fmla="*/ 1 h 324"/>
                <a:gd name="T18" fmla="*/ 1 w 266"/>
                <a:gd name="T19" fmla="*/ 1 h 324"/>
                <a:gd name="T20" fmla="*/ 1 w 266"/>
                <a:gd name="T21" fmla="*/ 1 h 324"/>
                <a:gd name="T22" fmla="*/ 1 w 266"/>
                <a:gd name="T23" fmla="*/ 1 h 324"/>
                <a:gd name="T24" fmla="*/ 1 w 266"/>
                <a:gd name="T25" fmla="*/ 1 h 324"/>
                <a:gd name="T26" fmla="*/ 1 w 266"/>
                <a:gd name="T27" fmla="*/ 1 h 324"/>
                <a:gd name="T28" fmla="*/ 1 w 266"/>
                <a:gd name="T29" fmla="*/ 1 h 324"/>
                <a:gd name="T30" fmla="*/ 1 w 266"/>
                <a:gd name="T31" fmla="*/ 1 h 324"/>
                <a:gd name="T32" fmla="*/ 1 w 266"/>
                <a:gd name="T33" fmla="*/ 1 h 324"/>
                <a:gd name="T34" fmla="*/ 1 w 266"/>
                <a:gd name="T35" fmla="*/ 0 h 324"/>
                <a:gd name="T36" fmla="*/ 1 w 266"/>
                <a:gd name="T37" fmla="*/ 1 h 324"/>
                <a:gd name="T38" fmla="*/ 1 w 266"/>
                <a:gd name="T39" fmla="*/ 1 h 324"/>
                <a:gd name="T40" fmla="*/ 1 w 266"/>
                <a:gd name="T41" fmla="*/ 1 h 324"/>
                <a:gd name="T42" fmla="*/ 1 w 266"/>
                <a:gd name="T43" fmla="*/ 1 h 324"/>
                <a:gd name="T44" fmla="*/ 1 w 266"/>
                <a:gd name="T45" fmla="*/ 1 h 324"/>
                <a:gd name="T46" fmla="*/ 1 w 266"/>
                <a:gd name="T47" fmla="*/ 1 h 324"/>
                <a:gd name="T48" fmla="*/ 1 w 266"/>
                <a:gd name="T49" fmla="*/ 1 h 324"/>
                <a:gd name="T50" fmla="*/ 1 w 266"/>
                <a:gd name="T51" fmla="*/ 1 h 324"/>
                <a:gd name="T52" fmla="*/ 1 w 266"/>
                <a:gd name="T53" fmla="*/ 1 h 324"/>
                <a:gd name="T54" fmla="*/ 1 w 266"/>
                <a:gd name="T55" fmla="*/ 1 h 324"/>
                <a:gd name="T56" fmla="*/ 1 w 266"/>
                <a:gd name="T57" fmla="*/ 1 h 324"/>
                <a:gd name="T58" fmla="*/ 1 w 266"/>
                <a:gd name="T59" fmla="*/ 1 h 324"/>
                <a:gd name="T60" fmla="*/ 1 w 266"/>
                <a:gd name="T61" fmla="*/ 1 h 324"/>
                <a:gd name="T62" fmla="*/ 1 w 266"/>
                <a:gd name="T63" fmla="*/ 1 h 324"/>
                <a:gd name="T64" fmla="*/ 1 w 266"/>
                <a:gd name="T65" fmla="*/ 1 h 324"/>
                <a:gd name="T66" fmla="*/ 1 w 266"/>
                <a:gd name="T67" fmla="*/ 1 h 324"/>
                <a:gd name="T68" fmla="*/ 1 w 266"/>
                <a:gd name="T69" fmla="*/ 1 h 324"/>
                <a:gd name="T70" fmla="*/ 1 w 266"/>
                <a:gd name="T71" fmla="*/ 1 h 324"/>
                <a:gd name="T72" fmla="*/ 1 w 266"/>
                <a:gd name="T73" fmla="*/ 1 h 324"/>
                <a:gd name="T74" fmla="*/ 1 w 266"/>
                <a:gd name="T75" fmla="*/ 1 h 324"/>
                <a:gd name="T76" fmla="*/ 1 w 266"/>
                <a:gd name="T77" fmla="*/ 1 h 324"/>
                <a:gd name="T78" fmla="*/ 1 w 266"/>
                <a:gd name="T79" fmla="*/ 1 h 324"/>
                <a:gd name="T80" fmla="*/ 1 w 266"/>
                <a:gd name="T81" fmla="*/ 1 h 324"/>
                <a:gd name="T82" fmla="*/ 1 w 266"/>
                <a:gd name="T83" fmla="*/ 1 h 324"/>
                <a:gd name="T84" fmla="*/ 1 w 266"/>
                <a:gd name="T85" fmla="*/ 1 h 324"/>
                <a:gd name="T86" fmla="*/ 1 w 266"/>
                <a:gd name="T87" fmla="*/ 1 h 324"/>
                <a:gd name="T88" fmla="*/ 1 w 266"/>
                <a:gd name="T89" fmla="*/ 1 h 324"/>
                <a:gd name="T90" fmla="*/ 1 w 266"/>
                <a:gd name="T91" fmla="*/ 1 h 324"/>
                <a:gd name="T92" fmla="*/ 1 w 266"/>
                <a:gd name="T93" fmla="*/ 1 h 324"/>
                <a:gd name="T94" fmla="*/ 1 w 266"/>
                <a:gd name="T95" fmla="*/ 1 h 324"/>
                <a:gd name="T96" fmla="*/ 1 w 266"/>
                <a:gd name="T97" fmla="*/ 1 h 324"/>
                <a:gd name="T98" fmla="*/ 1 w 266"/>
                <a:gd name="T99" fmla="*/ 1 h 324"/>
                <a:gd name="T100" fmla="*/ 1 w 266"/>
                <a:gd name="T101" fmla="*/ 1 h 324"/>
                <a:gd name="T102" fmla="*/ 1 w 266"/>
                <a:gd name="T103" fmla="*/ 1 h 324"/>
                <a:gd name="T104" fmla="*/ 1 w 266"/>
                <a:gd name="T105" fmla="*/ 1 h 324"/>
                <a:gd name="T106" fmla="*/ 1 w 266"/>
                <a:gd name="T107" fmla="*/ 1 h 324"/>
                <a:gd name="T108" fmla="*/ 0 w 266"/>
                <a:gd name="T109" fmla="*/ 1 h 3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6"/>
                <a:gd name="T166" fmla="*/ 0 h 324"/>
                <a:gd name="T167" fmla="*/ 266 w 266"/>
                <a:gd name="T168" fmla="*/ 324 h 32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6" h="324">
                  <a:moveTo>
                    <a:pt x="266" y="110"/>
                  </a:moveTo>
                  <a:lnTo>
                    <a:pt x="266" y="110"/>
                  </a:lnTo>
                  <a:lnTo>
                    <a:pt x="259" y="105"/>
                  </a:lnTo>
                  <a:lnTo>
                    <a:pt x="254" y="105"/>
                  </a:lnTo>
                  <a:lnTo>
                    <a:pt x="251" y="105"/>
                  </a:lnTo>
                  <a:lnTo>
                    <a:pt x="249" y="106"/>
                  </a:lnTo>
                  <a:lnTo>
                    <a:pt x="248" y="108"/>
                  </a:lnTo>
                  <a:lnTo>
                    <a:pt x="248" y="111"/>
                  </a:lnTo>
                  <a:lnTo>
                    <a:pt x="246" y="111"/>
                  </a:lnTo>
                  <a:lnTo>
                    <a:pt x="241" y="113"/>
                  </a:lnTo>
                  <a:lnTo>
                    <a:pt x="236" y="114"/>
                  </a:lnTo>
                  <a:lnTo>
                    <a:pt x="228" y="113"/>
                  </a:lnTo>
                  <a:lnTo>
                    <a:pt x="218" y="116"/>
                  </a:lnTo>
                  <a:lnTo>
                    <a:pt x="213" y="114"/>
                  </a:lnTo>
                  <a:lnTo>
                    <a:pt x="211" y="111"/>
                  </a:lnTo>
                  <a:lnTo>
                    <a:pt x="211" y="108"/>
                  </a:lnTo>
                  <a:lnTo>
                    <a:pt x="213" y="105"/>
                  </a:lnTo>
                  <a:lnTo>
                    <a:pt x="216" y="101"/>
                  </a:lnTo>
                  <a:lnTo>
                    <a:pt x="221" y="98"/>
                  </a:lnTo>
                  <a:lnTo>
                    <a:pt x="224" y="96"/>
                  </a:lnTo>
                  <a:lnTo>
                    <a:pt x="228" y="93"/>
                  </a:lnTo>
                  <a:lnTo>
                    <a:pt x="236" y="90"/>
                  </a:lnTo>
                  <a:lnTo>
                    <a:pt x="239" y="86"/>
                  </a:lnTo>
                  <a:lnTo>
                    <a:pt x="243" y="83"/>
                  </a:lnTo>
                  <a:lnTo>
                    <a:pt x="243" y="80"/>
                  </a:lnTo>
                  <a:lnTo>
                    <a:pt x="243" y="76"/>
                  </a:lnTo>
                  <a:lnTo>
                    <a:pt x="239" y="70"/>
                  </a:lnTo>
                  <a:lnTo>
                    <a:pt x="239" y="63"/>
                  </a:lnTo>
                  <a:lnTo>
                    <a:pt x="238" y="61"/>
                  </a:lnTo>
                  <a:lnTo>
                    <a:pt x="236" y="60"/>
                  </a:lnTo>
                  <a:lnTo>
                    <a:pt x="233" y="56"/>
                  </a:lnTo>
                  <a:lnTo>
                    <a:pt x="224" y="50"/>
                  </a:lnTo>
                  <a:lnTo>
                    <a:pt x="219" y="46"/>
                  </a:lnTo>
                  <a:lnTo>
                    <a:pt x="214" y="46"/>
                  </a:lnTo>
                  <a:lnTo>
                    <a:pt x="196" y="46"/>
                  </a:lnTo>
                  <a:lnTo>
                    <a:pt x="194" y="43"/>
                  </a:lnTo>
                  <a:lnTo>
                    <a:pt x="191" y="46"/>
                  </a:lnTo>
                  <a:lnTo>
                    <a:pt x="191" y="50"/>
                  </a:lnTo>
                  <a:lnTo>
                    <a:pt x="189" y="56"/>
                  </a:lnTo>
                  <a:lnTo>
                    <a:pt x="186" y="61"/>
                  </a:lnTo>
                  <a:lnTo>
                    <a:pt x="183" y="63"/>
                  </a:lnTo>
                  <a:lnTo>
                    <a:pt x="183" y="66"/>
                  </a:lnTo>
                  <a:lnTo>
                    <a:pt x="179" y="66"/>
                  </a:lnTo>
                  <a:lnTo>
                    <a:pt x="174" y="66"/>
                  </a:lnTo>
                  <a:lnTo>
                    <a:pt x="168" y="63"/>
                  </a:lnTo>
                  <a:lnTo>
                    <a:pt x="161" y="65"/>
                  </a:lnTo>
                  <a:lnTo>
                    <a:pt x="158" y="65"/>
                  </a:lnTo>
                  <a:lnTo>
                    <a:pt x="156" y="63"/>
                  </a:lnTo>
                  <a:lnTo>
                    <a:pt x="155" y="60"/>
                  </a:lnTo>
                  <a:lnTo>
                    <a:pt x="155" y="56"/>
                  </a:lnTo>
                  <a:lnTo>
                    <a:pt x="156" y="50"/>
                  </a:lnTo>
                  <a:lnTo>
                    <a:pt x="160" y="46"/>
                  </a:lnTo>
                  <a:lnTo>
                    <a:pt x="163" y="45"/>
                  </a:lnTo>
                  <a:lnTo>
                    <a:pt x="171" y="43"/>
                  </a:lnTo>
                  <a:lnTo>
                    <a:pt x="174" y="40"/>
                  </a:lnTo>
                  <a:lnTo>
                    <a:pt x="178" y="36"/>
                  </a:lnTo>
                  <a:lnTo>
                    <a:pt x="184" y="30"/>
                  </a:lnTo>
                  <a:lnTo>
                    <a:pt x="189" y="27"/>
                  </a:lnTo>
                  <a:lnTo>
                    <a:pt x="191" y="25"/>
                  </a:lnTo>
                  <a:lnTo>
                    <a:pt x="193" y="23"/>
                  </a:lnTo>
                  <a:lnTo>
                    <a:pt x="193" y="15"/>
                  </a:lnTo>
                  <a:lnTo>
                    <a:pt x="191" y="10"/>
                  </a:lnTo>
                  <a:lnTo>
                    <a:pt x="188" y="7"/>
                  </a:lnTo>
                  <a:lnTo>
                    <a:pt x="184" y="5"/>
                  </a:lnTo>
                  <a:lnTo>
                    <a:pt x="181" y="3"/>
                  </a:lnTo>
                  <a:lnTo>
                    <a:pt x="171" y="2"/>
                  </a:lnTo>
                  <a:lnTo>
                    <a:pt x="161" y="2"/>
                  </a:lnTo>
                  <a:lnTo>
                    <a:pt x="151" y="0"/>
                  </a:lnTo>
                  <a:lnTo>
                    <a:pt x="141" y="2"/>
                  </a:lnTo>
                  <a:lnTo>
                    <a:pt x="136" y="3"/>
                  </a:lnTo>
                  <a:lnTo>
                    <a:pt x="131" y="7"/>
                  </a:lnTo>
                  <a:lnTo>
                    <a:pt x="125" y="8"/>
                  </a:lnTo>
                  <a:lnTo>
                    <a:pt x="120" y="8"/>
                  </a:lnTo>
                  <a:lnTo>
                    <a:pt x="106" y="12"/>
                  </a:lnTo>
                  <a:lnTo>
                    <a:pt x="105" y="12"/>
                  </a:lnTo>
                  <a:lnTo>
                    <a:pt x="101" y="13"/>
                  </a:lnTo>
                  <a:lnTo>
                    <a:pt x="100" y="15"/>
                  </a:lnTo>
                  <a:lnTo>
                    <a:pt x="96" y="17"/>
                  </a:lnTo>
                  <a:lnTo>
                    <a:pt x="88" y="20"/>
                  </a:lnTo>
                  <a:lnTo>
                    <a:pt x="80" y="23"/>
                  </a:lnTo>
                  <a:lnTo>
                    <a:pt x="77" y="23"/>
                  </a:lnTo>
                  <a:lnTo>
                    <a:pt x="75" y="23"/>
                  </a:lnTo>
                  <a:lnTo>
                    <a:pt x="73" y="23"/>
                  </a:lnTo>
                  <a:lnTo>
                    <a:pt x="72" y="25"/>
                  </a:lnTo>
                  <a:lnTo>
                    <a:pt x="65" y="40"/>
                  </a:lnTo>
                  <a:lnTo>
                    <a:pt x="60" y="48"/>
                  </a:lnTo>
                  <a:lnTo>
                    <a:pt x="53" y="56"/>
                  </a:lnTo>
                  <a:lnTo>
                    <a:pt x="50" y="60"/>
                  </a:lnTo>
                  <a:lnTo>
                    <a:pt x="47" y="63"/>
                  </a:lnTo>
                  <a:lnTo>
                    <a:pt x="38" y="66"/>
                  </a:lnTo>
                  <a:lnTo>
                    <a:pt x="33" y="73"/>
                  </a:lnTo>
                  <a:lnTo>
                    <a:pt x="27" y="78"/>
                  </a:lnTo>
                  <a:lnTo>
                    <a:pt x="22" y="81"/>
                  </a:lnTo>
                  <a:lnTo>
                    <a:pt x="17" y="86"/>
                  </a:lnTo>
                  <a:lnTo>
                    <a:pt x="15" y="86"/>
                  </a:lnTo>
                  <a:lnTo>
                    <a:pt x="12" y="96"/>
                  </a:lnTo>
                  <a:lnTo>
                    <a:pt x="13" y="101"/>
                  </a:lnTo>
                  <a:lnTo>
                    <a:pt x="13" y="105"/>
                  </a:lnTo>
                  <a:lnTo>
                    <a:pt x="15" y="106"/>
                  </a:lnTo>
                  <a:lnTo>
                    <a:pt x="17" y="106"/>
                  </a:lnTo>
                  <a:lnTo>
                    <a:pt x="18" y="111"/>
                  </a:lnTo>
                  <a:lnTo>
                    <a:pt x="20" y="113"/>
                  </a:lnTo>
                  <a:lnTo>
                    <a:pt x="22" y="113"/>
                  </a:lnTo>
                  <a:lnTo>
                    <a:pt x="27" y="114"/>
                  </a:lnTo>
                  <a:lnTo>
                    <a:pt x="30" y="113"/>
                  </a:lnTo>
                  <a:lnTo>
                    <a:pt x="35" y="113"/>
                  </a:lnTo>
                  <a:lnTo>
                    <a:pt x="38" y="113"/>
                  </a:lnTo>
                  <a:lnTo>
                    <a:pt x="40" y="114"/>
                  </a:lnTo>
                  <a:lnTo>
                    <a:pt x="38" y="119"/>
                  </a:lnTo>
                  <a:lnTo>
                    <a:pt x="35" y="121"/>
                  </a:lnTo>
                  <a:lnTo>
                    <a:pt x="32" y="123"/>
                  </a:lnTo>
                  <a:lnTo>
                    <a:pt x="27" y="126"/>
                  </a:lnTo>
                  <a:lnTo>
                    <a:pt x="25" y="129"/>
                  </a:lnTo>
                  <a:lnTo>
                    <a:pt x="25" y="136"/>
                  </a:lnTo>
                  <a:lnTo>
                    <a:pt x="27" y="136"/>
                  </a:lnTo>
                  <a:lnTo>
                    <a:pt x="28" y="136"/>
                  </a:lnTo>
                  <a:lnTo>
                    <a:pt x="32" y="136"/>
                  </a:lnTo>
                  <a:lnTo>
                    <a:pt x="42" y="134"/>
                  </a:lnTo>
                  <a:lnTo>
                    <a:pt x="52" y="133"/>
                  </a:lnTo>
                  <a:lnTo>
                    <a:pt x="68" y="134"/>
                  </a:lnTo>
                  <a:lnTo>
                    <a:pt x="80" y="136"/>
                  </a:lnTo>
                  <a:lnTo>
                    <a:pt x="103" y="143"/>
                  </a:lnTo>
                  <a:lnTo>
                    <a:pt x="103" y="144"/>
                  </a:lnTo>
                  <a:lnTo>
                    <a:pt x="103" y="149"/>
                  </a:lnTo>
                  <a:lnTo>
                    <a:pt x="98" y="151"/>
                  </a:lnTo>
                  <a:lnTo>
                    <a:pt x="93" y="153"/>
                  </a:lnTo>
                  <a:lnTo>
                    <a:pt x="80" y="153"/>
                  </a:lnTo>
                  <a:lnTo>
                    <a:pt x="48" y="153"/>
                  </a:lnTo>
                  <a:lnTo>
                    <a:pt x="45" y="154"/>
                  </a:lnTo>
                  <a:lnTo>
                    <a:pt x="42" y="156"/>
                  </a:lnTo>
                  <a:lnTo>
                    <a:pt x="35" y="156"/>
                  </a:lnTo>
                  <a:lnTo>
                    <a:pt x="27" y="156"/>
                  </a:lnTo>
                  <a:lnTo>
                    <a:pt x="27" y="158"/>
                  </a:lnTo>
                  <a:lnTo>
                    <a:pt x="18" y="159"/>
                  </a:lnTo>
                  <a:lnTo>
                    <a:pt x="15" y="159"/>
                  </a:lnTo>
                  <a:lnTo>
                    <a:pt x="12" y="159"/>
                  </a:lnTo>
                  <a:lnTo>
                    <a:pt x="8" y="163"/>
                  </a:lnTo>
                  <a:lnTo>
                    <a:pt x="7" y="166"/>
                  </a:lnTo>
                  <a:lnTo>
                    <a:pt x="8" y="169"/>
                  </a:lnTo>
                  <a:lnTo>
                    <a:pt x="8" y="173"/>
                  </a:lnTo>
                  <a:lnTo>
                    <a:pt x="10" y="174"/>
                  </a:lnTo>
                  <a:lnTo>
                    <a:pt x="10" y="178"/>
                  </a:lnTo>
                  <a:lnTo>
                    <a:pt x="12" y="186"/>
                  </a:lnTo>
                  <a:lnTo>
                    <a:pt x="15" y="192"/>
                  </a:lnTo>
                  <a:lnTo>
                    <a:pt x="20" y="201"/>
                  </a:lnTo>
                  <a:lnTo>
                    <a:pt x="27" y="206"/>
                  </a:lnTo>
                  <a:lnTo>
                    <a:pt x="33" y="211"/>
                  </a:lnTo>
                  <a:lnTo>
                    <a:pt x="42" y="212"/>
                  </a:lnTo>
                  <a:lnTo>
                    <a:pt x="47" y="214"/>
                  </a:lnTo>
                  <a:lnTo>
                    <a:pt x="52" y="217"/>
                  </a:lnTo>
                  <a:lnTo>
                    <a:pt x="55" y="219"/>
                  </a:lnTo>
                  <a:lnTo>
                    <a:pt x="60" y="221"/>
                  </a:lnTo>
                  <a:lnTo>
                    <a:pt x="70" y="222"/>
                  </a:lnTo>
                  <a:lnTo>
                    <a:pt x="78" y="222"/>
                  </a:lnTo>
                  <a:lnTo>
                    <a:pt x="83" y="224"/>
                  </a:lnTo>
                  <a:lnTo>
                    <a:pt x="88" y="226"/>
                  </a:lnTo>
                  <a:lnTo>
                    <a:pt x="118" y="227"/>
                  </a:lnTo>
                  <a:lnTo>
                    <a:pt x="128" y="227"/>
                  </a:lnTo>
                  <a:lnTo>
                    <a:pt x="133" y="227"/>
                  </a:lnTo>
                  <a:lnTo>
                    <a:pt x="136" y="229"/>
                  </a:lnTo>
                  <a:lnTo>
                    <a:pt x="138" y="232"/>
                  </a:lnTo>
                  <a:lnTo>
                    <a:pt x="140" y="236"/>
                  </a:lnTo>
                  <a:lnTo>
                    <a:pt x="145" y="237"/>
                  </a:lnTo>
                  <a:lnTo>
                    <a:pt x="148" y="239"/>
                  </a:lnTo>
                  <a:lnTo>
                    <a:pt x="153" y="241"/>
                  </a:lnTo>
                  <a:lnTo>
                    <a:pt x="156" y="244"/>
                  </a:lnTo>
                  <a:lnTo>
                    <a:pt x="158" y="249"/>
                  </a:lnTo>
                  <a:lnTo>
                    <a:pt x="158" y="254"/>
                  </a:lnTo>
                  <a:lnTo>
                    <a:pt x="158" y="259"/>
                  </a:lnTo>
                  <a:lnTo>
                    <a:pt x="160" y="264"/>
                  </a:lnTo>
                  <a:lnTo>
                    <a:pt x="161" y="267"/>
                  </a:lnTo>
                  <a:lnTo>
                    <a:pt x="163" y="269"/>
                  </a:lnTo>
                  <a:lnTo>
                    <a:pt x="168" y="271"/>
                  </a:lnTo>
                  <a:lnTo>
                    <a:pt x="174" y="271"/>
                  </a:lnTo>
                  <a:lnTo>
                    <a:pt x="181" y="271"/>
                  </a:lnTo>
                  <a:lnTo>
                    <a:pt x="184" y="272"/>
                  </a:lnTo>
                  <a:lnTo>
                    <a:pt x="184" y="274"/>
                  </a:lnTo>
                  <a:lnTo>
                    <a:pt x="188" y="280"/>
                  </a:lnTo>
                  <a:lnTo>
                    <a:pt x="176" y="282"/>
                  </a:lnTo>
                  <a:lnTo>
                    <a:pt x="156" y="282"/>
                  </a:lnTo>
                  <a:lnTo>
                    <a:pt x="146" y="282"/>
                  </a:lnTo>
                  <a:lnTo>
                    <a:pt x="136" y="280"/>
                  </a:lnTo>
                  <a:lnTo>
                    <a:pt x="133" y="279"/>
                  </a:lnTo>
                  <a:lnTo>
                    <a:pt x="130" y="275"/>
                  </a:lnTo>
                  <a:lnTo>
                    <a:pt x="116" y="267"/>
                  </a:lnTo>
                  <a:lnTo>
                    <a:pt x="103" y="261"/>
                  </a:lnTo>
                  <a:lnTo>
                    <a:pt x="103" y="259"/>
                  </a:lnTo>
                  <a:lnTo>
                    <a:pt x="93" y="257"/>
                  </a:lnTo>
                  <a:lnTo>
                    <a:pt x="85" y="257"/>
                  </a:lnTo>
                  <a:lnTo>
                    <a:pt x="65" y="256"/>
                  </a:lnTo>
                  <a:lnTo>
                    <a:pt x="53" y="252"/>
                  </a:lnTo>
                  <a:lnTo>
                    <a:pt x="42" y="249"/>
                  </a:lnTo>
                  <a:lnTo>
                    <a:pt x="28" y="247"/>
                  </a:lnTo>
                  <a:lnTo>
                    <a:pt x="22" y="247"/>
                  </a:lnTo>
                  <a:lnTo>
                    <a:pt x="13" y="249"/>
                  </a:lnTo>
                  <a:lnTo>
                    <a:pt x="10" y="251"/>
                  </a:lnTo>
                  <a:lnTo>
                    <a:pt x="7" y="254"/>
                  </a:lnTo>
                  <a:lnTo>
                    <a:pt x="4" y="256"/>
                  </a:lnTo>
                  <a:lnTo>
                    <a:pt x="0" y="257"/>
                  </a:lnTo>
                  <a:lnTo>
                    <a:pt x="2" y="261"/>
                  </a:lnTo>
                  <a:lnTo>
                    <a:pt x="216" y="324"/>
                  </a:lnTo>
                  <a:lnTo>
                    <a:pt x="266" y="11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56" name="Freeform 102"/>
            <p:cNvSpPr>
              <a:spLocks/>
            </p:cNvSpPr>
            <p:nvPr/>
          </p:nvSpPr>
          <p:spPr bwMode="auto">
            <a:xfrm>
              <a:off x="3349" y="1232"/>
              <a:ext cx="118" cy="127"/>
            </a:xfrm>
            <a:custGeom>
              <a:avLst/>
              <a:gdLst>
                <a:gd name="T0" fmla="*/ 1 w 163"/>
                <a:gd name="T1" fmla="*/ 1 h 201"/>
                <a:gd name="T2" fmla="*/ 1 w 163"/>
                <a:gd name="T3" fmla="*/ 1 h 201"/>
                <a:gd name="T4" fmla="*/ 1 w 163"/>
                <a:gd name="T5" fmla="*/ 1 h 201"/>
                <a:gd name="T6" fmla="*/ 1 w 163"/>
                <a:gd name="T7" fmla="*/ 1 h 201"/>
                <a:gd name="T8" fmla="*/ 1 w 163"/>
                <a:gd name="T9" fmla="*/ 1 h 201"/>
                <a:gd name="T10" fmla="*/ 1 w 163"/>
                <a:gd name="T11" fmla="*/ 1 h 201"/>
                <a:gd name="T12" fmla="*/ 1 w 163"/>
                <a:gd name="T13" fmla="*/ 1 h 201"/>
                <a:gd name="T14" fmla="*/ 1 w 163"/>
                <a:gd name="T15" fmla="*/ 1 h 201"/>
                <a:gd name="T16" fmla="*/ 1 w 163"/>
                <a:gd name="T17" fmla="*/ 1 h 201"/>
                <a:gd name="T18" fmla="*/ 1 w 163"/>
                <a:gd name="T19" fmla="*/ 1 h 201"/>
                <a:gd name="T20" fmla="*/ 1 w 163"/>
                <a:gd name="T21" fmla="*/ 1 h 201"/>
                <a:gd name="T22" fmla="*/ 1 w 163"/>
                <a:gd name="T23" fmla="*/ 1 h 201"/>
                <a:gd name="T24" fmla="*/ 1 w 163"/>
                <a:gd name="T25" fmla="*/ 1 h 201"/>
                <a:gd name="T26" fmla="*/ 1 w 163"/>
                <a:gd name="T27" fmla="*/ 1 h 201"/>
                <a:gd name="T28" fmla="*/ 1 w 163"/>
                <a:gd name="T29" fmla="*/ 1 h 201"/>
                <a:gd name="T30" fmla="*/ 1 w 163"/>
                <a:gd name="T31" fmla="*/ 1 h 201"/>
                <a:gd name="T32" fmla="*/ 1 w 163"/>
                <a:gd name="T33" fmla="*/ 1 h 201"/>
                <a:gd name="T34" fmla="*/ 1 w 163"/>
                <a:gd name="T35" fmla="*/ 1 h 201"/>
                <a:gd name="T36" fmla="*/ 1 w 163"/>
                <a:gd name="T37" fmla="*/ 1 h 201"/>
                <a:gd name="T38" fmla="*/ 1 w 163"/>
                <a:gd name="T39" fmla="*/ 1 h 201"/>
                <a:gd name="T40" fmla="*/ 1 w 163"/>
                <a:gd name="T41" fmla="*/ 1 h 201"/>
                <a:gd name="T42" fmla="*/ 1 w 163"/>
                <a:gd name="T43" fmla="*/ 1 h 201"/>
                <a:gd name="T44" fmla="*/ 1 w 163"/>
                <a:gd name="T45" fmla="*/ 1 h 201"/>
                <a:gd name="T46" fmla="*/ 0 w 163"/>
                <a:gd name="T47" fmla="*/ 1 h 201"/>
                <a:gd name="T48" fmla="*/ 1 w 163"/>
                <a:gd name="T49" fmla="*/ 1 h 201"/>
                <a:gd name="T50" fmla="*/ 1 w 163"/>
                <a:gd name="T51" fmla="*/ 1 h 201"/>
                <a:gd name="T52" fmla="*/ 1 w 163"/>
                <a:gd name="T53" fmla="*/ 1 h 201"/>
                <a:gd name="T54" fmla="*/ 1 w 163"/>
                <a:gd name="T55" fmla="*/ 1 h 201"/>
                <a:gd name="T56" fmla="*/ 1 w 163"/>
                <a:gd name="T57" fmla="*/ 1 h 201"/>
                <a:gd name="T58" fmla="*/ 1 w 163"/>
                <a:gd name="T59" fmla="*/ 1 h 201"/>
                <a:gd name="T60" fmla="*/ 1 w 163"/>
                <a:gd name="T61" fmla="*/ 1 h 201"/>
                <a:gd name="T62" fmla="*/ 1 w 163"/>
                <a:gd name="T63" fmla="*/ 1 h 201"/>
                <a:gd name="T64" fmla="*/ 1 w 163"/>
                <a:gd name="T65" fmla="*/ 1 h 201"/>
                <a:gd name="T66" fmla="*/ 1 w 163"/>
                <a:gd name="T67" fmla="*/ 1 h 201"/>
                <a:gd name="T68" fmla="*/ 1 w 163"/>
                <a:gd name="T69" fmla="*/ 1 h 201"/>
                <a:gd name="T70" fmla="*/ 1 w 163"/>
                <a:gd name="T71" fmla="*/ 1 h 201"/>
                <a:gd name="T72" fmla="*/ 1 w 163"/>
                <a:gd name="T73" fmla="*/ 1 h 201"/>
                <a:gd name="T74" fmla="*/ 1 w 163"/>
                <a:gd name="T75" fmla="*/ 1 h 201"/>
                <a:gd name="T76" fmla="*/ 1 w 163"/>
                <a:gd name="T77" fmla="*/ 1 h 201"/>
                <a:gd name="T78" fmla="*/ 1 w 163"/>
                <a:gd name="T79" fmla="*/ 1 h 201"/>
                <a:gd name="T80" fmla="*/ 1 w 163"/>
                <a:gd name="T81" fmla="*/ 1 h 201"/>
                <a:gd name="T82" fmla="*/ 1 w 163"/>
                <a:gd name="T83" fmla="*/ 1 h 201"/>
                <a:gd name="T84" fmla="*/ 1 w 163"/>
                <a:gd name="T85" fmla="*/ 1 h 201"/>
                <a:gd name="T86" fmla="*/ 1 w 163"/>
                <a:gd name="T87" fmla="*/ 1 h 201"/>
                <a:gd name="T88" fmla="*/ 1 w 163"/>
                <a:gd name="T89" fmla="*/ 1 h 201"/>
                <a:gd name="T90" fmla="*/ 1 w 163"/>
                <a:gd name="T91" fmla="*/ 1 h 201"/>
                <a:gd name="T92" fmla="*/ 1 w 163"/>
                <a:gd name="T93" fmla="*/ 1 h 201"/>
                <a:gd name="T94" fmla="*/ 1 w 163"/>
                <a:gd name="T95" fmla="*/ 1 h 201"/>
                <a:gd name="T96" fmla="*/ 1 w 163"/>
                <a:gd name="T97" fmla="*/ 1 h 2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3"/>
                <a:gd name="T148" fmla="*/ 0 h 201"/>
                <a:gd name="T149" fmla="*/ 163 w 163"/>
                <a:gd name="T150" fmla="*/ 201 h 2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3" h="201">
                  <a:moveTo>
                    <a:pt x="146" y="106"/>
                  </a:moveTo>
                  <a:lnTo>
                    <a:pt x="146" y="106"/>
                  </a:lnTo>
                  <a:lnTo>
                    <a:pt x="145" y="103"/>
                  </a:lnTo>
                  <a:lnTo>
                    <a:pt x="145" y="98"/>
                  </a:lnTo>
                  <a:lnTo>
                    <a:pt x="140" y="91"/>
                  </a:lnTo>
                  <a:lnTo>
                    <a:pt x="138" y="89"/>
                  </a:lnTo>
                  <a:lnTo>
                    <a:pt x="138" y="86"/>
                  </a:lnTo>
                  <a:lnTo>
                    <a:pt x="138" y="79"/>
                  </a:lnTo>
                  <a:lnTo>
                    <a:pt x="138" y="73"/>
                  </a:lnTo>
                  <a:lnTo>
                    <a:pt x="140" y="66"/>
                  </a:lnTo>
                  <a:lnTo>
                    <a:pt x="138" y="60"/>
                  </a:lnTo>
                  <a:lnTo>
                    <a:pt x="135" y="58"/>
                  </a:lnTo>
                  <a:lnTo>
                    <a:pt x="133" y="55"/>
                  </a:lnTo>
                  <a:lnTo>
                    <a:pt x="130" y="53"/>
                  </a:lnTo>
                  <a:lnTo>
                    <a:pt x="128" y="50"/>
                  </a:lnTo>
                  <a:lnTo>
                    <a:pt x="126" y="46"/>
                  </a:lnTo>
                  <a:lnTo>
                    <a:pt x="125" y="43"/>
                  </a:lnTo>
                  <a:lnTo>
                    <a:pt x="111" y="41"/>
                  </a:lnTo>
                  <a:lnTo>
                    <a:pt x="106" y="40"/>
                  </a:lnTo>
                  <a:lnTo>
                    <a:pt x="103" y="36"/>
                  </a:lnTo>
                  <a:lnTo>
                    <a:pt x="101" y="35"/>
                  </a:lnTo>
                  <a:lnTo>
                    <a:pt x="101" y="33"/>
                  </a:lnTo>
                  <a:lnTo>
                    <a:pt x="101" y="28"/>
                  </a:lnTo>
                  <a:lnTo>
                    <a:pt x="98" y="20"/>
                  </a:lnTo>
                  <a:lnTo>
                    <a:pt x="96" y="10"/>
                  </a:lnTo>
                  <a:lnTo>
                    <a:pt x="96" y="5"/>
                  </a:lnTo>
                  <a:lnTo>
                    <a:pt x="96" y="3"/>
                  </a:lnTo>
                  <a:lnTo>
                    <a:pt x="95" y="1"/>
                  </a:lnTo>
                  <a:lnTo>
                    <a:pt x="93" y="1"/>
                  </a:lnTo>
                  <a:lnTo>
                    <a:pt x="90" y="0"/>
                  </a:lnTo>
                  <a:lnTo>
                    <a:pt x="85" y="1"/>
                  </a:lnTo>
                  <a:lnTo>
                    <a:pt x="85" y="3"/>
                  </a:lnTo>
                  <a:lnTo>
                    <a:pt x="82" y="6"/>
                  </a:lnTo>
                  <a:lnTo>
                    <a:pt x="78" y="10"/>
                  </a:lnTo>
                  <a:lnTo>
                    <a:pt x="77" y="11"/>
                  </a:lnTo>
                  <a:lnTo>
                    <a:pt x="73" y="13"/>
                  </a:lnTo>
                  <a:lnTo>
                    <a:pt x="72" y="15"/>
                  </a:lnTo>
                  <a:lnTo>
                    <a:pt x="70" y="16"/>
                  </a:lnTo>
                  <a:lnTo>
                    <a:pt x="68" y="23"/>
                  </a:lnTo>
                  <a:lnTo>
                    <a:pt x="67" y="26"/>
                  </a:lnTo>
                  <a:lnTo>
                    <a:pt x="65" y="28"/>
                  </a:lnTo>
                  <a:lnTo>
                    <a:pt x="58" y="31"/>
                  </a:lnTo>
                  <a:lnTo>
                    <a:pt x="52" y="33"/>
                  </a:lnTo>
                  <a:lnTo>
                    <a:pt x="45" y="33"/>
                  </a:lnTo>
                  <a:lnTo>
                    <a:pt x="42" y="33"/>
                  </a:lnTo>
                  <a:lnTo>
                    <a:pt x="40" y="35"/>
                  </a:lnTo>
                  <a:lnTo>
                    <a:pt x="38" y="36"/>
                  </a:lnTo>
                  <a:lnTo>
                    <a:pt x="38" y="38"/>
                  </a:lnTo>
                  <a:lnTo>
                    <a:pt x="38" y="43"/>
                  </a:lnTo>
                  <a:lnTo>
                    <a:pt x="45" y="46"/>
                  </a:lnTo>
                  <a:lnTo>
                    <a:pt x="52" y="48"/>
                  </a:lnTo>
                  <a:lnTo>
                    <a:pt x="58" y="50"/>
                  </a:lnTo>
                  <a:lnTo>
                    <a:pt x="65" y="55"/>
                  </a:lnTo>
                  <a:lnTo>
                    <a:pt x="68" y="56"/>
                  </a:lnTo>
                  <a:lnTo>
                    <a:pt x="72" y="56"/>
                  </a:lnTo>
                  <a:lnTo>
                    <a:pt x="75" y="56"/>
                  </a:lnTo>
                  <a:lnTo>
                    <a:pt x="75" y="58"/>
                  </a:lnTo>
                  <a:lnTo>
                    <a:pt x="63" y="66"/>
                  </a:lnTo>
                  <a:lnTo>
                    <a:pt x="57" y="70"/>
                  </a:lnTo>
                  <a:lnTo>
                    <a:pt x="53" y="70"/>
                  </a:lnTo>
                  <a:lnTo>
                    <a:pt x="52" y="70"/>
                  </a:lnTo>
                  <a:lnTo>
                    <a:pt x="48" y="68"/>
                  </a:lnTo>
                  <a:lnTo>
                    <a:pt x="45" y="63"/>
                  </a:lnTo>
                  <a:lnTo>
                    <a:pt x="43" y="60"/>
                  </a:lnTo>
                  <a:lnTo>
                    <a:pt x="40" y="56"/>
                  </a:lnTo>
                  <a:lnTo>
                    <a:pt x="33" y="56"/>
                  </a:lnTo>
                  <a:lnTo>
                    <a:pt x="28" y="58"/>
                  </a:lnTo>
                  <a:lnTo>
                    <a:pt x="30" y="63"/>
                  </a:lnTo>
                  <a:lnTo>
                    <a:pt x="32" y="68"/>
                  </a:lnTo>
                  <a:lnTo>
                    <a:pt x="35" y="76"/>
                  </a:lnTo>
                  <a:lnTo>
                    <a:pt x="17" y="79"/>
                  </a:lnTo>
                  <a:lnTo>
                    <a:pt x="0" y="83"/>
                  </a:lnTo>
                  <a:lnTo>
                    <a:pt x="2" y="88"/>
                  </a:lnTo>
                  <a:lnTo>
                    <a:pt x="5" y="94"/>
                  </a:lnTo>
                  <a:lnTo>
                    <a:pt x="5" y="98"/>
                  </a:lnTo>
                  <a:lnTo>
                    <a:pt x="5" y="99"/>
                  </a:lnTo>
                  <a:lnTo>
                    <a:pt x="7" y="101"/>
                  </a:lnTo>
                  <a:lnTo>
                    <a:pt x="9" y="101"/>
                  </a:lnTo>
                  <a:lnTo>
                    <a:pt x="12" y="101"/>
                  </a:lnTo>
                  <a:lnTo>
                    <a:pt x="13" y="101"/>
                  </a:lnTo>
                  <a:lnTo>
                    <a:pt x="17" y="101"/>
                  </a:lnTo>
                  <a:lnTo>
                    <a:pt x="17" y="103"/>
                  </a:lnTo>
                  <a:lnTo>
                    <a:pt x="20" y="104"/>
                  </a:lnTo>
                  <a:lnTo>
                    <a:pt x="23" y="108"/>
                  </a:lnTo>
                  <a:lnTo>
                    <a:pt x="25" y="113"/>
                  </a:lnTo>
                  <a:lnTo>
                    <a:pt x="25" y="118"/>
                  </a:lnTo>
                  <a:lnTo>
                    <a:pt x="25" y="121"/>
                  </a:lnTo>
                  <a:lnTo>
                    <a:pt x="27" y="126"/>
                  </a:lnTo>
                  <a:lnTo>
                    <a:pt x="28" y="128"/>
                  </a:lnTo>
                  <a:lnTo>
                    <a:pt x="32" y="129"/>
                  </a:lnTo>
                  <a:lnTo>
                    <a:pt x="37" y="129"/>
                  </a:lnTo>
                  <a:lnTo>
                    <a:pt x="42" y="128"/>
                  </a:lnTo>
                  <a:lnTo>
                    <a:pt x="48" y="128"/>
                  </a:lnTo>
                  <a:lnTo>
                    <a:pt x="57" y="128"/>
                  </a:lnTo>
                  <a:lnTo>
                    <a:pt x="62" y="129"/>
                  </a:lnTo>
                  <a:lnTo>
                    <a:pt x="67" y="128"/>
                  </a:lnTo>
                  <a:lnTo>
                    <a:pt x="67" y="126"/>
                  </a:lnTo>
                  <a:lnTo>
                    <a:pt x="67" y="124"/>
                  </a:lnTo>
                  <a:lnTo>
                    <a:pt x="68" y="121"/>
                  </a:lnTo>
                  <a:lnTo>
                    <a:pt x="68" y="116"/>
                  </a:lnTo>
                  <a:lnTo>
                    <a:pt x="67" y="109"/>
                  </a:lnTo>
                  <a:lnTo>
                    <a:pt x="68" y="106"/>
                  </a:lnTo>
                  <a:lnTo>
                    <a:pt x="70" y="104"/>
                  </a:lnTo>
                  <a:lnTo>
                    <a:pt x="72" y="103"/>
                  </a:lnTo>
                  <a:lnTo>
                    <a:pt x="75" y="103"/>
                  </a:lnTo>
                  <a:lnTo>
                    <a:pt x="82" y="104"/>
                  </a:lnTo>
                  <a:lnTo>
                    <a:pt x="85" y="106"/>
                  </a:lnTo>
                  <a:lnTo>
                    <a:pt x="87" y="109"/>
                  </a:lnTo>
                  <a:lnTo>
                    <a:pt x="90" y="118"/>
                  </a:lnTo>
                  <a:lnTo>
                    <a:pt x="88" y="124"/>
                  </a:lnTo>
                  <a:lnTo>
                    <a:pt x="88" y="128"/>
                  </a:lnTo>
                  <a:lnTo>
                    <a:pt x="90" y="129"/>
                  </a:lnTo>
                  <a:lnTo>
                    <a:pt x="96" y="129"/>
                  </a:lnTo>
                  <a:lnTo>
                    <a:pt x="108" y="129"/>
                  </a:lnTo>
                  <a:lnTo>
                    <a:pt x="113" y="131"/>
                  </a:lnTo>
                  <a:lnTo>
                    <a:pt x="118" y="134"/>
                  </a:lnTo>
                  <a:lnTo>
                    <a:pt x="121" y="139"/>
                  </a:lnTo>
                  <a:lnTo>
                    <a:pt x="121" y="143"/>
                  </a:lnTo>
                  <a:lnTo>
                    <a:pt x="120" y="146"/>
                  </a:lnTo>
                  <a:lnTo>
                    <a:pt x="116" y="148"/>
                  </a:lnTo>
                  <a:lnTo>
                    <a:pt x="113" y="149"/>
                  </a:lnTo>
                  <a:lnTo>
                    <a:pt x="106" y="151"/>
                  </a:lnTo>
                  <a:lnTo>
                    <a:pt x="103" y="154"/>
                  </a:lnTo>
                  <a:lnTo>
                    <a:pt x="100" y="156"/>
                  </a:lnTo>
                  <a:lnTo>
                    <a:pt x="90" y="156"/>
                  </a:lnTo>
                  <a:lnTo>
                    <a:pt x="82" y="156"/>
                  </a:lnTo>
                  <a:lnTo>
                    <a:pt x="72" y="156"/>
                  </a:lnTo>
                  <a:lnTo>
                    <a:pt x="67" y="157"/>
                  </a:lnTo>
                  <a:lnTo>
                    <a:pt x="62" y="161"/>
                  </a:lnTo>
                  <a:lnTo>
                    <a:pt x="62" y="164"/>
                  </a:lnTo>
                  <a:lnTo>
                    <a:pt x="58" y="166"/>
                  </a:lnTo>
                  <a:lnTo>
                    <a:pt x="57" y="166"/>
                  </a:lnTo>
                  <a:lnTo>
                    <a:pt x="57" y="167"/>
                  </a:lnTo>
                  <a:lnTo>
                    <a:pt x="57" y="171"/>
                  </a:lnTo>
                  <a:lnTo>
                    <a:pt x="60" y="174"/>
                  </a:lnTo>
                  <a:lnTo>
                    <a:pt x="68" y="179"/>
                  </a:lnTo>
                  <a:lnTo>
                    <a:pt x="83" y="192"/>
                  </a:lnTo>
                  <a:lnTo>
                    <a:pt x="92" y="197"/>
                  </a:lnTo>
                  <a:lnTo>
                    <a:pt x="105" y="201"/>
                  </a:lnTo>
                  <a:lnTo>
                    <a:pt x="111" y="201"/>
                  </a:lnTo>
                  <a:lnTo>
                    <a:pt x="120" y="201"/>
                  </a:lnTo>
                  <a:lnTo>
                    <a:pt x="126" y="199"/>
                  </a:lnTo>
                  <a:lnTo>
                    <a:pt x="133" y="196"/>
                  </a:lnTo>
                  <a:lnTo>
                    <a:pt x="146" y="191"/>
                  </a:lnTo>
                  <a:lnTo>
                    <a:pt x="163" y="113"/>
                  </a:lnTo>
                  <a:lnTo>
                    <a:pt x="153" y="111"/>
                  </a:lnTo>
                  <a:lnTo>
                    <a:pt x="148" y="109"/>
                  </a:lnTo>
                  <a:lnTo>
                    <a:pt x="146" y="106"/>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57" name="Freeform 103"/>
            <p:cNvSpPr>
              <a:spLocks/>
            </p:cNvSpPr>
            <p:nvPr/>
          </p:nvSpPr>
          <p:spPr bwMode="auto">
            <a:xfrm>
              <a:off x="3457" y="1161"/>
              <a:ext cx="44" cy="41"/>
            </a:xfrm>
            <a:custGeom>
              <a:avLst/>
              <a:gdLst>
                <a:gd name="T0" fmla="*/ 1 w 63"/>
                <a:gd name="T1" fmla="*/ 1 h 64"/>
                <a:gd name="T2" fmla="*/ 1 w 63"/>
                <a:gd name="T3" fmla="*/ 1 h 64"/>
                <a:gd name="T4" fmla="*/ 1 w 63"/>
                <a:gd name="T5" fmla="*/ 1 h 64"/>
                <a:gd name="T6" fmla="*/ 1 w 63"/>
                <a:gd name="T7" fmla="*/ 1 h 64"/>
                <a:gd name="T8" fmla="*/ 1 w 63"/>
                <a:gd name="T9" fmla="*/ 1 h 64"/>
                <a:gd name="T10" fmla="*/ 1 w 63"/>
                <a:gd name="T11" fmla="*/ 0 h 64"/>
                <a:gd name="T12" fmla="*/ 1 w 63"/>
                <a:gd name="T13" fmla="*/ 0 h 64"/>
                <a:gd name="T14" fmla="*/ 1 w 63"/>
                <a:gd name="T15" fmla="*/ 1 h 64"/>
                <a:gd name="T16" fmla="*/ 1 w 63"/>
                <a:gd name="T17" fmla="*/ 1 h 64"/>
                <a:gd name="T18" fmla="*/ 1 w 63"/>
                <a:gd name="T19" fmla="*/ 1 h 64"/>
                <a:gd name="T20" fmla="*/ 1 w 63"/>
                <a:gd name="T21" fmla="*/ 1 h 64"/>
                <a:gd name="T22" fmla="*/ 1 w 63"/>
                <a:gd name="T23" fmla="*/ 1 h 64"/>
                <a:gd name="T24" fmla="*/ 1 w 63"/>
                <a:gd name="T25" fmla="*/ 1 h 64"/>
                <a:gd name="T26" fmla="*/ 1 w 63"/>
                <a:gd name="T27" fmla="*/ 1 h 64"/>
                <a:gd name="T28" fmla="*/ 1 w 63"/>
                <a:gd name="T29" fmla="*/ 1 h 64"/>
                <a:gd name="T30" fmla="*/ 1 w 63"/>
                <a:gd name="T31" fmla="*/ 1 h 64"/>
                <a:gd name="T32" fmla="*/ 1 w 63"/>
                <a:gd name="T33" fmla="*/ 1 h 64"/>
                <a:gd name="T34" fmla="*/ 0 w 63"/>
                <a:gd name="T35" fmla="*/ 1 h 64"/>
                <a:gd name="T36" fmla="*/ 0 w 63"/>
                <a:gd name="T37" fmla="*/ 1 h 64"/>
                <a:gd name="T38" fmla="*/ 0 w 63"/>
                <a:gd name="T39" fmla="*/ 1 h 64"/>
                <a:gd name="T40" fmla="*/ 0 w 63"/>
                <a:gd name="T41" fmla="*/ 1 h 64"/>
                <a:gd name="T42" fmla="*/ 1 w 63"/>
                <a:gd name="T43" fmla="*/ 1 h 64"/>
                <a:gd name="T44" fmla="*/ 1 w 63"/>
                <a:gd name="T45" fmla="*/ 1 h 64"/>
                <a:gd name="T46" fmla="*/ 1 w 63"/>
                <a:gd name="T47" fmla="*/ 1 h 64"/>
                <a:gd name="T48" fmla="*/ 1 w 63"/>
                <a:gd name="T49" fmla="*/ 1 h 64"/>
                <a:gd name="T50" fmla="*/ 1 w 63"/>
                <a:gd name="T51" fmla="*/ 1 h 64"/>
                <a:gd name="T52" fmla="*/ 1 w 63"/>
                <a:gd name="T53" fmla="*/ 1 h 64"/>
                <a:gd name="T54" fmla="*/ 1 w 63"/>
                <a:gd name="T55" fmla="*/ 1 h 64"/>
                <a:gd name="T56" fmla="*/ 1 w 63"/>
                <a:gd name="T57" fmla="*/ 1 h 64"/>
                <a:gd name="T58" fmla="*/ 1 w 63"/>
                <a:gd name="T59" fmla="*/ 1 h 64"/>
                <a:gd name="T60" fmla="*/ 1 w 63"/>
                <a:gd name="T61" fmla="*/ 1 h 64"/>
                <a:gd name="T62" fmla="*/ 1 w 63"/>
                <a:gd name="T63" fmla="*/ 1 h 64"/>
                <a:gd name="T64" fmla="*/ 1 w 63"/>
                <a:gd name="T65" fmla="*/ 1 h 64"/>
                <a:gd name="T66" fmla="*/ 1 w 63"/>
                <a:gd name="T67" fmla="*/ 1 h 64"/>
                <a:gd name="T68" fmla="*/ 1 w 63"/>
                <a:gd name="T69" fmla="*/ 1 h 64"/>
                <a:gd name="T70" fmla="*/ 1 w 63"/>
                <a:gd name="T71" fmla="*/ 1 h 64"/>
                <a:gd name="T72" fmla="*/ 1 w 63"/>
                <a:gd name="T73" fmla="*/ 1 h 64"/>
                <a:gd name="T74" fmla="*/ 1 w 63"/>
                <a:gd name="T75" fmla="*/ 1 h 64"/>
                <a:gd name="T76" fmla="*/ 1 w 63"/>
                <a:gd name="T77" fmla="*/ 1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3"/>
                <a:gd name="T118" fmla="*/ 0 h 64"/>
                <a:gd name="T119" fmla="*/ 63 w 63"/>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3" h="64">
                  <a:moveTo>
                    <a:pt x="53" y="6"/>
                  </a:moveTo>
                  <a:lnTo>
                    <a:pt x="53" y="6"/>
                  </a:lnTo>
                  <a:lnTo>
                    <a:pt x="46" y="5"/>
                  </a:lnTo>
                  <a:lnTo>
                    <a:pt x="43" y="3"/>
                  </a:lnTo>
                  <a:lnTo>
                    <a:pt x="38" y="1"/>
                  </a:lnTo>
                  <a:lnTo>
                    <a:pt x="33" y="0"/>
                  </a:lnTo>
                  <a:lnTo>
                    <a:pt x="28" y="1"/>
                  </a:lnTo>
                  <a:lnTo>
                    <a:pt x="27" y="5"/>
                  </a:lnTo>
                  <a:lnTo>
                    <a:pt x="20" y="10"/>
                  </a:lnTo>
                  <a:lnTo>
                    <a:pt x="15" y="10"/>
                  </a:lnTo>
                  <a:lnTo>
                    <a:pt x="8" y="10"/>
                  </a:lnTo>
                  <a:lnTo>
                    <a:pt x="3" y="10"/>
                  </a:lnTo>
                  <a:lnTo>
                    <a:pt x="2" y="11"/>
                  </a:lnTo>
                  <a:lnTo>
                    <a:pt x="2" y="13"/>
                  </a:lnTo>
                  <a:lnTo>
                    <a:pt x="0" y="18"/>
                  </a:lnTo>
                  <a:lnTo>
                    <a:pt x="0" y="23"/>
                  </a:lnTo>
                  <a:lnTo>
                    <a:pt x="0" y="24"/>
                  </a:lnTo>
                  <a:lnTo>
                    <a:pt x="3" y="26"/>
                  </a:lnTo>
                  <a:lnTo>
                    <a:pt x="7" y="28"/>
                  </a:lnTo>
                  <a:lnTo>
                    <a:pt x="8" y="38"/>
                  </a:lnTo>
                  <a:lnTo>
                    <a:pt x="8" y="43"/>
                  </a:lnTo>
                  <a:lnTo>
                    <a:pt x="12" y="46"/>
                  </a:lnTo>
                  <a:lnTo>
                    <a:pt x="13" y="49"/>
                  </a:lnTo>
                  <a:lnTo>
                    <a:pt x="17" y="51"/>
                  </a:lnTo>
                  <a:lnTo>
                    <a:pt x="23" y="54"/>
                  </a:lnTo>
                  <a:lnTo>
                    <a:pt x="36" y="61"/>
                  </a:lnTo>
                  <a:lnTo>
                    <a:pt x="43" y="63"/>
                  </a:lnTo>
                  <a:lnTo>
                    <a:pt x="51" y="64"/>
                  </a:lnTo>
                  <a:lnTo>
                    <a:pt x="63" y="5"/>
                  </a:lnTo>
                  <a:lnTo>
                    <a:pt x="53" y="6"/>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58" name="Freeform 104"/>
            <p:cNvSpPr>
              <a:spLocks/>
            </p:cNvSpPr>
            <p:nvPr/>
          </p:nvSpPr>
          <p:spPr bwMode="auto">
            <a:xfrm>
              <a:off x="3473" y="1127"/>
              <a:ext cx="38" cy="28"/>
            </a:xfrm>
            <a:custGeom>
              <a:avLst/>
              <a:gdLst>
                <a:gd name="T0" fmla="*/ 1 w 53"/>
                <a:gd name="T1" fmla="*/ 0 h 44"/>
                <a:gd name="T2" fmla="*/ 1 w 53"/>
                <a:gd name="T3" fmla="*/ 0 h 44"/>
                <a:gd name="T4" fmla="*/ 1 w 53"/>
                <a:gd name="T5" fmla="*/ 0 h 44"/>
                <a:gd name="T6" fmla="*/ 1 w 53"/>
                <a:gd name="T7" fmla="*/ 0 h 44"/>
                <a:gd name="T8" fmla="*/ 1 w 53"/>
                <a:gd name="T9" fmla="*/ 0 h 44"/>
                <a:gd name="T10" fmla="*/ 1 w 53"/>
                <a:gd name="T11" fmla="*/ 1 h 44"/>
                <a:gd name="T12" fmla="*/ 1 w 53"/>
                <a:gd name="T13" fmla="*/ 1 h 44"/>
                <a:gd name="T14" fmla="*/ 1 w 53"/>
                <a:gd name="T15" fmla="*/ 1 h 44"/>
                <a:gd name="T16" fmla="*/ 1 w 53"/>
                <a:gd name="T17" fmla="*/ 1 h 44"/>
                <a:gd name="T18" fmla="*/ 1 w 53"/>
                <a:gd name="T19" fmla="*/ 1 h 44"/>
                <a:gd name="T20" fmla="*/ 1 w 53"/>
                <a:gd name="T21" fmla="*/ 1 h 44"/>
                <a:gd name="T22" fmla="*/ 1 w 53"/>
                <a:gd name="T23" fmla="*/ 1 h 44"/>
                <a:gd name="T24" fmla="*/ 1 w 53"/>
                <a:gd name="T25" fmla="*/ 1 h 44"/>
                <a:gd name="T26" fmla="*/ 1 w 53"/>
                <a:gd name="T27" fmla="*/ 1 h 44"/>
                <a:gd name="T28" fmla="*/ 1 w 53"/>
                <a:gd name="T29" fmla="*/ 1 h 44"/>
                <a:gd name="T30" fmla="*/ 1 w 53"/>
                <a:gd name="T31" fmla="*/ 1 h 44"/>
                <a:gd name="T32" fmla="*/ 0 w 53"/>
                <a:gd name="T33" fmla="*/ 1 h 44"/>
                <a:gd name="T34" fmla="*/ 0 w 53"/>
                <a:gd name="T35" fmla="*/ 1 h 44"/>
                <a:gd name="T36" fmla="*/ 1 w 53"/>
                <a:gd name="T37" fmla="*/ 1 h 44"/>
                <a:gd name="T38" fmla="*/ 1 w 53"/>
                <a:gd name="T39" fmla="*/ 1 h 44"/>
                <a:gd name="T40" fmla="*/ 1 w 53"/>
                <a:gd name="T41" fmla="*/ 1 h 44"/>
                <a:gd name="T42" fmla="*/ 1 w 53"/>
                <a:gd name="T43" fmla="*/ 1 h 44"/>
                <a:gd name="T44" fmla="*/ 1 w 53"/>
                <a:gd name="T45" fmla="*/ 1 h 44"/>
                <a:gd name="T46" fmla="*/ 1 w 53"/>
                <a:gd name="T47" fmla="*/ 1 h 44"/>
                <a:gd name="T48" fmla="*/ 1 w 53"/>
                <a:gd name="T49" fmla="*/ 1 h 44"/>
                <a:gd name="T50" fmla="*/ 1 w 53"/>
                <a:gd name="T51" fmla="*/ 1 h 44"/>
                <a:gd name="T52" fmla="*/ 1 w 53"/>
                <a:gd name="T53" fmla="*/ 1 h 44"/>
                <a:gd name="T54" fmla="*/ 1 w 53"/>
                <a:gd name="T55" fmla="*/ 1 h 44"/>
                <a:gd name="T56" fmla="*/ 1 w 53"/>
                <a:gd name="T57" fmla="*/ 1 h 44"/>
                <a:gd name="T58" fmla="*/ 1 w 53"/>
                <a:gd name="T59" fmla="*/ 1 h 44"/>
                <a:gd name="T60" fmla="*/ 1 w 53"/>
                <a:gd name="T61" fmla="*/ 1 h 44"/>
                <a:gd name="T62" fmla="*/ 1 w 53"/>
                <a:gd name="T63" fmla="*/ 1 h 44"/>
                <a:gd name="T64" fmla="*/ 1 w 53"/>
                <a:gd name="T65" fmla="*/ 0 h 44"/>
                <a:gd name="T66" fmla="*/ 1 w 53"/>
                <a:gd name="T67" fmla="*/ 0 h 44"/>
                <a:gd name="T68" fmla="*/ 1 w 53"/>
                <a:gd name="T69" fmla="*/ 0 h 44"/>
                <a:gd name="T70" fmla="*/ 1 w 53"/>
                <a:gd name="T71" fmla="*/ 0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
                <a:gd name="T109" fmla="*/ 0 h 44"/>
                <a:gd name="T110" fmla="*/ 53 w 53"/>
                <a:gd name="T111" fmla="*/ 44 h 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 h="44">
                  <a:moveTo>
                    <a:pt x="52" y="0"/>
                  </a:moveTo>
                  <a:lnTo>
                    <a:pt x="52" y="0"/>
                  </a:lnTo>
                  <a:lnTo>
                    <a:pt x="47" y="0"/>
                  </a:lnTo>
                  <a:lnTo>
                    <a:pt x="43" y="0"/>
                  </a:lnTo>
                  <a:lnTo>
                    <a:pt x="42" y="4"/>
                  </a:lnTo>
                  <a:lnTo>
                    <a:pt x="40" y="5"/>
                  </a:lnTo>
                  <a:lnTo>
                    <a:pt x="38" y="9"/>
                  </a:lnTo>
                  <a:lnTo>
                    <a:pt x="37" y="10"/>
                  </a:lnTo>
                  <a:lnTo>
                    <a:pt x="28" y="14"/>
                  </a:lnTo>
                  <a:lnTo>
                    <a:pt x="23" y="14"/>
                  </a:lnTo>
                  <a:lnTo>
                    <a:pt x="17" y="14"/>
                  </a:lnTo>
                  <a:lnTo>
                    <a:pt x="10" y="14"/>
                  </a:lnTo>
                  <a:lnTo>
                    <a:pt x="5" y="17"/>
                  </a:lnTo>
                  <a:lnTo>
                    <a:pt x="0" y="20"/>
                  </a:lnTo>
                  <a:lnTo>
                    <a:pt x="4" y="27"/>
                  </a:lnTo>
                  <a:lnTo>
                    <a:pt x="5" y="29"/>
                  </a:lnTo>
                  <a:lnTo>
                    <a:pt x="7" y="30"/>
                  </a:lnTo>
                  <a:lnTo>
                    <a:pt x="13" y="30"/>
                  </a:lnTo>
                  <a:lnTo>
                    <a:pt x="18" y="30"/>
                  </a:lnTo>
                  <a:lnTo>
                    <a:pt x="23" y="30"/>
                  </a:lnTo>
                  <a:lnTo>
                    <a:pt x="30" y="30"/>
                  </a:lnTo>
                  <a:lnTo>
                    <a:pt x="33" y="34"/>
                  </a:lnTo>
                  <a:lnTo>
                    <a:pt x="37" y="37"/>
                  </a:lnTo>
                  <a:lnTo>
                    <a:pt x="40" y="40"/>
                  </a:lnTo>
                  <a:lnTo>
                    <a:pt x="45" y="44"/>
                  </a:lnTo>
                  <a:lnTo>
                    <a:pt x="53" y="0"/>
                  </a:lnTo>
                  <a:lnTo>
                    <a:pt x="52"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59" name="Freeform 105"/>
            <p:cNvSpPr>
              <a:spLocks/>
            </p:cNvSpPr>
            <p:nvPr/>
          </p:nvSpPr>
          <p:spPr bwMode="auto">
            <a:xfrm>
              <a:off x="4695" y="1972"/>
              <a:ext cx="576" cy="452"/>
            </a:xfrm>
            <a:custGeom>
              <a:avLst/>
              <a:gdLst>
                <a:gd name="T0" fmla="*/ 1 w 805"/>
                <a:gd name="T1" fmla="*/ 1 h 711"/>
                <a:gd name="T2" fmla="*/ 1 w 805"/>
                <a:gd name="T3" fmla="*/ 1 h 711"/>
                <a:gd name="T4" fmla="*/ 1 w 805"/>
                <a:gd name="T5" fmla="*/ 1 h 711"/>
                <a:gd name="T6" fmla="*/ 1 w 805"/>
                <a:gd name="T7" fmla="*/ 1 h 711"/>
                <a:gd name="T8" fmla="*/ 1 w 805"/>
                <a:gd name="T9" fmla="*/ 1 h 711"/>
                <a:gd name="T10" fmla="*/ 1 w 805"/>
                <a:gd name="T11" fmla="*/ 1 h 711"/>
                <a:gd name="T12" fmla="*/ 1 w 805"/>
                <a:gd name="T13" fmla="*/ 1 h 711"/>
                <a:gd name="T14" fmla="*/ 1 w 805"/>
                <a:gd name="T15" fmla="*/ 1 h 711"/>
                <a:gd name="T16" fmla="*/ 1 w 805"/>
                <a:gd name="T17" fmla="*/ 1 h 711"/>
                <a:gd name="T18" fmla="*/ 1 w 805"/>
                <a:gd name="T19" fmla="*/ 1 h 711"/>
                <a:gd name="T20" fmla="*/ 1 w 805"/>
                <a:gd name="T21" fmla="*/ 1 h 711"/>
                <a:gd name="T22" fmla="*/ 1 w 805"/>
                <a:gd name="T23" fmla="*/ 1 h 711"/>
                <a:gd name="T24" fmla="*/ 1 w 805"/>
                <a:gd name="T25" fmla="*/ 1 h 711"/>
                <a:gd name="T26" fmla="*/ 1 w 805"/>
                <a:gd name="T27" fmla="*/ 1 h 711"/>
                <a:gd name="T28" fmla="*/ 1 w 805"/>
                <a:gd name="T29" fmla="*/ 1 h 711"/>
                <a:gd name="T30" fmla="*/ 1 w 805"/>
                <a:gd name="T31" fmla="*/ 1 h 711"/>
                <a:gd name="T32" fmla="*/ 1 w 805"/>
                <a:gd name="T33" fmla="*/ 1 h 711"/>
                <a:gd name="T34" fmla="*/ 1 w 805"/>
                <a:gd name="T35" fmla="*/ 1 h 711"/>
                <a:gd name="T36" fmla="*/ 1 w 805"/>
                <a:gd name="T37" fmla="*/ 1 h 711"/>
                <a:gd name="T38" fmla="*/ 1 w 805"/>
                <a:gd name="T39" fmla="*/ 1 h 711"/>
                <a:gd name="T40" fmla="*/ 1 w 805"/>
                <a:gd name="T41" fmla="*/ 1 h 711"/>
                <a:gd name="T42" fmla="*/ 1 w 805"/>
                <a:gd name="T43" fmla="*/ 1 h 711"/>
                <a:gd name="T44" fmla="*/ 1 w 805"/>
                <a:gd name="T45" fmla="*/ 1 h 711"/>
                <a:gd name="T46" fmla="*/ 1 w 805"/>
                <a:gd name="T47" fmla="*/ 1 h 711"/>
                <a:gd name="T48" fmla="*/ 1 w 805"/>
                <a:gd name="T49" fmla="*/ 1 h 711"/>
                <a:gd name="T50" fmla="*/ 1 w 805"/>
                <a:gd name="T51" fmla="*/ 1 h 711"/>
                <a:gd name="T52" fmla="*/ 1 w 805"/>
                <a:gd name="T53" fmla="*/ 1 h 711"/>
                <a:gd name="T54" fmla="*/ 1 w 805"/>
                <a:gd name="T55" fmla="*/ 1 h 711"/>
                <a:gd name="T56" fmla="*/ 1 w 805"/>
                <a:gd name="T57" fmla="*/ 1 h 711"/>
                <a:gd name="T58" fmla="*/ 1 w 805"/>
                <a:gd name="T59" fmla="*/ 1 h 711"/>
                <a:gd name="T60" fmla="*/ 1 w 805"/>
                <a:gd name="T61" fmla="*/ 1 h 711"/>
                <a:gd name="T62" fmla="*/ 1 w 805"/>
                <a:gd name="T63" fmla="*/ 1 h 711"/>
                <a:gd name="T64" fmla="*/ 1 w 805"/>
                <a:gd name="T65" fmla="*/ 1 h 711"/>
                <a:gd name="T66" fmla="*/ 1 w 805"/>
                <a:gd name="T67" fmla="*/ 1 h 711"/>
                <a:gd name="T68" fmla="*/ 1 w 805"/>
                <a:gd name="T69" fmla="*/ 1 h 711"/>
                <a:gd name="T70" fmla="*/ 1 w 805"/>
                <a:gd name="T71" fmla="*/ 1 h 711"/>
                <a:gd name="T72" fmla="*/ 1 w 805"/>
                <a:gd name="T73" fmla="*/ 1 h 711"/>
                <a:gd name="T74" fmla="*/ 1 w 805"/>
                <a:gd name="T75" fmla="*/ 1 h 711"/>
                <a:gd name="T76" fmla="*/ 1 w 805"/>
                <a:gd name="T77" fmla="*/ 1 h 711"/>
                <a:gd name="T78" fmla="*/ 1 w 805"/>
                <a:gd name="T79" fmla="*/ 1 h 711"/>
                <a:gd name="T80" fmla="*/ 1 w 805"/>
                <a:gd name="T81" fmla="*/ 1 h 711"/>
                <a:gd name="T82" fmla="*/ 1 w 805"/>
                <a:gd name="T83" fmla="*/ 1 h 711"/>
                <a:gd name="T84" fmla="*/ 1 w 805"/>
                <a:gd name="T85" fmla="*/ 1 h 711"/>
                <a:gd name="T86" fmla="*/ 1 w 805"/>
                <a:gd name="T87" fmla="*/ 1 h 711"/>
                <a:gd name="T88" fmla="*/ 1 w 805"/>
                <a:gd name="T89" fmla="*/ 1 h 711"/>
                <a:gd name="T90" fmla="*/ 1 w 805"/>
                <a:gd name="T91" fmla="*/ 1 h 711"/>
                <a:gd name="T92" fmla="*/ 1 w 805"/>
                <a:gd name="T93" fmla="*/ 1 h 711"/>
                <a:gd name="T94" fmla="*/ 1 w 805"/>
                <a:gd name="T95" fmla="*/ 1 h 711"/>
                <a:gd name="T96" fmla="*/ 1 w 805"/>
                <a:gd name="T97" fmla="*/ 1 h 711"/>
                <a:gd name="T98" fmla="*/ 1 w 805"/>
                <a:gd name="T99" fmla="*/ 0 h 711"/>
                <a:gd name="T100" fmla="*/ 1 w 805"/>
                <a:gd name="T101" fmla="*/ 1 h 711"/>
                <a:gd name="T102" fmla="*/ 1 w 805"/>
                <a:gd name="T103" fmla="*/ 1 h 711"/>
                <a:gd name="T104" fmla="*/ 1 w 805"/>
                <a:gd name="T105" fmla="*/ 1 h 711"/>
                <a:gd name="T106" fmla="*/ 1 w 805"/>
                <a:gd name="T107" fmla="*/ 1 h 711"/>
                <a:gd name="T108" fmla="*/ 1 w 805"/>
                <a:gd name="T109" fmla="*/ 1 h 711"/>
                <a:gd name="T110" fmla="*/ 1 w 805"/>
                <a:gd name="T111" fmla="*/ 1 h 711"/>
                <a:gd name="T112" fmla="*/ 1 w 805"/>
                <a:gd name="T113" fmla="*/ 1 h 7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5"/>
                <a:gd name="T172" fmla="*/ 0 h 711"/>
                <a:gd name="T173" fmla="*/ 805 w 805"/>
                <a:gd name="T174" fmla="*/ 711 h 71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5" h="711">
                  <a:moveTo>
                    <a:pt x="805" y="422"/>
                  </a:moveTo>
                  <a:lnTo>
                    <a:pt x="805" y="422"/>
                  </a:lnTo>
                  <a:lnTo>
                    <a:pt x="805" y="412"/>
                  </a:lnTo>
                  <a:lnTo>
                    <a:pt x="805" y="407"/>
                  </a:lnTo>
                  <a:lnTo>
                    <a:pt x="805" y="402"/>
                  </a:lnTo>
                  <a:lnTo>
                    <a:pt x="802" y="397"/>
                  </a:lnTo>
                  <a:lnTo>
                    <a:pt x="798" y="394"/>
                  </a:lnTo>
                  <a:lnTo>
                    <a:pt x="795" y="392"/>
                  </a:lnTo>
                  <a:lnTo>
                    <a:pt x="790" y="390"/>
                  </a:lnTo>
                  <a:lnTo>
                    <a:pt x="785" y="392"/>
                  </a:lnTo>
                  <a:lnTo>
                    <a:pt x="782" y="394"/>
                  </a:lnTo>
                  <a:lnTo>
                    <a:pt x="779" y="399"/>
                  </a:lnTo>
                  <a:lnTo>
                    <a:pt x="777" y="404"/>
                  </a:lnTo>
                  <a:lnTo>
                    <a:pt x="772" y="404"/>
                  </a:lnTo>
                  <a:lnTo>
                    <a:pt x="770" y="402"/>
                  </a:lnTo>
                  <a:lnTo>
                    <a:pt x="769" y="400"/>
                  </a:lnTo>
                  <a:lnTo>
                    <a:pt x="767" y="395"/>
                  </a:lnTo>
                  <a:lnTo>
                    <a:pt x="769" y="390"/>
                  </a:lnTo>
                  <a:lnTo>
                    <a:pt x="769" y="389"/>
                  </a:lnTo>
                  <a:lnTo>
                    <a:pt x="772" y="387"/>
                  </a:lnTo>
                  <a:lnTo>
                    <a:pt x="774" y="385"/>
                  </a:lnTo>
                  <a:lnTo>
                    <a:pt x="775" y="384"/>
                  </a:lnTo>
                  <a:lnTo>
                    <a:pt x="775" y="377"/>
                  </a:lnTo>
                  <a:lnTo>
                    <a:pt x="775" y="370"/>
                  </a:lnTo>
                  <a:lnTo>
                    <a:pt x="772" y="369"/>
                  </a:lnTo>
                  <a:lnTo>
                    <a:pt x="767" y="367"/>
                  </a:lnTo>
                  <a:lnTo>
                    <a:pt x="760" y="367"/>
                  </a:lnTo>
                  <a:lnTo>
                    <a:pt x="759" y="365"/>
                  </a:lnTo>
                  <a:lnTo>
                    <a:pt x="757" y="364"/>
                  </a:lnTo>
                  <a:lnTo>
                    <a:pt x="757" y="360"/>
                  </a:lnTo>
                  <a:lnTo>
                    <a:pt x="759" y="359"/>
                  </a:lnTo>
                  <a:lnTo>
                    <a:pt x="757" y="355"/>
                  </a:lnTo>
                  <a:lnTo>
                    <a:pt x="755" y="354"/>
                  </a:lnTo>
                  <a:lnTo>
                    <a:pt x="754" y="351"/>
                  </a:lnTo>
                  <a:lnTo>
                    <a:pt x="754" y="346"/>
                  </a:lnTo>
                  <a:lnTo>
                    <a:pt x="754" y="342"/>
                  </a:lnTo>
                  <a:lnTo>
                    <a:pt x="754" y="339"/>
                  </a:lnTo>
                  <a:lnTo>
                    <a:pt x="750" y="337"/>
                  </a:lnTo>
                  <a:lnTo>
                    <a:pt x="747" y="337"/>
                  </a:lnTo>
                  <a:lnTo>
                    <a:pt x="744" y="339"/>
                  </a:lnTo>
                  <a:lnTo>
                    <a:pt x="740" y="337"/>
                  </a:lnTo>
                  <a:lnTo>
                    <a:pt x="739" y="336"/>
                  </a:lnTo>
                  <a:lnTo>
                    <a:pt x="739" y="334"/>
                  </a:lnTo>
                  <a:lnTo>
                    <a:pt x="737" y="331"/>
                  </a:lnTo>
                  <a:lnTo>
                    <a:pt x="730" y="324"/>
                  </a:lnTo>
                  <a:lnTo>
                    <a:pt x="724" y="317"/>
                  </a:lnTo>
                  <a:lnTo>
                    <a:pt x="720" y="316"/>
                  </a:lnTo>
                  <a:lnTo>
                    <a:pt x="715" y="316"/>
                  </a:lnTo>
                  <a:lnTo>
                    <a:pt x="706" y="316"/>
                  </a:lnTo>
                  <a:lnTo>
                    <a:pt x="692" y="317"/>
                  </a:lnTo>
                  <a:lnTo>
                    <a:pt x="679" y="321"/>
                  </a:lnTo>
                  <a:lnTo>
                    <a:pt x="674" y="324"/>
                  </a:lnTo>
                  <a:lnTo>
                    <a:pt x="669" y="327"/>
                  </a:lnTo>
                  <a:lnTo>
                    <a:pt x="666" y="332"/>
                  </a:lnTo>
                  <a:lnTo>
                    <a:pt x="664" y="337"/>
                  </a:lnTo>
                  <a:lnTo>
                    <a:pt x="664" y="346"/>
                  </a:lnTo>
                  <a:lnTo>
                    <a:pt x="664" y="351"/>
                  </a:lnTo>
                  <a:lnTo>
                    <a:pt x="666" y="357"/>
                  </a:lnTo>
                  <a:lnTo>
                    <a:pt x="664" y="365"/>
                  </a:lnTo>
                  <a:lnTo>
                    <a:pt x="662" y="369"/>
                  </a:lnTo>
                  <a:lnTo>
                    <a:pt x="659" y="370"/>
                  </a:lnTo>
                  <a:lnTo>
                    <a:pt x="657" y="370"/>
                  </a:lnTo>
                  <a:lnTo>
                    <a:pt x="657" y="369"/>
                  </a:lnTo>
                  <a:lnTo>
                    <a:pt x="654" y="365"/>
                  </a:lnTo>
                  <a:lnTo>
                    <a:pt x="651" y="362"/>
                  </a:lnTo>
                  <a:lnTo>
                    <a:pt x="651" y="359"/>
                  </a:lnTo>
                  <a:lnTo>
                    <a:pt x="651" y="354"/>
                  </a:lnTo>
                  <a:lnTo>
                    <a:pt x="652" y="351"/>
                  </a:lnTo>
                  <a:lnTo>
                    <a:pt x="654" y="347"/>
                  </a:lnTo>
                  <a:lnTo>
                    <a:pt x="652" y="344"/>
                  </a:lnTo>
                  <a:lnTo>
                    <a:pt x="651" y="341"/>
                  </a:lnTo>
                  <a:lnTo>
                    <a:pt x="649" y="337"/>
                  </a:lnTo>
                  <a:lnTo>
                    <a:pt x="649" y="334"/>
                  </a:lnTo>
                  <a:lnTo>
                    <a:pt x="649" y="326"/>
                  </a:lnTo>
                  <a:lnTo>
                    <a:pt x="649" y="321"/>
                  </a:lnTo>
                  <a:lnTo>
                    <a:pt x="647" y="316"/>
                  </a:lnTo>
                  <a:lnTo>
                    <a:pt x="642" y="312"/>
                  </a:lnTo>
                  <a:lnTo>
                    <a:pt x="637" y="312"/>
                  </a:lnTo>
                  <a:lnTo>
                    <a:pt x="626" y="314"/>
                  </a:lnTo>
                  <a:lnTo>
                    <a:pt x="616" y="316"/>
                  </a:lnTo>
                  <a:lnTo>
                    <a:pt x="613" y="316"/>
                  </a:lnTo>
                  <a:lnTo>
                    <a:pt x="608" y="319"/>
                  </a:lnTo>
                  <a:lnTo>
                    <a:pt x="606" y="321"/>
                  </a:lnTo>
                  <a:lnTo>
                    <a:pt x="604" y="324"/>
                  </a:lnTo>
                  <a:lnTo>
                    <a:pt x="599" y="327"/>
                  </a:lnTo>
                  <a:lnTo>
                    <a:pt x="598" y="329"/>
                  </a:lnTo>
                  <a:lnTo>
                    <a:pt x="596" y="332"/>
                  </a:lnTo>
                  <a:lnTo>
                    <a:pt x="596" y="337"/>
                  </a:lnTo>
                  <a:lnTo>
                    <a:pt x="596" y="342"/>
                  </a:lnTo>
                  <a:lnTo>
                    <a:pt x="596" y="349"/>
                  </a:lnTo>
                  <a:lnTo>
                    <a:pt x="594" y="354"/>
                  </a:lnTo>
                  <a:lnTo>
                    <a:pt x="591" y="357"/>
                  </a:lnTo>
                  <a:lnTo>
                    <a:pt x="588" y="360"/>
                  </a:lnTo>
                  <a:lnTo>
                    <a:pt x="584" y="362"/>
                  </a:lnTo>
                  <a:lnTo>
                    <a:pt x="583" y="367"/>
                  </a:lnTo>
                  <a:lnTo>
                    <a:pt x="583" y="370"/>
                  </a:lnTo>
                  <a:lnTo>
                    <a:pt x="583" y="374"/>
                  </a:lnTo>
                  <a:lnTo>
                    <a:pt x="583" y="377"/>
                  </a:lnTo>
                  <a:lnTo>
                    <a:pt x="581" y="380"/>
                  </a:lnTo>
                  <a:lnTo>
                    <a:pt x="579" y="385"/>
                  </a:lnTo>
                  <a:lnTo>
                    <a:pt x="576" y="387"/>
                  </a:lnTo>
                  <a:lnTo>
                    <a:pt x="569" y="395"/>
                  </a:lnTo>
                  <a:lnTo>
                    <a:pt x="569" y="399"/>
                  </a:lnTo>
                  <a:lnTo>
                    <a:pt x="569" y="402"/>
                  </a:lnTo>
                  <a:lnTo>
                    <a:pt x="568" y="404"/>
                  </a:lnTo>
                  <a:lnTo>
                    <a:pt x="564" y="404"/>
                  </a:lnTo>
                  <a:lnTo>
                    <a:pt x="559" y="405"/>
                  </a:lnTo>
                  <a:lnTo>
                    <a:pt x="554" y="409"/>
                  </a:lnTo>
                  <a:lnTo>
                    <a:pt x="549" y="415"/>
                  </a:lnTo>
                  <a:lnTo>
                    <a:pt x="544" y="422"/>
                  </a:lnTo>
                  <a:lnTo>
                    <a:pt x="540" y="432"/>
                  </a:lnTo>
                  <a:lnTo>
                    <a:pt x="540" y="437"/>
                  </a:lnTo>
                  <a:lnTo>
                    <a:pt x="538" y="443"/>
                  </a:lnTo>
                  <a:lnTo>
                    <a:pt x="536" y="447"/>
                  </a:lnTo>
                  <a:lnTo>
                    <a:pt x="533" y="450"/>
                  </a:lnTo>
                  <a:lnTo>
                    <a:pt x="528" y="453"/>
                  </a:lnTo>
                  <a:lnTo>
                    <a:pt x="525" y="457"/>
                  </a:lnTo>
                  <a:lnTo>
                    <a:pt x="525" y="462"/>
                  </a:lnTo>
                  <a:lnTo>
                    <a:pt x="523" y="468"/>
                  </a:lnTo>
                  <a:lnTo>
                    <a:pt x="520" y="465"/>
                  </a:lnTo>
                  <a:lnTo>
                    <a:pt x="516" y="462"/>
                  </a:lnTo>
                  <a:lnTo>
                    <a:pt x="515" y="458"/>
                  </a:lnTo>
                  <a:lnTo>
                    <a:pt x="515" y="453"/>
                  </a:lnTo>
                  <a:lnTo>
                    <a:pt x="515" y="445"/>
                  </a:lnTo>
                  <a:lnTo>
                    <a:pt x="516" y="435"/>
                  </a:lnTo>
                  <a:lnTo>
                    <a:pt x="516" y="425"/>
                  </a:lnTo>
                  <a:lnTo>
                    <a:pt x="516" y="417"/>
                  </a:lnTo>
                  <a:lnTo>
                    <a:pt x="518" y="414"/>
                  </a:lnTo>
                  <a:lnTo>
                    <a:pt x="520" y="410"/>
                  </a:lnTo>
                  <a:lnTo>
                    <a:pt x="525" y="405"/>
                  </a:lnTo>
                  <a:lnTo>
                    <a:pt x="531" y="402"/>
                  </a:lnTo>
                  <a:lnTo>
                    <a:pt x="536" y="397"/>
                  </a:lnTo>
                  <a:lnTo>
                    <a:pt x="544" y="387"/>
                  </a:lnTo>
                  <a:lnTo>
                    <a:pt x="546" y="382"/>
                  </a:lnTo>
                  <a:lnTo>
                    <a:pt x="548" y="375"/>
                  </a:lnTo>
                  <a:lnTo>
                    <a:pt x="548" y="367"/>
                  </a:lnTo>
                  <a:lnTo>
                    <a:pt x="549" y="364"/>
                  </a:lnTo>
                  <a:lnTo>
                    <a:pt x="549" y="360"/>
                  </a:lnTo>
                  <a:lnTo>
                    <a:pt x="554" y="352"/>
                  </a:lnTo>
                  <a:lnTo>
                    <a:pt x="559" y="346"/>
                  </a:lnTo>
                  <a:lnTo>
                    <a:pt x="571" y="332"/>
                  </a:lnTo>
                  <a:lnTo>
                    <a:pt x="581" y="326"/>
                  </a:lnTo>
                  <a:lnTo>
                    <a:pt x="584" y="322"/>
                  </a:lnTo>
                  <a:lnTo>
                    <a:pt x="588" y="319"/>
                  </a:lnTo>
                  <a:lnTo>
                    <a:pt x="589" y="316"/>
                  </a:lnTo>
                  <a:lnTo>
                    <a:pt x="591" y="312"/>
                  </a:lnTo>
                  <a:lnTo>
                    <a:pt x="596" y="311"/>
                  </a:lnTo>
                  <a:lnTo>
                    <a:pt x="598" y="309"/>
                  </a:lnTo>
                  <a:lnTo>
                    <a:pt x="599" y="307"/>
                  </a:lnTo>
                  <a:lnTo>
                    <a:pt x="601" y="301"/>
                  </a:lnTo>
                  <a:lnTo>
                    <a:pt x="603" y="296"/>
                  </a:lnTo>
                  <a:lnTo>
                    <a:pt x="606" y="291"/>
                  </a:lnTo>
                  <a:lnTo>
                    <a:pt x="608" y="289"/>
                  </a:lnTo>
                  <a:lnTo>
                    <a:pt x="608" y="287"/>
                  </a:lnTo>
                  <a:lnTo>
                    <a:pt x="606" y="286"/>
                  </a:lnTo>
                  <a:lnTo>
                    <a:pt x="604" y="282"/>
                  </a:lnTo>
                  <a:lnTo>
                    <a:pt x="598" y="282"/>
                  </a:lnTo>
                  <a:lnTo>
                    <a:pt x="594" y="284"/>
                  </a:lnTo>
                  <a:lnTo>
                    <a:pt x="591" y="287"/>
                  </a:lnTo>
                  <a:lnTo>
                    <a:pt x="591" y="291"/>
                  </a:lnTo>
                  <a:lnTo>
                    <a:pt x="586" y="292"/>
                  </a:lnTo>
                  <a:lnTo>
                    <a:pt x="579" y="291"/>
                  </a:lnTo>
                  <a:lnTo>
                    <a:pt x="578" y="289"/>
                  </a:lnTo>
                  <a:lnTo>
                    <a:pt x="576" y="287"/>
                  </a:lnTo>
                  <a:lnTo>
                    <a:pt x="574" y="282"/>
                  </a:lnTo>
                  <a:lnTo>
                    <a:pt x="566" y="277"/>
                  </a:lnTo>
                  <a:lnTo>
                    <a:pt x="558" y="274"/>
                  </a:lnTo>
                  <a:lnTo>
                    <a:pt x="549" y="269"/>
                  </a:lnTo>
                  <a:lnTo>
                    <a:pt x="544" y="268"/>
                  </a:lnTo>
                  <a:lnTo>
                    <a:pt x="540" y="269"/>
                  </a:lnTo>
                  <a:lnTo>
                    <a:pt x="538" y="271"/>
                  </a:lnTo>
                  <a:lnTo>
                    <a:pt x="538" y="274"/>
                  </a:lnTo>
                  <a:lnTo>
                    <a:pt x="540" y="281"/>
                  </a:lnTo>
                  <a:lnTo>
                    <a:pt x="541" y="289"/>
                  </a:lnTo>
                  <a:lnTo>
                    <a:pt x="541" y="294"/>
                  </a:lnTo>
                  <a:lnTo>
                    <a:pt x="540" y="297"/>
                  </a:lnTo>
                  <a:lnTo>
                    <a:pt x="538" y="299"/>
                  </a:lnTo>
                  <a:lnTo>
                    <a:pt x="533" y="301"/>
                  </a:lnTo>
                  <a:lnTo>
                    <a:pt x="530" y="301"/>
                  </a:lnTo>
                  <a:lnTo>
                    <a:pt x="526" y="302"/>
                  </a:lnTo>
                  <a:lnTo>
                    <a:pt x="525" y="306"/>
                  </a:lnTo>
                  <a:lnTo>
                    <a:pt x="523" y="307"/>
                  </a:lnTo>
                  <a:lnTo>
                    <a:pt x="521" y="309"/>
                  </a:lnTo>
                  <a:lnTo>
                    <a:pt x="518" y="307"/>
                  </a:lnTo>
                  <a:lnTo>
                    <a:pt x="516" y="304"/>
                  </a:lnTo>
                  <a:lnTo>
                    <a:pt x="511" y="294"/>
                  </a:lnTo>
                  <a:lnTo>
                    <a:pt x="505" y="287"/>
                  </a:lnTo>
                  <a:lnTo>
                    <a:pt x="501" y="284"/>
                  </a:lnTo>
                  <a:lnTo>
                    <a:pt x="496" y="282"/>
                  </a:lnTo>
                  <a:lnTo>
                    <a:pt x="490" y="281"/>
                  </a:lnTo>
                  <a:lnTo>
                    <a:pt x="481" y="282"/>
                  </a:lnTo>
                  <a:lnTo>
                    <a:pt x="478" y="286"/>
                  </a:lnTo>
                  <a:lnTo>
                    <a:pt x="476" y="289"/>
                  </a:lnTo>
                  <a:lnTo>
                    <a:pt x="475" y="296"/>
                  </a:lnTo>
                  <a:lnTo>
                    <a:pt x="475" y="302"/>
                  </a:lnTo>
                  <a:lnTo>
                    <a:pt x="476" y="316"/>
                  </a:lnTo>
                  <a:lnTo>
                    <a:pt x="478" y="326"/>
                  </a:lnTo>
                  <a:lnTo>
                    <a:pt x="475" y="324"/>
                  </a:lnTo>
                  <a:lnTo>
                    <a:pt x="471" y="322"/>
                  </a:lnTo>
                  <a:lnTo>
                    <a:pt x="468" y="314"/>
                  </a:lnTo>
                  <a:lnTo>
                    <a:pt x="465" y="307"/>
                  </a:lnTo>
                  <a:lnTo>
                    <a:pt x="461" y="304"/>
                  </a:lnTo>
                  <a:lnTo>
                    <a:pt x="457" y="302"/>
                  </a:lnTo>
                  <a:lnTo>
                    <a:pt x="448" y="301"/>
                  </a:lnTo>
                  <a:lnTo>
                    <a:pt x="440" y="304"/>
                  </a:lnTo>
                  <a:lnTo>
                    <a:pt x="437" y="304"/>
                  </a:lnTo>
                  <a:lnTo>
                    <a:pt x="435" y="304"/>
                  </a:lnTo>
                  <a:lnTo>
                    <a:pt x="433" y="306"/>
                  </a:lnTo>
                  <a:lnTo>
                    <a:pt x="433" y="309"/>
                  </a:lnTo>
                  <a:lnTo>
                    <a:pt x="433" y="314"/>
                  </a:lnTo>
                  <a:lnTo>
                    <a:pt x="433" y="322"/>
                  </a:lnTo>
                  <a:lnTo>
                    <a:pt x="428" y="321"/>
                  </a:lnTo>
                  <a:lnTo>
                    <a:pt x="425" y="317"/>
                  </a:lnTo>
                  <a:lnTo>
                    <a:pt x="420" y="307"/>
                  </a:lnTo>
                  <a:lnTo>
                    <a:pt x="413" y="301"/>
                  </a:lnTo>
                  <a:lnTo>
                    <a:pt x="412" y="297"/>
                  </a:lnTo>
                  <a:lnTo>
                    <a:pt x="410" y="294"/>
                  </a:lnTo>
                  <a:lnTo>
                    <a:pt x="410" y="289"/>
                  </a:lnTo>
                  <a:lnTo>
                    <a:pt x="410" y="284"/>
                  </a:lnTo>
                  <a:lnTo>
                    <a:pt x="410" y="281"/>
                  </a:lnTo>
                  <a:lnTo>
                    <a:pt x="407" y="277"/>
                  </a:lnTo>
                  <a:lnTo>
                    <a:pt x="397" y="276"/>
                  </a:lnTo>
                  <a:lnTo>
                    <a:pt x="387" y="277"/>
                  </a:lnTo>
                  <a:lnTo>
                    <a:pt x="378" y="279"/>
                  </a:lnTo>
                  <a:lnTo>
                    <a:pt x="372" y="282"/>
                  </a:lnTo>
                  <a:lnTo>
                    <a:pt x="362" y="289"/>
                  </a:lnTo>
                  <a:lnTo>
                    <a:pt x="359" y="292"/>
                  </a:lnTo>
                  <a:lnTo>
                    <a:pt x="355" y="294"/>
                  </a:lnTo>
                  <a:lnTo>
                    <a:pt x="350" y="292"/>
                  </a:lnTo>
                  <a:lnTo>
                    <a:pt x="349" y="291"/>
                  </a:lnTo>
                  <a:lnTo>
                    <a:pt x="345" y="282"/>
                  </a:lnTo>
                  <a:lnTo>
                    <a:pt x="342" y="274"/>
                  </a:lnTo>
                  <a:lnTo>
                    <a:pt x="340" y="271"/>
                  </a:lnTo>
                  <a:lnTo>
                    <a:pt x="337" y="269"/>
                  </a:lnTo>
                  <a:lnTo>
                    <a:pt x="334" y="269"/>
                  </a:lnTo>
                  <a:lnTo>
                    <a:pt x="332" y="271"/>
                  </a:lnTo>
                  <a:lnTo>
                    <a:pt x="327" y="276"/>
                  </a:lnTo>
                  <a:lnTo>
                    <a:pt x="324" y="279"/>
                  </a:lnTo>
                  <a:lnTo>
                    <a:pt x="320" y="281"/>
                  </a:lnTo>
                  <a:lnTo>
                    <a:pt x="317" y="281"/>
                  </a:lnTo>
                  <a:lnTo>
                    <a:pt x="315" y="281"/>
                  </a:lnTo>
                  <a:lnTo>
                    <a:pt x="314" y="279"/>
                  </a:lnTo>
                  <a:lnTo>
                    <a:pt x="310" y="276"/>
                  </a:lnTo>
                  <a:lnTo>
                    <a:pt x="300" y="271"/>
                  </a:lnTo>
                  <a:lnTo>
                    <a:pt x="294" y="264"/>
                  </a:lnTo>
                  <a:lnTo>
                    <a:pt x="289" y="261"/>
                  </a:lnTo>
                  <a:lnTo>
                    <a:pt x="286" y="256"/>
                  </a:lnTo>
                  <a:lnTo>
                    <a:pt x="284" y="251"/>
                  </a:lnTo>
                  <a:lnTo>
                    <a:pt x="286" y="246"/>
                  </a:lnTo>
                  <a:lnTo>
                    <a:pt x="289" y="243"/>
                  </a:lnTo>
                  <a:lnTo>
                    <a:pt x="294" y="241"/>
                  </a:lnTo>
                  <a:lnTo>
                    <a:pt x="305" y="241"/>
                  </a:lnTo>
                  <a:lnTo>
                    <a:pt x="310" y="241"/>
                  </a:lnTo>
                  <a:lnTo>
                    <a:pt x="312" y="241"/>
                  </a:lnTo>
                  <a:lnTo>
                    <a:pt x="314" y="239"/>
                  </a:lnTo>
                  <a:lnTo>
                    <a:pt x="314" y="238"/>
                  </a:lnTo>
                  <a:lnTo>
                    <a:pt x="314" y="236"/>
                  </a:lnTo>
                  <a:lnTo>
                    <a:pt x="312" y="231"/>
                  </a:lnTo>
                  <a:lnTo>
                    <a:pt x="310" y="221"/>
                  </a:lnTo>
                  <a:lnTo>
                    <a:pt x="310" y="216"/>
                  </a:lnTo>
                  <a:lnTo>
                    <a:pt x="309" y="213"/>
                  </a:lnTo>
                  <a:lnTo>
                    <a:pt x="302" y="211"/>
                  </a:lnTo>
                  <a:lnTo>
                    <a:pt x="297" y="209"/>
                  </a:lnTo>
                  <a:lnTo>
                    <a:pt x="291" y="209"/>
                  </a:lnTo>
                  <a:lnTo>
                    <a:pt x="284" y="208"/>
                  </a:lnTo>
                  <a:lnTo>
                    <a:pt x="277" y="206"/>
                  </a:lnTo>
                  <a:lnTo>
                    <a:pt x="272" y="201"/>
                  </a:lnTo>
                  <a:lnTo>
                    <a:pt x="269" y="196"/>
                  </a:lnTo>
                  <a:lnTo>
                    <a:pt x="264" y="191"/>
                  </a:lnTo>
                  <a:lnTo>
                    <a:pt x="257" y="190"/>
                  </a:lnTo>
                  <a:lnTo>
                    <a:pt x="252" y="190"/>
                  </a:lnTo>
                  <a:lnTo>
                    <a:pt x="247" y="188"/>
                  </a:lnTo>
                  <a:lnTo>
                    <a:pt x="246" y="186"/>
                  </a:lnTo>
                  <a:lnTo>
                    <a:pt x="244" y="183"/>
                  </a:lnTo>
                  <a:lnTo>
                    <a:pt x="242" y="178"/>
                  </a:lnTo>
                  <a:lnTo>
                    <a:pt x="242" y="171"/>
                  </a:lnTo>
                  <a:lnTo>
                    <a:pt x="246" y="166"/>
                  </a:lnTo>
                  <a:lnTo>
                    <a:pt x="251" y="163"/>
                  </a:lnTo>
                  <a:lnTo>
                    <a:pt x="259" y="161"/>
                  </a:lnTo>
                  <a:lnTo>
                    <a:pt x="261" y="160"/>
                  </a:lnTo>
                  <a:lnTo>
                    <a:pt x="264" y="156"/>
                  </a:lnTo>
                  <a:lnTo>
                    <a:pt x="264" y="150"/>
                  </a:lnTo>
                  <a:lnTo>
                    <a:pt x="262" y="148"/>
                  </a:lnTo>
                  <a:lnTo>
                    <a:pt x="261" y="146"/>
                  </a:lnTo>
                  <a:lnTo>
                    <a:pt x="256" y="146"/>
                  </a:lnTo>
                  <a:lnTo>
                    <a:pt x="244" y="150"/>
                  </a:lnTo>
                  <a:lnTo>
                    <a:pt x="231" y="155"/>
                  </a:lnTo>
                  <a:lnTo>
                    <a:pt x="224" y="156"/>
                  </a:lnTo>
                  <a:lnTo>
                    <a:pt x="216" y="156"/>
                  </a:lnTo>
                  <a:lnTo>
                    <a:pt x="209" y="156"/>
                  </a:lnTo>
                  <a:lnTo>
                    <a:pt x="204" y="153"/>
                  </a:lnTo>
                  <a:lnTo>
                    <a:pt x="199" y="150"/>
                  </a:lnTo>
                  <a:lnTo>
                    <a:pt x="196" y="146"/>
                  </a:lnTo>
                  <a:lnTo>
                    <a:pt x="191" y="138"/>
                  </a:lnTo>
                  <a:lnTo>
                    <a:pt x="184" y="128"/>
                  </a:lnTo>
                  <a:lnTo>
                    <a:pt x="179" y="126"/>
                  </a:lnTo>
                  <a:lnTo>
                    <a:pt x="173" y="126"/>
                  </a:lnTo>
                  <a:lnTo>
                    <a:pt x="168" y="126"/>
                  </a:lnTo>
                  <a:lnTo>
                    <a:pt x="164" y="126"/>
                  </a:lnTo>
                  <a:lnTo>
                    <a:pt x="163" y="126"/>
                  </a:lnTo>
                  <a:lnTo>
                    <a:pt x="161" y="130"/>
                  </a:lnTo>
                  <a:lnTo>
                    <a:pt x="159" y="131"/>
                  </a:lnTo>
                  <a:lnTo>
                    <a:pt x="159" y="138"/>
                  </a:lnTo>
                  <a:lnTo>
                    <a:pt x="156" y="136"/>
                  </a:lnTo>
                  <a:lnTo>
                    <a:pt x="153" y="135"/>
                  </a:lnTo>
                  <a:lnTo>
                    <a:pt x="151" y="126"/>
                  </a:lnTo>
                  <a:lnTo>
                    <a:pt x="151" y="118"/>
                  </a:lnTo>
                  <a:lnTo>
                    <a:pt x="148" y="108"/>
                  </a:lnTo>
                  <a:lnTo>
                    <a:pt x="144" y="107"/>
                  </a:lnTo>
                  <a:lnTo>
                    <a:pt x="141" y="107"/>
                  </a:lnTo>
                  <a:lnTo>
                    <a:pt x="134" y="102"/>
                  </a:lnTo>
                  <a:lnTo>
                    <a:pt x="128" y="100"/>
                  </a:lnTo>
                  <a:lnTo>
                    <a:pt x="121" y="100"/>
                  </a:lnTo>
                  <a:lnTo>
                    <a:pt x="118" y="100"/>
                  </a:lnTo>
                  <a:lnTo>
                    <a:pt x="115" y="100"/>
                  </a:lnTo>
                  <a:lnTo>
                    <a:pt x="113" y="98"/>
                  </a:lnTo>
                  <a:lnTo>
                    <a:pt x="111" y="95"/>
                  </a:lnTo>
                  <a:lnTo>
                    <a:pt x="111" y="88"/>
                  </a:lnTo>
                  <a:lnTo>
                    <a:pt x="110" y="80"/>
                  </a:lnTo>
                  <a:lnTo>
                    <a:pt x="110" y="78"/>
                  </a:lnTo>
                  <a:lnTo>
                    <a:pt x="106" y="77"/>
                  </a:lnTo>
                  <a:lnTo>
                    <a:pt x="105" y="75"/>
                  </a:lnTo>
                  <a:lnTo>
                    <a:pt x="101" y="77"/>
                  </a:lnTo>
                  <a:lnTo>
                    <a:pt x="100" y="80"/>
                  </a:lnTo>
                  <a:lnTo>
                    <a:pt x="96" y="85"/>
                  </a:lnTo>
                  <a:lnTo>
                    <a:pt x="93" y="85"/>
                  </a:lnTo>
                  <a:lnTo>
                    <a:pt x="91" y="87"/>
                  </a:lnTo>
                  <a:lnTo>
                    <a:pt x="88" y="85"/>
                  </a:lnTo>
                  <a:lnTo>
                    <a:pt x="85" y="83"/>
                  </a:lnTo>
                  <a:lnTo>
                    <a:pt x="81" y="77"/>
                  </a:lnTo>
                  <a:lnTo>
                    <a:pt x="78" y="70"/>
                  </a:lnTo>
                  <a:lnTo>
                    <a:pt x="73" y="63"/>
                  </a:lnTo>
                  <a:lnTo>
                    <a:pt x="66" y="60"/>
                  </a:lnTo>
                  <a:lnTo>
                    <a:pt x="58" y="57"/>
                  </a:lnTo>
                  <a:lnTo>
                    <a:pt x="56" y="53"/>
                  </a:lnTo>
                  <a:lnTo>
                    <a:pt x="50" y="52"/>
                  </a:lnTo>
                  <a:lnTo>
                    <a:pt x="45" y="50"/>
                  </a:lnTo>
                  <a:lnTo>
                    <a:pt x="40" y="50"/>
                  </a:lnTo>
                  <a:lnTo>
                    <a:pt x="35" y="47"/>
                  </a:lnTo>
                  <a:lnTo>
                    <a:pt x="30" y="40"/>
                  </a:lnTo>
                  <a:lnTo>
                    <a:pt x="27" y="35"/>
                  </a:lnTo>
                  <a:lnTo>
                    <a:pt x="23" y="32"/>
                  </a:lnTo>
                  <a:lnTo>
                    <a:pt x="20" y="22"/>
                  </a:lnTo>
                  <a:lnTo>
                    <a:pt x="18" y="7"/>
                  </a:lnTo>
                  <a:lnTo>
                    <a:pt x="17" y="2"/>
                  </a:lnTo>
                  <a:lnTo>
                    <a:pt x="15" y="0"/>
                  </a:lnTo>
                  <a:lnTo>
                    <a:pt x="12" y="0"/>
                  </a:lnTo>
                  <a:lnTo>
                    <a:pt x="8" y="2"/>
                  </a:lnTo>
                  <a:lnTo>
                    <a:pt x="7" y="5"/>
                  </a:lnTo>
                  <a:lnTo>
                    <a:pt x="3" y="14"/>
                  </a:lnTo>
                  <a:lnTo>
                    <a:pt x="2" y="19"/>
                  </a:lnTo>
                  <a:lnTo>
                    <a:pt x="0" y="22"/>
                  </a:lnTo>
                  <a:lnTo>
                    <a:pt x="0" y="25"/>
                  </a:lnTo>
                  <a:lnTo>
                    <a:pt x="2" y="29"/>
                  </a:lnTo>
                  <a:lnTo>
                    <a:pt x="3" y="30"/>
                  </a:lnTo>
                  <a:lnTo>
                    <a:pt x="10" y="35"/>
                  </a:lnTo>
                  <a:lnTo>
                    <a:pt x="15" y="38"/>
                  </a:lnTo>
                  <a:lnTo>
                    <a:pt x="18" y="40"/>
                  </a:lnTo>
                  <a:lnTo>
                    <a:pt x="20" y="43"/>
                  </a:lnTo>
                  <a:lnTo>
                    <a:pt x="20" y="55"/>
                  </a:lnTo>
                  <a:lnTo>
                    <a:pt x="86" y="135"/>
                  </a:lnTo>
                  <a:lnTo>
                    <a:pt x="106" y="135"/>
                  </a:lnTo>
                  <a:lnTo>
                    <a:pt x="153" y="208"/>
                  </a:lnTo>
                  <a:lnTo>
                    <a:pt x="193" y="218"/>
                  </a:lnTo>
                  <a:lnTo>
                    <a:pt x="198" y="304"/>
                  </a:lnTo>
                  <a:lnTo>
                    <a:pt x="294" y="400"/>
                  </a:lnTo>
                  <a:lnTo>
                    <a:pt x="291" y="500"/>
                  </a:lnTo>
                  <a:lnTo>
                    <a:pt x="257" y="437"/>
                  </a:lnTo>
                  <a:lnTo>
                    <a:pt x="183" y="483"/>
                  </a:lnTo>
                  <a:lnTo>
                    <a:pt x="133" y="460"/>
                  </a:lnTo>
                  <a:lnTo>
                    <a:pt x="123" y="581"/>
                  </a:lnTo>
                  <a:lnTo>
                    <a:pt x="198" y="636"/>
                  </a:lnTo>
                  <a:lnTo>
                    <a:pt x="189" y="674"/>
                  </a:lnTo>
                  <a:lnTo>
                    <a:pt x="304" y="711"/>
                  </a:lnTo>
                  <a:lnTo>
                    <a:pt x="334" y="651"/>
                  </a:lnTo>
                  <a:lnTo>
                    <a:pt x="364" y="707"/>
                  </a:lnTo>
                  <a:lnTo>
                    <a:pt x="364" y="704"/>
                  </a:lnTo>
                  <a:lnTo>
                    <a:pt x="374" y="591"/>
                  </a:lnTo>
                  <a:lnTo>
                    <a:pt x="447" y="641"/>
                  </a:lnTo>
                  <a:lnTo>
                    <a:pt x="737" y="460"/>
                  </a:lnTo>
                  <a:lnTo>
                    <a:pt x="765" y="513"/>
                  </a:lnTo>
                  <a:lnTo>
                    <a:pt x="770" y="510"/>
                  </a:lnTo>
                  <a:lnTo>
                    <a:pt x="777" y="508"/>
                  </a:lnTo>
                  <a:lnTo>
                    <a:pt x="780" y="505"/>
                  </a:lnTo>
                  <a:lnTo>
                    <a:pt x="782" y="503"/>
                  </a:lnTo>
                  <a:lnTo>
                    <a:pt x="782" y="500"/>
                  </a:lnTo>
                  <a:lnTo>
                    <a:pt x="782" y="498"/>
                  </a:lnTo>
                  <a:lnTo>
                    <a:pt x="785" y="490"/>
                  </a:lnTo>
                  <a:lnTo>
                    <a:pt x="787" y="487"/>
                  </a:lnTo>
                  <a:lnTo>
                    <a:pt x="787" y="483"/>
                  </a:lnTo>
                  <a:lnTo>
                    <a:pt x="787" y="467"/>
                  </a:lnTo>
                  <a:lnTo>
                    <a:pt x="787" y="460"/>
                  </a:lnTo>
                  <a:lnTo>
                    <a:pt x="790" y="453"/>
                  </a:lnTo>
                  <a:lnTo>
                    <a:pt x="793" y="448"/>
                  </a:lnTo>
                  <a:lnTo>
                    <a:pt x="797" y="445"/>
                  </a:lnTo>
                  <a:lnTo>
                    <a:pt x="800" y="443"/>
                  </a:lnTo>
                  <a:lnTo>
                    <a:pt x="803" y="442"/>
                  </a:lnTo>
                  <a:lnTo>
                    <a:pt x="805" y="440"/>
                  </a:lnTo>
                  <a:lnTo>
                    <a:pt x="805" y="435"/>
                  </a:lnTo>
                  <a:lnTo>
                    <a:pt x="805" y="430"/>
                  </a:lnTo>
                  <a:lnTo>
                    <a:pt x="805" y="42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60" name="Freeform 106"/>
            <p:cNvSpPr>
              <a:spLocks/>
            </p:cNvSpPr>
            <p:nvPr/>
          </p:nvSpPr>
          <p:spPr bwMode="auto">
            <a:xfrm>
              <a:off x="5083" y="2592"/>
              <a:ext cx="14" cy="17"/>
            </a:xfrm>
            <a:custGeom>
              <a:avLst/>
              <a:gdLst>
                <a:gd name="T0" fmla="*/ 1 w 21"/>
                <a:gd name="T1" fmla="*/ 1 h 27"/>
                <a:gd name="T2" fmla="*/ 1 w 21"/>
                <a:gd name="T3" fmla="*/ 1 h 27"/>
                <a:gd name="T4" fmla="*/ 1 w 21"/>
                <a:gd name="T5" fmla="*/ 1 h 27"/>
                <a:gd name="T6" fmla="*/ 1 w 21"/>
                <a:gd name="T7" fmla="*/ 0 h 27"/>
                <a:gd name="T8" fmla="*/ 1 w 21"/>
                <a:gd name="T9" fmla="*/ 0 h 27"/>
                <a:gd name="T10" fmla="*/ 1 w 21"/>
                <a:gd name="T11" fmla="*/ 0 h 27"/>
                <a:gd name="T12" fmla="*/ 1 w 21"/>
                <a:gd name="T13" fmla="*/ 1 h 27"/>
                <a:gd name="T14" fmla="*/ 1 w 21"/>
                <a:gd name="T15" fmla="*/ 1 h 27"/>
                <a:gd name="T16" fmla="*/ 0 w 21"/>
                <a:gd name="T17" fmla="*/ 1 h 27"/>
                <a:gd name="T18" fmla="*/ 0 w 21"/>
                <a:gd name="T19" fmla="*/ 1 h 27"/>
                <a:gd name="T20" fmla="*/ 0 w 21"/>
                <a:gd name="T21" fmla="*/ 1 h 27"/>
                <a:gd name="T22" fmla="*/ 1 w 21"/>
                <a:gd name="T23" fmla="*/ 1 h 27"/>
                <a:gd name="T24" fmla="*/ 1 w 21"/>
                <a:gd name="T25" fmla="*/ 1 h 27"/>
                <a:gd name="T26" fmla="*/ 1 w 21"/>
                <a:gd name="T27" fmla="*/ 1 h 27"/>
                <a:gd name="T28" fmla="*/ 1 w 21"/>
                <a:gd name="T29" fmla="*/ 1 h 27"/>
                <a:gd name="T30" fmla="*/ 1 w 21"/>
                <a:gd name="T31" fmla="*/ 1 h 27"/>
                <a:gd name="T32" fmla="*/ 1 w 21"/>
                <a:gd name="T33" fmla="*/ 1 h 27"/>
                <a:gd name="T34" fmla="*/ 1 w 21"/>
                <a:gd name="T35" fmla="*/ 1 h 27"/>
                <a:gd name="T36" fmla="*/ 1 w 21"/>
                <a:gd name="T37" fmla="*/ 1 h 27"/>
                <a:gd name="T38" fmla="*/ 1 w 21"/>
                <a:gd name="T39" fmla="*/ 1 h 27"/>
                <a:gd name="T40" fmla="*/ 1 w 21"/>
                <a:gd name="T41" fmla="*/ 1 h 27"/>
                <a:gd name="T42" fmla="*/ 1 w 21"/>
                <a:gd name="T43" fmla="*/ 1 h 27"/>
                <a:gd name="T44" fmla="*/ 1 w 21"/>
                <a:gd name="T45" fmla="*/ 1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
                <a:gd name="T70" fmla="*/ 0 h 27"/>
                <a:gd name="T71" fmla="*/ 21 w 21"/>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 h="27">
                  <a:moveTo>
                    <a:pt x="21" y="7"/>
                  </a:moveTo>
                  <a:lnTo>
                    <a:pt x="21" y="7"/>
                  </a:lnTo>
                  <a:lnTo>
                    <a:pt x="19" y="2"/>
                  </a:lnTo>
                  <a:lnTo>
                    <a:pt x="16" y="0"/>
                  </a:lnTo>
                  <a:lnTo>
                    <a:pt x="11" y="0"/>
                  </a:lnTo>
                  <a:lnTo>
                    <a:pt x="8" y="4"/>
                  </a:lnTo>
                  <a:lnTo>
                    <a:pt x="4" y="5"/>
                  </a:lnTo>
                  <a:lnTo>
                    <a:pt x="0" y="7"/>
                  </a:lnTo>
                  <a:lnTo>
                    <a:pt x="0" y="19"/>
                  </a:lnTo>
                  <a:lnTo>
                    <a:pt x="1" y="23"/>
                  </a:lnTo>
                  <a:lnTo>
                    <a:pt x="3" y="25"/>
                  </a:lnTo>
                  <a:lnTo>
                    <a:pt x="6" y="27"/>
                  </a:lnTo>
                  <a:lnTo>
                    <a:pt x="9" y="25"/>
                  </a:lnTo>
                  <a:lnTo>
                    <a:pt x="11" y="23"/>
                  </a:lnTo>
                  <a:lnTo>
                    <a:pt x="16" y="17"/>
                  </a:lnTo>
                  <a:lnTo>
                    <a:pt x="19" y="12"/>
                  </a:lnTo>
                  <a:lnTo>
                    <a:pt x="21" y="10"/>
                  </a:lnTo>
                  <a:lnTo>
                    <a:pt x="21" y="7"/>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61" name="Freeform 107"/>
            <p:cNvSpPr>
              <a:spLocks/>
            </p:cNvSpPr>
            <p:nvPr/>
          </p:nvSpPr>
          <p:spPr bwMode="auto">
            <a:xfrm>
              <a:off x="5092" y="2607"/>
              <a:ext cx="19" cy="19"/>
            </a:xfrm>
            <a:custGeom>
              <a:avLst/>
              <a:gdLst>
                <a:gd name="T0" fmla="*/ 1 w 28"/>
                <a:gd name="T1" fmla="*/ 0 h 28"/>
                <a:gd name="T2" fmla="*/ 1 w 28"/>
                <a:gd name="T3" fmla="*/ 0 h 28"/>
                <a:gd name="T4" fmla="*/ 1 w 28"/>
                <a:gd name="T5" fmla="*/ 1 h 28"/>
                <a:gd name="T6" fmla="*/ 1 w 28"/>
                <a:gd name="T7" fmla="*/ 1 h 28"/>
                <a:gd name="T8" fmla="*/ 1 w 28"/>
                <a:gd name="T9" fmla="*/ 1 h 28"/>
                <a:gd name="T10" fmla="*/ 1 w 28"/>
                <a:gd name="T11" fmla="*/ 1 h 28"/>
                <a:gd name="T12" fmla="*/ 0 w 28"/>
                <a:gd name="T13" fmla="*/ 1 h 28"/>
                <a:gd name="T14" fmla="*/ 1 w 28"/>
                <a:gd name="T15" fmla="*/ 1 h 28"/>
                <a:gd name="T16" fmla="*/ 1 w 28"/>
                <a:gd name="T17" fmla="*/ 1 h 28"/>
                <a:gd name="T18" fmla="*/ 1 w 28"/>
                <a:gd name="T19" fmla="*/ 1 h 28"/>
                <a:gd name="T20" fmla="*/ 1 w 28"/>
                <a:gd name="T21" fmla="*/ 1 h 28"/>
                <a:gd name="T22" fmla="*/ 1 w 28"/>
                <a:gd name="T23" fmla="*/ 1 h 28"/>
                <a:gd name="T24" fmla="*/ 1 w 28"/>
                <a:gd name="T25" fmla="*/ 1 h 28"/>
                <a:gd name="T26" fmla="*/ 1 w 28"/>
                <a:gd name="T27" fmla="*/ 1 h 28"/>
                <a:gd name="T28" fmla="*/ 1 w 28"/>
                <a:gd name="T29" fmla="*/ 1 h 28"/>
                <a:gd name="T30" fmla="*/ 1 w 28"/>
                <a:gd name="T31" fmla="*/ 1 h 28"/>
                <a:gd name="T32" fmla="*/ 1 w 28"/>
                <a:gd name="T33" fmla="*/ 1 h 28"/>
                <a:gd name="T34" fmla="*/ 1 w 28"/>
                <a:gd name="T35" fmla="*/ 1 h 28"/>
                <a:gd name="T36" fmla="*/ 1 w 28"/>
                <a:gd name="T37" fmla="*/ 1 h 28"/>
                <a:gd name="T38" fmla="*/ 1 w 28"/>
                <a:gd name="T39" fmla="*/ 1 h 28"/>
                <a:gd name="T40" fmla="*/ 1 w 28"/>
                <a:gd name="T41" fmla="*/ 1 h 28"/>
                <a:gd name="T42" fmla="*/ 1 w 28"/>
                <a:gd name="T43" fmla="*/ 1 h 28"/>
                <a:gd name="T44" fmla="*/ 1 w 28"/>
                <a:gd name="T45" fmla="*/ 1 h 28"/>
                <a:gd name="T46" fmla="*/ 1 w 28"/>
                <a:gd name="T47" fmla="*/ 1 h 28"/>
                <a:gd name="T48" fmla="*/ 1 w 28"/>
                <a:gd name="T49" fmla="*/ 1 h 28"/>
                <a:gd name="T50" fmla="*/ 1 w 28"/>
                <a:gd name="T51" fmla="*/ 1 h 28"/>
                <a:gd name="T52" fmla="*/ 1 w 28"/>
                <a:gd name="T53" fmla="*/ 1 h 28"/>
                <a:gd name="T54" fmla="*/ 1 w 28"/>
                <a:gd name="T55" fmla="*/ 0 h 28"/>
                <a:gd name="T56" fmla="*/ 1 w 28"/>
                <a:gd name="T57" fmla="*/ 0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28"/>
                <a:gd name="T89" fmla="*/ 28 w 28"/>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28">
                  <a:moveTo>
                    <a:pt x="18" y="0"/>
                  </a:moveTo>
                  <a:lnTo>
                    <a:pt x="18" y="0"/>
                  </a:lnTo>
                  <a:lnTo>
                    <a:pt x="13" y="2"/>
                  </a:lnTo>
                  <a:lnTo>
                    <a:pt x="10" y="3"/>
                  </a:lnTo>
                  <a:lnTo>
                    <a:pt x="3" y="8"/>
                  </a:lnTo>
                  <a:lnTo>
                    <a:pt x="0" y="10"/>
                  </a:lnTo>
                  <a:lnTo>
                    <a:pt x="1" y="13"/>
                  </a:lnTo>
                  <a:lnTo>
                    <a:pt x="1" y="17"/>
                  </a:lnTo>
                  <a:lnTo>
                    <a:pt x="1" y="22"/>
                  </a:lnTo>
                  <a:lnTo>
                    <a:pt x="5" y="23"/>
                  </a:lnTo>
                  <a:lnTo>
                    <a:pt x="6" y="25"/>
                  </a:lnTo>
                  <a:lnTo>
                    <a:pt x="10" y="28"/>
                  </a:lnTo>
                  <a:lnTo>
                    <a:pt x="13" y="28"/>
                  </a:lnTo>
                  <a:lnTo>
                    <a:pt x="16" y="25"/>
                  </a:lnTo>
                  <a:lnTo>
                    <a:pt x="21" y="22"/>
                  </a:lnTo>
                  <a:lnTo>
                    <a:pt x="25" y="18"/>
                  </a:lnTo>
                  <a:lnTo>
                    <a:pt x="28" y="13"/>
                  </a:lnTo>
                  <a:lnTo>
                    <a:pt x="28" y="12"/>
                  </a:lnTo>
                  <a:lnTo>
                    <a:pt x="26" y="10"/>
                  </a:lnTo>
                  <a:lnTo>
                    <a:pt x="23" y="8"/>
                  </a:lnTo>
                  <a:lnTo>
                    <a:pt x="23" y="5"/>
                  </a:lnTo>
                  <a:lnTo>
                    <a:pt x="21" y="3"/>
                  </a:lnTo>
                  <a:lnTo>
                    <a:pt x="18"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62" name="Freeform 108"/>
            <p:cNvSpPr>
              <a:spLocks/>
            </p:cNvSpPr>
            <p:nvPr/>
          </p:nvSpPr>
          <p:spPr bwMode="auto">
            <a:xfrm>
              <a:off x="5034" y="2482"/>
              <a:ext cx="135" cy="35"/>
            </a:xfrm>
            <a:custGeom>
              <a:avLst/>
              <a:gdLst>
                <a:gd name="T0" fmla="*/ 1 w 188"/>
                <a:gd name="T1" fmla="*/ 1 h 56"/>
                <a:gd name="T2" fmla="*/ 1 w 188"/>
                <a:gd name="T3" fmla="*/ 1 h 56"/>
                <a:gd name="T4" fmla="*/ 1 w 188"/>
                <a:gd name="T5" fmla="*/ 1 h 56"/>
                <a:gd name="T6" fmla="*/ 1 w 188"/>
                <a:gd name="T7" fmla="*/ 1 h 56"/>
                <a:gd name="T8" fmla="*/ 1 w 188"/>
                <a:gd name="T9" fmla="*/ 1 h 56"/>
                <a:gd name="T10" fmla="*/ 1 w 188"/>
                <a:gd name="T11" fmla="*/ 1 h 56"/>
                <a:gd name="T12" fmla="*/ 1 w 188"/>
                <a:gd name="T13" fmla="*/ 1 h 56"/>
                <a:gd name="T14" fmla="*/ 1 w 188"/>
                <a:gd name="T15" fmla="*/ 1 h 56"/>
                <a:gd name="T16" fmla="*/ 1 w 188"/>
                <a:gd name="T17" fmla="*/ 1 h 56"/>
                <a:gd name="T18" fmla="*/ 1 w 188"/>
                <a:gd name="T19" fmla="*/ 1 h 56"/>
                <a:gd name="T20" fmla="*/ 1 w 188"/>
                <a:gd name="T21" fmla="*/ 1 h 56"/>
                <a:gd name="T22" fmla="*/ 0 w 188"/>
                <a:gd name="T23" fmla="*/ 1 h 56"/>
                <a:gd name="T24" fmla="*/ 0 w 188"/>
                <a:gd name="T25" fmla="*/ 1 h 56"/>
                <a:gd name="T26" fmla="*/ 1 w 188"/>
                <a:gd name="T27" fmla="*/ 1 h 56"/>
                <a:gd name="T28" fmla="*/ 1 w 188"/>
                <a:gd name="T29" fmla="*/ 1 h 56"/>
                <a:gd name="T30" fmla="*/ 1 w 188"/>
                <a:gd name="T31" fmla="*/ 1 h 56"/>
                <a:gd name="T32" fmla="*/ 1 w 188"/>
                <a:gd name="T33" fmla="*/ 1 h 56"/>
                <a:gd name="T34" fmla="*/ 1 w 188"/>
                <a:gd name="T35" fmla="*/ 1 h 56"/>
                <a:gd name="T36" fmla="*/ 1 w 188"/>
                <a:gd name="T37" fmla="*/ 1 h 56"/>
                <a:gd name="T38" fmla="*/ 1 w 188"/>
                <a:gd name="T39" fmla="*/ 1 h 56"/>
                <a:gd name="T40" fmla="*/ 1 w 188"/>
                <a:gd name="T41" fmla="*/ 1 h 56"/>
                <a:gd name="T42" fmla="*/ 1 w 188"/>
                <a:gd name="T43" fmla="*/ 1 h 56"/>
                <a:gd name="T44" fmla="*/ 1 w 188"/>
                <a:gd name="T45" fmla="*/ 1 h 56"/>
                <a:gd name="T46" fmla="*/ 1 w 188"/>
                <a:gd name="T47" fmla="*/ 1 h 56"/>
                <a:gd name="T48" fmla="*/ 1 w 188"/>
                <a:gd name="T49" fmla="*/ 1 h 56"/>
                <a:gd name="T50" fmla="*/ 1 w 188"/>
                <a:gd name="T51" fmla="*/ 1 h 56"/>
                <a:gd name="T52" fmla="*/ 1 w 188"/>
                <a:gd name="T53" fmla="*/ 1 h 56"/>
                <a:gd name="T54" fmla="*/ 1 w 188"/>
                <a:gd name="T55" fmla="*/ 1 h 56"/>
                <a:gd name="T56" fmla="*/ 1 w 188"/>
                <a:gd name="T57" fmla="*/ 1 h 56"/>
                <a:gd name="T58" fmla="*/ 1 w 188"/>
                <a:gd name="T59" fmla="*/ 1 h 56"/>
                <a:gd name="T60" fmla="*/ 1 w 188"/>
                <a:gd name="T61" fmla="*/ 1 h 56"/>
                <a:gd name="T62" fmla="*/ 1 w 188"/>
                <a:gd name="T63" fmla="*/ 1 h 56"/>
                <a:gd name="T64" fmla="*/ 1 w 188"/>
                <a:gd name="T65" fmla="*/ 1 h 56"/>
                <a:gd name="T66" fmla="*/ 1 w 188"/>
                <a:gd name="T67" fmla="*/ 1 h 56"/>
                <a:gd name="T68" fmla="*/ 1 w 188"/>
                <a:gd name="T69" fmla="*/ 1 h 56"/>
                <a:gd name="T70" fmla="*/ 1 w 188"/>
                <a:gd name="T71" fmla="*/ 1 h 56"/>
                <a:gd name="T72" fmla="*/ 1 w 188"/>
                <a:gd name="T73" fmla="*/ 1 h 56"/>
                <a:gd name="T74" fmla="*/ 1 w 188"/>
                <a:gd name="T75" fmla="*/ 1 h 56"/>
                <a:gd name="T76" fmla="*/ 1 w 188"/>
                <a:gd name="T77" fmla="*/ 1 h 56"/>
                <a:gd name="T78" fmla="*/ 1 w 188"/>
                <a:gd name="T79" fmla="*/ 1 h 56"/>
                <a:gd name="T80" fmla="*/ 1 w 188"/>
                <a:gd name="T81" fmla="*/ 1 h 56"/>
                <a:gd name="T82" fmla="*/ 1 w 188"/>
                <a:gd name="T83" fmla="*/ 1 h 56"/>
                <a:gd name="T84" fmla="*/ 1 w 188"/>
                <a:gd name="T85" fmla="*/ 1 h 56"/>
                <a:gd name="T86" fmla="*/ 1 w 188"/>
                <a:gd name="T87" fmla="*/ 0 h 56"/>
                <a:gd name="T88" fmla="*/ 1 w 188"/>
                <a:gd name="T89" fmla="*/ 0 h 56"/>
                <a:gd name="T90" fmla="*/ 1 w 188"/>
                <a:gd name="T91" fmla="*/ 1 h 56"/>
                <a:gd name="T92" fmla="*/ 1 w 188"/>
                <a:gd name="T93" fmla="*/ 1 h 56"/>
                <a:gd name="T94" fmla="*/ 1 w 188"/>
                <a:gd name="T95" fmla="*/ 1 h 56"/>
                <a:gd name="T96" fmla="*/ 1 w 188"/>
                <a:gd name="T97" fmla="*/ 1 h 56"/>
                <a:gd name="T98" fmla="*/ 1 w 188"/>
                <a:gd name="T99" fmla="*/ 1 h 56"/>
                <a:gd name="T100" fmla="*/ 1 w 188"/>
                <a:gd name="T101" fmla="*/ 1 h 56"/>
                <a:gd name="T102" fmla="*/ 1 w 188"/>
                <a:gd name="T103" fmla="*/ 1 h 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8"/>
                <a:gd name="T157" fmla="*/ 0 h 56"/>
                <a:gd name="T158" fmla="*/ 188 w 188"/>
                <a:gd name="T159" fmla="*/ 56 h 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8" h="56">
                  <a:moveTo>
                    <a:pt x="73" y="13"/>
                  </a:moveTo>
                  <a:lnTo>
                    <a:pt x="73" y="13"/>
                  </a:lnTo>
                  <a:lnTo>
                    <a:pt x="70" y="13"/>
                  </a:lnTo>
                  <a:lnTo>
                    <a:pt x="67" y="13"/>
                  </a:lnTo>
                  <a:lnTo>
                    <a:pt x="63" y="15"/>
                  </a:lnTo>
                  <a:lnTo>
                    <a:pt x="62" y="17"/>
                  </a:lnTo>
                  <a:lnTo>
                    <a:pt x="60" y="20"/>
                  </a:lnTo>
                  <a:lnTo>
                    <a:pt x="57" y="22"/>
                  </a:lnTo>
                  <a:lnTo>
                    <a:pt x="50" y="23"/>
                  </a:lnTo>
                  <a:lnTo>
                    <a:pt x="43" y="23"/>
                  </a:lnTo>
                  <a:lnTo>
                    <a:pt x="32" y="23"/>
                  </a:lnTo>
                  <a:lnTo>
                    <a:pt x="28" y="25"/>
                  </a:lnTo>
                  <a:lnTo>
                    <a:pt x="25" y="27"/>
                  </a:lnTo>
                  <a:lnTo>
                    <a:pt x="20" y="27"/>
                  </a:lnTo>
                  <a:lnTo>
                    <a:pt x="13" y="27"/>
                  </a:lnTo>
                  <a:lnTo>
                    <a:pt x="8" y="27"/>
                  </a:lnTo>
                  <a:lnTo>
                    <a:pt x="3" y="28"/>
                  </a:lnTo>
                  <a:lnTo>
                    <a:pt x="2" y="30"/>
                  </a:lnTo>
                  <a:lnTo>
                    <a:pt x="0" y="33"/>
                  </a:lnTo>
                  <a:lnTo>
                    <a:pt x="0" y="38"/>
                  </a:lnTo>
                  <a:lnTo>
                    <a:pt x="2" y="41"/>
                  </a:lnTo>
                  <a:lnTo>
                    <a:pt x="5" y="43"/>
                  </a:lnTo>
                  <a:lnTo>
                    <a:pt x="12" y="45"/>
                  </a:lnTo>
                  <a:lnTo>
                    <a:pt x="22" y="46"/>
                  </a:lnTo>
                  <a:lnTo>
                    <a:pt x="32" y="46"/>
                  </a:lnTo>
                  <a:lnTo>
                    <a:pt x="42" y="45"/>
                  </a:lnTo>
                  <a:lnTo>
                    <a:pt x="50" y="46"/>
                  </a:lnTo>
                  <a:lnTo>
                    <a:pt x="65" y="53"/>
                  </a:lnTo>
                  <a:lnTo>
                    <a:pt x="71" y="56"/>
                  </a:lnTo>
                  <a:lnTo>
                    <a:pt x="78" y="56"/>
                  </a:lnTo>
                  <a:lnTo>
                    <a:pt x="96" y="50"/>
                  </a:lnTo>
                  <a:lnTo>
                    <a:pt x="113" y="51"/>
                  </a:lnTo>
                  <a:lnTo>
                    <a:pt x="116" y="51"/>
                  </a:lnTo>
                  <a:lnTo>
                    <a:pt x="120" y="51"/>
                  </a:lnTo>
                  <a:lnTo>
                    <a:pt x="123" y="53"/>
                  </a:lnTo>
                  <a:lnTo>
                    <a:pt x="126" y="51"/>
                  </a:lnTo>
                  <a:lnTo>
                    <a:pt x="131" y="51"/>
                  </a:lnTo>
                  <a:lnTo>
                    <a:pt x="133" y="51"/>
                  </a:lnTo>
                  <a:lnTo>
                    <a:pt x="136" y="50"/>
                  </a:lnTo>
                  <a:lnTo>
                    <a:pt x="141" y="48"/>
                  </a:lnTo>
                  <a:lnTo>
                    <a:pt x="146" y="46"/>
                  </a:lnTo>
                  <a:lnTo>
                    <a:pt x="151" y="46"/>
                  </a:lnTo>
                  <a:lnTo>
                    <a:pt x="158" y="45"/>
                  </a:lnTo>
                  <a:lnTo>
                    <a:pt x="159" y="43"/>
                  </a:lnTo>
                  <a:lnTo>
                    <a:pt x="161" y="41"/>
                  </a:lnTo>
                  <a:lnTo>
                    <a:pt x="166" y="36"/>
                  </a:lnTo>
                  <a:lnTo>
                    <a:pt x="171" y="32"/>
                  </a:lnTo>
                  <a:lnTo>
                    <a:pt x="179" y="30"/>
                  </a:lnTo>
                  <a:lnTo>
                    <a:pt x="184" y="30"/>
                  </a:lnTo>
                  <a:lnTo>
                    <a:pt x="186" y="30"/>
                  </a:lnTo>
                  <a:lnTo>
                    <a:pt x="188" y="28"/>
                  </a:lnTo>
                  <a:lnTo>
                    <a:pt x="188" y="25"/>
                  </a:lnTo>
                  <a:lnTo>
                    <a:pt x="188" y="20"/>
                  </a:lnTo>
                  <a:lnTo>
                    <a:pt x="184" y="17"/>
                  </a:lnTo>
                  <a:lnTo>
                    <a:pt x="183" y="15"/>
                  </a:lnTo>
                  <a:lnTo>
                    <a:pt x="174" y="13"/>
                  </a:lnTo>
                  <a:lnTo>
                    <a:pt x="166" y="13"/>
                  </a:lnTo>
                  <a:lnTo>
                    <a:pt x="159" y="13"/>
                  </a:lnTo>
                  <a:lnTo>
                    <a:pt x="154" y="12"/>
                  </a:lnTo>
                  <a:lnTo>
                    <a:pt x="153" y="8"/>
                  </a:lnTo>
                  <a:lnTo>
                    <a:pt x="150" y="5"/>
                  </a:lnTo>
                  <a:lnTo>
                    <a:pt x="146" y="3"/>
                  </a:lnTo>
                  <a:lnTo>
                    <a:pt x="140" y="2"/>
                  </a:lnTo>
                  <a:lnTo>
                    <a:pt x="133" y="2"/>
                  </a:lnTo>
                  <a:lnTo>
                    <a:pt x="128" y="3"/>
                  </a:lnTo>
                  <a:lnTo>
                    <a:pt x="121" y="2"/>
                  </a:lnTo>
                  <a:lnTo>
                    <a:pt x="116" y="0"/>
                  </a:lnTo>
                  <a:lnTo>
                    <a:pt x="113" y="0"/>
                  </a:lnTo>
                  <a:lnTo>
                    <a:pt x="111" y="0"/>
                  </a:lnTo>
                  <a:lnTo>
                    <a:pt x="108" y="2"/>
                  </a:lnTo>
                  <a:lnTo>
                    <a:pt x="105" y="5"/>
                  </a:lnTo>
                  <a:lnTo>
                    <a:pt x="101" y="7"/>
                  </a:lnTo>
                  <a:lnTo>
                    <a:pt x="98" y="10"/>
                  </a:lnTo>
                  <a:lnTo>
                    <a:pt x="91" y="10"/>
                  </a:lnTo>
                  <a:lnTo>
                    <a:pt x="86" y="10"/>
                  </a:lnTo>
                  <a:lnTo>
                    <a:pt x="81" y="10"/>
                  </a:lnTo>
                  <a:lnTo>
                    <a:pt x="75" y="10"/>
                  </a:lnTo>
                  <a:lnTo>
                    <a:pt x="73" y="12"/>
                  </a:lnTo>
                  <a:lnTo>
                    <a:pt x="73" y="13"/>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63" name="Freeform 109"/>
            <p:cNvSpPr>
              <a:spLocks/>
            </p:cNvSpPr>
            <p:nvPr/>
          </p:nvSpPr>
          <p:spPr bwMode="auto">
            <a:xfrm>
              <a:off x="4256" y="1978"/>
              <a:ext cx="988" cy="960"/>
            </a:xfrm>
            <a:custGeom>
              <a:avLst/>
              <a:gdLst>
                <a:gd name="T0" fmla="*/ 1 w 1378"/>
                <a:gd name="T1" fmla="*/ 1 h 1514"/>
                <a:gd name="T2" fmla="*/ 1 w 1378"/>
                <a:gd name="T3" fmla="*/ 1 h 1514"/>
                <a:gd name="T4" fmla="*/ 1 w 1378"/>
                <a:gd name="T5" fmla="*/ 1 h 1514"/>
                <a:gd name="T6" fmla="*/ 1 w 1378"/>
                <a:gd name="T7" fmla="*/ 1 h 1514"/>
                <a:gd name="T8" fmla="*/ 1 w 1378"/>
                <a:gd name="T9" fmla="*/ 1 h 1514"/>
                <a:gd name="T10" fmla="*/ 1 w 1378"/>
                <a:gd name="T11" fmla="*/ 1 h 1514"/>
                <a:gd name="T12" fmla="*/ 1 w 1378"/>
                <a:gd name="T13" fmla="*/ 1 h 1514"/>
                <a:gd name="T14" fmla="*/ 1 w 1378"/>
                <a:gd name="T15" fmla="*/ 1 h 1514"/>
                <a:gd name="T16" fmla="*/ 1 w 1378"/>
                <a:gd name="T17" fmla="*/ 1 h 1514"/>
                <a:gd name="T18" fmla="*/ 1 w 1378"/>
                <a:gd name="T19" fmla="*/ 1 h 1514"/>
                <a:gd name="T20" fmla="*/ 1 w 1378"/>
                <a:gd name="T21" fmla="*/ 1 h 1514"/>
                <a:gd name="T22" fmla="*/ 1 w 1378"/>
                <a:gd name="T23" fmla="*/ 1 h 1514"/>
                <a:gd name="T24" fmla="*/ 1 w 1378"/>
                <a:gd name="T25" fmla="*/ 1 h 1514"/>
                <a:gd name="T26" fmla="*/ 1 w 1378"/>
                <a:gd name="T27" fmla="*/ 1 h 1514"/>
                <a:gd name="T28" fmla="*/ 1 w 1378"/>
                <a:gd name="T29" fmla="*/ 1 h 1514"/>
                <a:gd name="T30" fmla="*/ 1 w 1378"/>
                <a:gd name="T31" fmla="*/ 1 h 1514"/>
                <a:gd name="T32" fmla="*/ 1 w 1378"/>
                <a:gd name="T33" fmla="*/ 1 h 1514"/>
                <a:gd name="T34" fmla="*/ 1 w 1378"/>
                <a:gd name="T35" fmla="*/ 1 h 1514"/>
                <a:gd name="T36" fmla="*/ 1 w 1378"/>
                <a:gd name="T37" fmla="*/ 1 h 1514"/>
                <a:gd name="T38" fmla="*/ 1 w 1378"/>
                <a:gd name="T39" fmla="*/ 1 h 1514"/>
                <a:gd name="T40" fmla="*/ 1 w 1378"/>
                <a:gd name="T41" fmla="*/ 1 h 1514"/>
                <a:gd name="T42" fmla="*/ 1 w 1378"/>
                <a:gd name="T43" fmla="*/ 1 h 1514"/>
                <a:gd name="T44" fmla="*/ 1 w 1378"/>
                <a:gd name="T45" fmla="*/ 1 h 1514"/>
                <a:gd name="T46" fmla="*/ 1 w 1378"/>
                <a:gd name="T47" fmla="*/ 1 h 1514"/>
                <a:gd name="T48" fmla="*/ 1 w 1378"/>
                <a:gd name="T49" fmla="*/ 1 h 1514"/>
                <a:gd name="T50" fmla="*/ 1 w 1378"/>
                <a:gd name="T51" fmla="*/ 1 h 1514"/>
                <a:gd name="T52" fmla="*/ 1 w 1378"/>
                <a:gd name="T53" fmla="*/ 1 h 1514"/>
                <a:gd name="T54" fmla="*/ 1 w 1378"/>
                <a:gd name="T55" fmla="*/ 1 h 1514"/>
                <a:gd name="T56" fmla="*/ 1 w 1378"/>
                <a:gd name="T57" fmla="*/ 1 h 1514"/>
                <a:gd name="T58" fmla="*/ 1 w 1378"/>
                <a:gd name="T59" fmla="*/ 1 h 1514"/>
                <a:gd name="T60" fmla="*/ 1 w 1378"/>
                <a:gd name="T61" fmla="*/ 1 h 1514"/>
                <a:gd name="T62" fmla="*/ 1 w 1378"/>
                <a:gd name="T63" fmla="*/ 1 h 1514"/>
                <a:gd name="T64" fmla="*/ 1 w 1378"/>
                <a:gd name="T65" fmla="*/ 1 h 1514"/>
                <a:gd name="T66" fmla="*/ 1 w 1378"/>
                <a:gd name="T67" fmla="*/ 1 h 1514"/>
                <a:gd name="T68" fmla="*/ 1 w 1378"/>
                <a:gd name="T69" fmla="*/ 1 h 1514"/>
                <a:gd name="T70" fmla="*/ 1 w 1378"/>
                <a:gd name="T71" fmla="*/ 1 h 1514"/>
                <a:gd name="T72" fmla="*/ 1 w 1378"/>
                <a:gd name="T73" fmla="*/ 1 h 1514"/>
                <a:gd name="T74" fmla="*/ 1 w 1378"/>
                <a:gd name="T75" fmla="*/ 1 h 1514"/>
                <a:gd name="T76" fmla="*/ 1 w 1378"/>
                <a:gd name="T77" fmla="*/ 1 h 1514"/>
                <a:gd name="T78" fmla="*/ 1 w 1378"/>
                <a:gd name="T79" fmla="*/ 1 h 1514"/>
                <a:gd name="T80" fmla="*/ 1 w 1378"/>
                <a:gd name="T81" fmla="*/ 1 h 1514"/>
                <a:gd name="T82" fmla="*/ 1 w 1378"/>
                <a:gd name="T83" fmla="*/ 1 h 1514"/>
                <a:gd name="T84" fmla="*/ 1 w 1378"/>
                <a:gd name="T85" fmla="*/ 1 h 1514"/>
                <a:gd name="T86" fmla="*/ 1 w 1378"/>
                <a:gd name="T87" fmla="*/ 1 h 1514"/>
                <a:gd name="T88" fmla="*/ 1 w 1378"/>
                <a:gd name="T89" fmla="*/ 1 h 1514"/>
                <a:gd name="T90" fmla="*/ 1 w 1378"/>
                <a:gd name="T91" fmla="*/ 1 h 1514"/>
                <a:gd name="T92" fmla="*/ 1 w 1378"/>
                <a:gd name="T93" fmla="*/ 1 h 1514"/>
                <a:gd name="T94" fmla="*/ 1 w 1378"/>
                <a:gd name="T95" fmla="*/ 1 h 1514"/>
                <a:gd name="T96" fmla="*/ 1 w 1378"/>
                <a:gd name="T97" fmla="*/ 1 h 1514"/>
                <a:gd name="T98" fmla="*/ 1 w 1378"/>
                <a:gd name="T99" fmla="*/ 1 h 1514"/>
                <a:gd name="T100" fmla="*/ 1 w 1378"/>
                <a:gd name="T101" fmla="*/ 1 h 1514"/>
                <a:gd name="T102" fmla="*/ 1 w 1378"/>
                <a:gd name="T103" fmla="*/ 1 h 1514"/>
                <a:gd name="T104" fmla="*/ 1 w 1378"/>
                <a:gd name="T105" fmla="*/ 1 h 1514"/>
                <a:gd name="T106" fmla="*/ 1 w 1378"/>
                <a:gd name="T107" fmla="*/ 1 h 1514"/>
                <a:gd name="T108" fmla="*/ 1 w 1378"/>
                <a:gd name="T109" fmla="*/ 1 h 1514"/>
                <a:gd name="T110" fmla="*/ 1 w 1378"/>
                <a:gd name="T111" fmla="*/ 1 h 1514"/>
                <a:gd name="T112" fmla="*/ 1 w 1378"/>
                <a:gd name="T113" fmla="*/ 1 h 1514"/>
                <a:gd name="T114" fmla="*/ 1 w 1378"/>
                <a:gd name="T115" fmla="*/ 1 h 1514"/>
                <a:gd name="T116" fmla="*/ 1 w 1378"/>
                <a:gd name="T117" fmla="*/ 1 h 1514"/>
                <a:gd name="T118" fmla="*/ 1 w 1378"/>
                <a:gd name="T119" fmla="*/ 1 h 1514"/>
                <a:gd name="T120" fmla="*/ 1 w 1378"/>
                <a:gd name="T121" fmla="*/ 1 h 151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78"/>
                <a:gd name="T184" fmla="*/ 0 h 1514"/>
                <a:gd name="T185" fmla="*/ 1378 w 1378"/>
                <a:gd name="T186" fmla="*/ 1514 h 151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78" h="1514">
                  <a:moveTo>
                    <a:pt x="1350" y="453"/>
                  </a:moveTo>
                  <a:lnTo>
                    <a:pt x="1060" y="634"/>
                  </a:lnTo>
                  <a:lnTo>
                    <a:pt x="987" y="584"/>
                  </a:lnTo>
                  <a:lnTo>
                    <a:pt x="977" y="697"/>
                  </a:lnTo>
                  <a:lnTo>
                    <a:pt x="977" y="700"/>
                  </a:lnTo>
                  <a:lnTo>
                    <a:pt x="947" y="644"/>
                  </a:lnTo>
                  <a:lnTo>
                    <a:pt x="917" y="704"/>
                  </a:lnTo>
                  <a:lnTo>
                    <a:pt x="802" y="667"/>
                  </a:lnTo>
                  <a:lnTo>
                    <a:pt x="811" y="629"/>
                  </a:lnTo>
                  <a:lnTo>
                    <a:pt x="736" y="574"/>
                  </a:lnTo>
                  <a:lnTo>
                    <a:pt x="746" y="453"/>
                  </a:lnTo>
                  <a:lnTo>
                    <a:pt x="796" y="476"/>
                  </a:lnTo>
                  <a:lnTo>
                    <a:pt x="870" y="430"/>
                  </a:lnTo>
                  <a:lnTo>
                    <a:pt x="904" y="493"/>
                  </a:lnTo>
                  <a:lnTo>
                    <a:pt x="907" y="393"/>
                  </a:lnTo>
                  <a:lnTo>
                    <a:pt x="811" y="297"/>
                  </a:lnTo>
                  <a:lnTo>
                    <a:pt x="806" y="211"/>
                  </a:lnTo>
                  <a:lnTo>
                    <a:pt x="766" y="201"/>
                  </a:lnTo>
                  <a:lnTo>
                    <a:pt x="719" y="128"/>
                  </a:lnTo>
                  <a:lnTo>
                    <a:pt x="699" y="128"/>
                  </a:lnTo>
                  <a:lnTo>
                    <a:pt x="633" y="48"/>
                  </a:lnTo>
                  <a:lnTo>
                    <a:pt x="631" y="56"/>
                  </a:lnTo>
                  <a:lnTo>
                    <a:pt x="630" y="60"/>
                  </a:lnTo>
                  <a:lnTo>
                    <a:pt x="628" y="63"/>
                  </a:lnTo>
                  <a:lnTo>
                    <a:pt x="625" y="66"/>
                  </a:lnTo>
                  <a:lnTo>
                    <a:pt x="621" y="70"/>
                  </a:lnTo>
                  <a:lnTo>
                    <a:pt x="620" y="78"/>
                  </a:lnTo>
                  <a:lnTo>
                    <a:pt x="620" y="81"/>
                  </a:lnTo>
                  <a:lnTo>
                    <a:pt x="620" y="86"/>
                  </a:lnTo>
                  <a:lnTo>
                    <a:pt x="623" y="88"/>
                  </a:lnTo>
                  <a:lnTo>
                    <a:pt x="625" y="90"/>
                  </a:lnTo>
                  <a:lnTo>
                    <a:pt x="626" y="98"/>
                  </a:lnTo>
                  <a:lnTo>
                    <a:pt x="628" y="101"/>
                  </a:lnTo>
                  <a:lnTo>
                    <a:pt x="628" y="105"/>
                  </a:lnTo>
                  <a:lnTo>
                    <a:pt x="630" y="106"/>
                  </a:lnTo>
                  <a:lnTo>
                    <a:pt x="631" y="106"/>
                  </a:lnTo>
                  <a:lnTo>
                    <a:pt x="633" y="108"/>
                  </a:lnTo>
                  <a:lnTo>
                    <a:pt x="633" y="113"/>
                  </a:lnTo>
                  <a:lnTo>
                    <a:pt x="633" y="114"/>
                  </a:lnTo>
                  <a:lnTo>
                    <a:pt x="631" y="118"/>
                  </a:lnTo>
                  <a:lnTo>
                    <a:pt x="630" y="121"/>
                  </a:lnTo>
                  <a:lnTo>
                    <a:pt x="628" y="123"/>
                  </a:lnTo>
                  <a:lnTo>
                    <a:pt x="626" y="126"/>
                  </a:lnTo>
                  <a:lnTo>
                    <a:pt x="628" y="131"/>
                  </a:lnTo>
                  <a:lnTo>
                    <a:pt x="631" y="134"/>
                  </a:lnTo>
                  <a:lnTo>
                    <a:pt x="633" y="138"/>
                  </a:lnTo>
                  <a:lnTo>
                    <a:pt x="635" y="141"/>
                  </a:lnTo>
                  <a:lnTo>
                    <a:pt x="635" y="148"/>
                  </a:lnTo>
                  <a:lnTo>
                    <a:pt x="635" y="153"/>
                  </a:lnTo>
                  <a:lnTo>
                    <a:pt x="635" y="158"/>
                  </a:lnTo>
                  <a:lnTo>
                    <a:pt x="636" y="161"/>
                  </a:lnTo>
                  <a:lnTo>
                    <a:pt x="643" y="168"/>
                  </a:lnTo>
                  <a:lnTo>
                    <a:pt x="645" y="171"/>
                  </a:lnTo>
                  <a:lnTo>
                    <a:pt x="645" y="174"/>
                  </a:lnTo>
                  <a:lnTo>
                    <a:pt x="643" y="174"/>
                  </a:lnTo>
                  <a:lnTo>
                    <a:pt x="640" y="178"/>
                  </a:lnTo>
                  <a:lnTo>
                    <a:pt x="636" y="179"/>
                  </a:lnTo>
                  <a:lnTo>
                    <a:pt x="625" y="178"/>
                  </a:lnTo>
                  <a:lnTo>
                    <a:pt x="623" y="178"/>
                  </a:lnTo>
                  <a:lnTo>
                    <a:pt x="620" y="178"/>
                  </a:lnTo>
                  <a:lnTo>
                    <a:pt x="620" y="183"/>
                  </a:lnTo>
                  <a:lnTo>
                    <a:pt x="620" y="186"/>
                  </a:lnTo>
                  <a:lnTo>
                    <a:pt x="616" y="194"/>
                  </a:lnTo>
                  <a:lnTo>
                    <a:pt x="613" y="202"/>
                  </a:lnTo>
                  <a:lnTo>
                    <a:pt x="613" y="206"/>
                  </a:lnTo>
                  <a:lnTo>
                    <a:pt x="615" y="211"/>
                  </a:lnTo>
                  <a:lnTo>
                    <a:pt x="615" y="214"/>
                  </a:lnTo>
                  <a:lnTo>
                    <a:pt x="613" y="216"/>
                  </a:lnTo>
                  <a:lnTo>
                    <a:pt x="606" y="219"/>
                  </a:lnTo>
                  <a:lnTo>
                    <a:pt x="603" y="222"/>
                  </a:lnTo>
                  <a:lnTo>
                    <a:pt x="598" y="226"/>
                  </a:lnTo>
                  <a:lnTo>
                    <a:pt x="595" y="229"/>
                  </a:lnTo>
                  <a:lnTo>
                    <a:pt x="593" y="234"/>
                  </a:lnTo>
                  <a:lnTo>
                    <a:pt x="595" y="247"/>
                  </a:lnTo>
                  <a:lnTo>
                    <a:pt x="593" y="252"/>
                  </a:lnTo>
                  <a:lnTo>
                    <a:pt x="591" y="254"/>
                  </a:lnTo>
                  <a:lnTo>
                    <a:pt x="588" y="256"/>
                  </a:lnTo>
                  <a:lnTo>
                    <a:pt x="586" y="256"/>
                  </a:lnTo>
                  <a:lnTo>
                    <a:pt x="583" y="252"/>
                  </a:lnTo>
                  <a:lnTo>
                    <a:pt x="580" y="246"/>
                  </a:lnTo>
                  <a:lnTo>
                    <a:pt x="575" y="239"/>
                  </a:lnTo>
                  <a:lnTo>
                    <a:pt x="570" y="232"/>
                  </a:lnTo>
                  <a:lnTo>
                    <a:pt x="567" y="231"/>
                  </a:lnTo>
                  <a:lnTo>
                    <a:pt x="560" y="231"/>
                  </a:lnTo>
                  <a:lnTo>
                    <a:pt x="552" y="229"/>
                  </a:lnTo>
                  <a:lnTo>
                    <a:pt x="543" y="224"/>
                  </a:lnTo>
                  <a:lnTo>
                    <a:pt x="537" y="221"/>
                  </a:lnTo>
                  <a:lnTo>
                    <a:pt x="532" y="216"/>
                  </a:lnTo>
                  <a:lnTo>
                    <a:pt x="525" y="212"/>
                  </a:lnTo>
                  <a:lnTo>
                    <a:pt x="522" y="212"/>
                  </a:lnTo>
                  <a:lnTo>
                    <a:pt x="517" y="212"/>
                  </a:lnTo>
                  <a:lnTo>
                    <a:pt x="517" y="214"/>
                  </a:lnTo>
                  <a:lnTo>
                    <a:pt x="512" y="217"/>
                  </a:lnTo>
                  <a:lnTo>
                    <a:pt x="507" y="222"/>
                  </a:lnTo>
                  <a:lnTo>
                    <a:pt x="502" y="231"/>
                  </a:lnTo>
                  <a:lnTo>
                    <a:pt x="498" y="234"/>
                  </a:lnTo>
                  <a:lnTo>
                    <a:pt x="495" y="236"/>
                  </a:lnTo>
                  <a:lnTo>
                    <a:pt x="490" y="239"/>
                  </a:lnTo>
                  <a:lnTo>
                    <a:pt x="489" y="242"/>
                  </a:lnTo>
                  <a:lnTo>
                    <a:pt x="487" y="247"/>
                  </a:lnTo>
                  <a:lnTo>
                    <a:pt x="485" y="249"/>
                  </a:lnTo>
                  <a:lnTo>
                    <a:pt x="482" y="251"/>
                  </a:lnTo>
                  <a:lnTo>
                    <a:pt x="477" y="252"/>
                  </a:lnTo>
                  <a:lnTo>
                    <a:pt x="460" y="259"/>
                  </a:lnTo>
                  <a:lnTo>
                    <a:pt x="460" y="247"/>
                  </a:lnTo>
                  <a:lnTo>
                    <a:pt x="464" y="236"/>
                  </a:lnTo>
                  <a:lnTo>
                    <a:pt x="469" y="227"/>
                  </a:lnTo>
                  <a:lnTo>
                    <a:pt x="474" y="217"/>
                  </a:lnTo>
                  <a:lnTo>
                    <a:pt x="477" y="216"/>
                  </a:lnTo>
                  <a:lnTo>
                    <a:pt x="479" y="212"/>
                  </a:lnTo>
                  <a:lnTo>
                    <a:pt x="480" y="211"/>
                  </a:lnTo>
                  <a:lnTo>
                    <a:pt x="480" y="207"/>
                  </a:lnTo>
                  <a:lnTo>
                    <a:pt x="480" y="204"/>
                  </a:lnTo>
                  <a:lnTo>
                    <a:pt x="477" y="202"/>
                  </a:lnTo>
                  <a:lnTo>
                    <a:pt x="470" y="199"/>
                  </a:lnTo>
                  <a:lnTo>
                    <a:pt x="464" y="194"/>
                  </a:lnTo>
                  <a:lnTo>
                    <a:pt x="460" y="192"/>
                  </a:lnTo>
                  <a:lnTo>
                    <a:pt x="457" y="189"/>
                  </a:lnTo>
                  <a:lnTo>
                    <a:pt x="454" y="184"/>
                  </a:lnTo>
                  <a:lnTo>
                    <a:pt x="452" y="179"/>
                  </a:lnTo>
                  <a:lnTo>
                    <a:pt x="450" y="174"/>
                  </a:lnTo>
                  <a:lnTo>
                    <a:pt x="447" y="168"/>
                  </a:lnTo>
                  <a:lnTo>
                    <a:pt x="437" y="159"/>
                  </a:lnTo>
                  <a:lnTo>
                    <a:pt x="434" y="153"/>
                  </a:lnTo>
                  <a:lnTo>
                    <a:pt x="430" y="144"/>
                  </a:lnTo>
                  <a:lnTo>
                    <a:pt x="429" y="136"/>
                  </a:lnTo>
                  <a:lnTo>
                    <a:pt x="427" y="128"/>
                  </a:lnTo>
                  <a:lnTo>
                    <a:pt x="427" y="118"/>
                  </a:lnTo>
                  <a:lnTo>
                    <a:pt x="424" y="109"/>
                  </a:lnTo>
                  <a:lnTo>
                    <a:pt x="415" y="101"/>
                  </a:lnTo>
                  <a:lnTo>
                    <a:pt x="412" y="96"/>
                  </a:lnTo>
                  <a:lnTo>
                    <a:pt x="410" y="90"/>
                  </a:lnTo>
                  <a:lnTo>
                    <a:pt x="409" y="86"/>
                  </a:lnTo>
                  <a:lnTo>
                    <a:pt x="409" y="81"/>
                  </a:lnTo>
                  <a:lnTo>
                    <a:pt x="410" y="80"/>
                  </a:lnTo>
                  <a:lnTo>
                    <a:pt x="414" y="73"/>
                  </a:lnTo>
                  <a:lnTo>
                    <a:pt x="415" y="61"/>
                  </a:lnTo>
                  <a:lnTo>
                    <a:pt x="415" y="56"/>
                  </a:lnTo>
                  <a:lnTo>
                    <a:pt x="414" y="50"/>
                  </a:lnTo>
                  <a:lnTo>
                    <a:pt x="412" y="50"/>
                  </a:lnTo>
                  <a:lnTo>
                    <a:pt x="407" y="45"/>
                  </a:lnTo>
                  <a:lnTo>
                    <a:pt x="402" y="40"/>
                  </a:lnTo>
                  <a:lnTo>
                    <a:pt x="396" y="60"/>
                  </a:lnTo>
                  <a:lnTo>
                    <a:pt x="392" y="68"/>
                  </a:lnTo>
                  <a:lnTo>
                    <a:pt x="391" y="71"/>
                  </a:lnTo>
                  <a:lnTo>
                    <a:pt x="389" y="73"/>
                  </a:lnTo>
                  <a:lnTo>
                    <a:pt x="384" y="73"/>
                  </a:lnTo>
                  <a:lnTo>
                    <a:pt x="381" y="71"/>
                  </a:lnTo>
                  <a:lnTo>
                    <a:pt x="374" y="66"/>
                  </a:lnTo>
                  <a:lnTo>
                    <a:pt x="367" y="61"/>
                  </a:lnTo>
                  <a:lnTo>
                    <a:pt x="364" y="61"/>
                  </a:lnTo>
                  <a:lnTo>
                    <a:pt x="361" y="60"/>
                  </a:lnTo>
                  <a:lnTo>
                    <a:pt x="356" y="63"/>
                  </a:lnTo>
                  <a:lnTo>
                    <a:pt x="352" y="66"/>
                  </a:lnTo>
                  <a:lnTo>
                    <a:pt x="349" y="70"/>
                  </a:lnTo>
                  <a:lnTo>
                    <a:pt x="344" y="73"/>
                  </a:lnTo>
                  <a:lnTo>
                    <a:pt x="337" y="73"/>
                  </a:lnTo>
                  <a:lnTo>
                    <a:pt x="332" y="71"/>
                  </a:lnTo>
                  <a:lnTo>
                    <a:pt x="321" y="70"/>
                  </a:lnTo>
                  <a:lnTo>
                    <a:pt x="313" y="66"/>
                  </a:lnTo>
                  <a:lnTo>
                    <a:pt x="306" y="63"/>
                  </a:lnTo>
                  <a:lnTo>
                    <a:pt x="303" y="61"/>
                  </a:lnTo>
                  <a:lnTo>
                    <a:pt x="301" y="56"/>
                  </a:lnTo>
                  <a:lnTo>
                    <a:pt x="296" y="53"/>
                  </a:lnTo>
                  <a:lnTo>
                    <a:pt x="294" y="51"/>
                  </a:lnTo>
                  <a:lnTo>
                    <a:pt x="293" y="50"/>
                  </a:lnTo>
                  <a:lnTo>
                    <a:pt x="291" y="40"/>
                  </a:lnTo>
                  <a:lnTo>
                    <a:pt x="291" y="36"/>
                  </a:lnTo>
                  <a:lnTo>
                    <a:pt x="289" y="33"/>
                  </a:lnTo>
                  <a:lnTo>
                    <a:pt x="284" y="31"/>
                  </a:lnTo>
                  <a:lnTo>
                    <a:pt x="281" y="31"/>
                  </a:lnTo>
                  <a:lnTo>
                    <a:pt x="271" y="33"/>
                  </a:lnTo>
                  <a:lnTo>
                    <a:pt x="271" y="31"/>
                  </a:lnTo>
                  <a:lnTo>
                    <a:pt x="271" y="30"/>
                  </a:lnTo>
                  <a:lnTo>
                    <a:pt x="259" y="26"/>
                  </a:lnTo>
                  <a:lnTo>
                    <a:pt x="248" y="22"/>
                  </a:lnTo>
                  <a:lnTo>
                    <a:pt x="240" y="17"/>
                  </a:lnTo>
                  <a:lnTo>
                    <a:pt x="233" y="15"/>
                  </a:lnTo>
                  <a:lnTo>
                    <a:pt x="226" y="13"/>
                  </a:lnTo>
                  <a:lnTo>
                    <a:pt x="218" y="10"/>
                  </a:lnTo>
                  <a:lnTo>
                    <a:pt x="211" y="3"/>
                  </a:lnTo>
                  <a:lnTo>
                    <a:pt x="208" y="2"/>
                  </a:lnTo>
                  <a:lnTo>
                    <a:pt x="203" y="0"/>
                  </a:lnTo>
                  <a:lnTo>
                    <a:pt x="193" y="0"/>
                  </a:lnTo>
                  <a:lnTo>
                    <a:pt x="186" y="3"/>
                  </a:lnTo>
                  <a:lnTo>
                    <a:pt x="178" y="10"/>
                  </a:lnTo>
                  <a:lnTo>
                    <a:pt x="171" y="17"/>
                  </a:lnTo>
                  <a:lnTo>
                    <a:pt x="163" y="23"/>
                  </a:lnTo>
                  <a:lnTo>
                    <a:pt x="157" y="25"/>
                  </a:lnTo>
                  <a:lnTo>
                    <a:pt x="153" y="26"/>
                  </a:lnTo>
                  <a:lnTo>
                    <a:pt x="150" y="30"/>
                  </a:lnTo>
                  <a:lnTo>
                    <a:pt x="143" y="30"/>
                  </a:lnTo>
                  <a:lnTo>
                    <a:pt x="137" y="30"/>
                  </a:lnTo>
                  <a:lnTo>
                    <a:pt x="137" y="31"/>
                  </a:lnTo>
                  <a:lnTo>
                    <a:pt x="135" y="33"/>
                  </a:lnTo>
                  <a:lnTo>
                    <a:pt x="125" y="33"/>
                  </a:lnTo>
                  <a:lnTo>
                    <a:pt x="115" y="33"/>
                  </a:lnTo>
                  <a:lnTo>
                    <a:pt x="110" y="35"/>
                  </a:lnTo>
                  <a:lnTo>
                    <a:pt x="108" y="36"/>
                  </a:lnTo>
                  <a:lnTo>
                    <a:pt x="105" y="36"/>
                  </a:lnTo>
                  <a:lnTo>
                    <a:pt x="95" y="36"/>
                  </a:lnTo>
                  <a:lnTo>
                    <a:pt x="83" y="33"/>
                  </a:lnTo>
                  <a:lnTo>
                    <a:pt x="75" y="33"/>
                  </a:lnTo>
                  <a:lnTo>
                    <a:pt x="70" y="33"/>
                  </a:lnTo>
                  <a:lnTo>
                    <a:pt x="65" y="33"/>
                  </a:lnTo>
                  <a:lnTo>
                    <a:pt x="64" y="31"/>
                  </a:lnTo>
                  <a:lnTo>
                    <a:pt x="62" y="30"/>
                  </a:lnTo>
                  <a:lnTo>
                    <a:pt x="60" y="28"/>
                  </a:lnTo>
                  <a:lnTo>
                    <a:pt x="57" y="26"/>
                  </a:lnTo>
                  <a:lnTo>
                    <a:pt x="49" y="26"/>
                  </a:lnTo>
                  <a:lnTo>
                    <a:pt x="45" y="28"/>
                  </a:lnTo>
                  <a:lnTo>
                    <a:pt x="40" y="30"/>
                  </a:lnTo>
                  <a:lnTo>
                    <a:pt x="27" y="30"/>
                  </a:lnTo>
                  <a:lnTo>
                    <a:pt x="24" y="33"/>
                  </a:lnTo>
                  <a:lnTo>
                    <a:pt x="19" y="36"/>
                  </a:lnTo>
                  <a:lnTo>
                    <a:pt x="14" y="43"/>
                  </a:lnTo>
                  <a:lnTo>
                    <a:pt x="10" y="45"/>
                  </a:lnTo>
                  <a:lnTo>
                    <a:pt x="7" y="46"/>
                  </a:lnTo>
                  <a:lnTo>
                    <a:pt x="4" y="56"/>
                  </a:lnTo>
                  <a:lnTo>
                    <a:pt x="2" y="66"/>
                  </a:lnTo>
                  <a:lnTo>
                    <a:pt x="0" y="70"/>
                  </a:lnTo>
                  <a:lnTo>
                    <a:pt x="0" y="76"/>
                  </a:lnTo>
                  <a:lnTo>
                    <a:pt x="4" y="81"/>
                  </a:lnTo>
                  <a:lnTo>
                    <a:pt x="7" y="85"/>
                  </a:lnTo>
                  <a:lnTo>
                    <a:pt x="12" y="88"/>
                  </a:lnTo>
                  <a:lnTo>
                    <a:pt x="14" y="93"/>
                  </a:lnTo>
                  <a:lnTo>
                    <a:pt x="15" y="96"/>
                  </a:lnTo>
                  <a:lnTo>
                    <a:pt x="14" y="101"/>
                  </a:lnTo>
                  <a:lnTo>
                    <a:pt x="14" y="105"/>
                  </a:lnTo>
                  <a:lnTo>
                    <a:pt x="14" y="108"/>
                  </a:lnTo>
                  <a:lnTo>
                    <a:pt x="17" y="111"/>
                  </a:lnTo>
                  <a:lnTo>
                    <a:pt x="22" y="111"/>
                  </a:lnTo>
                  <a:lnTo>
                    <a:pt x="27" y="111"/>
                  </a:lnTo>
                  <a:lnTo>
                    <a:pt x="30" y="111"/>
                  </a:lnTo>
                  <a:lnTo>
                    <a:pt x="37" y="116"/>
                  </a:lnTo>
                  <a:lnTo>
                    <a:pt x="40" y="121"/>
                  </a:lnTo>
                  <a:lnTo>
                    <a:pt x="44" y="131"/>
                  </a:lnTo>
                  <a:lnTo>
                    <a:pt x="44" y="141"/>
                  </a:lnTo>
                  <a:lnTo>
                    <a:pt x="40" y="159"/>
                  </a:lnTo>
                  <a:lnTo>
                    <a:pt x="40" y="169"/>
                  </a:lnTo>
                  <a:lnTo>
                    <a:pt x="39" y="178"/>
                  </a:lnTo>
                  <a:lnTo>
                    <a:pt x="34" y="194"/>
                  </a:lnTo>
                  <a:lnTo>
                    <a:pt x="44" y="194"/>
                  </a:lnTo>
                  <a:lnTo>
                    <a:pt x="49" y="194"/>
                  </a:lnTo>
                  <a:lnTo>
                    <a:pt x="54" y="194"/>
                  </a:lnTo>
                  <a:lnTo>
                    <a:pt x="55" y="196"/>
                  </a:lnTo>
                  <a:lnTo>
                    <a:pt x="54" y="197"/>
                  </a:lnTo>
                  <a:lnTo>
                    <a:pt x="54" y="199"/>
                  </a:lnTo>
                  <a:lnTo>
                    <a:pt x="54" y="201"/>
                  </a:lnTo>
                  <a:lnTo>
                    <a:pt x="62" y="212"/>
                  </a:lnTo>
                  <a:lnTo>
                    <a:pt x="70" y="224"/>
                  </a:lnTo>
                  <a:lnTo>
                    <a:pt x="74" y="229"/>
                  </a:lnTo>
                  <a:lnTo>
                    <a:pt x="78" y="232"/>
                  </a:lnTo>
                  <a:lnTo>
                    <a:pt x="87" y="242"/>
                  </a:lnTo>
                  <a:lnTo>
                    <a:pt x="92" y="246"/>
                  </a:lnTo>
                  <a:lnTo>
                    <a:pt x="95" y="252"/>
                  </a:lnTo>
                  <a:lnTo>
                    <a:pt x="95" y="259"/>
                  </a:lnTo>
                  <a:lnTo>
                    <a:pt x="93" y="267"/>
                  </a:lnTo>
                  <a:lnTo>
                    <a:pt x="92" y="270"/>
                  </a:lnTo>
                  <a:lnTo>
                    <a:pt x="90" y="274"/>
                  </a:lnTo>
                  <a:lnTo>
                    <a:pt x="83" y="275"/>
                  </a:lnTo>
                  <a:lnTo>
                    <a:pt x="78" y="279"/>
                  </a:lnTo>
                  <a:lnTo>
                    <a:pt x="75" y="280"/>
                  </a:lnTo>
                  <a:lnTo>
                    <a:pt x="74" y="284"/>
                  </a:lnTo>
                  <a:lnTo>
                    <a:pt x="74" y="287"/>
                  </a:lnTo>
                  <a:lnTo>
                    <a:pt x="74" y="290"/>
                  </a:lnTo>
                  <a:lnTo>
                    <a:pt x="78" y="299"/>
                  </a:lnTo>
                  <a:lnTo>
                    <a:pt x="83" y="305"/>
                  </a:lnTo>
                  <a:lnTo>
                    <a:pt x="87" y="310"/>
                  </a:lnTo>
                  <a:lnTo>
                    <a:pt x="87" y="315"/>
                  </a:lnTo>
                  <a:lnTo>
                    <a:pt x="85" y="319"/>
                  </a:lnTo>
                  <a:lnTo>
                    <a:pt x="80" y="324"/>
                  </a:lnTo>
                  <a:lnTo>
                    <a:pt x="75" y="329"/>
                  </a:lnTo>
                  <a:lnTo>
                    <a:pt x="70" y="334"/>
                  </a:lnTo>
                  <a:lnTo>
                    <a:pt x="69" y="340"/>
                  </a:lnTo>
                  <a:lnTo>
                    <a:pt x="69" y="348"/>
                  </a:lnTo>
                  <a:lnTo>
                    <a:pt x="69" y="357"/>
                  </a:lnTo>
                  <a:lnTo>
                    <a:pt x="70" y="363"/>
                  </a:lnTo>
                  <a:lnTo>
                    <a:pt x="72" y="367"/>
                  </a:lnTo>
                  <a:lnTo>
                    <a:pt x="75" y="368"/>
                  </a:lnTo>
                  <a:lnTo>
                    <a:pt x="80" y="373"/>
                  </a:lnTo>
                  <a:lnTo>
                    <a:pt x="87" y="383"/>
                  </a:lnTo>
                  <a:lnTo>
                    <a:pt x="93" y="392"/>
                  </a:lnTo>
                  <a:lnTo>
                    <a:pt x="100" y="397"/>
                  </a:lnTo>
                  <a:lnTo>
                    <a:pt x="110" y="403"/>
                  </a:lnTo>
                  <a:lnTo>
                    <a:pt x="110" y="407"/>
                  </a:lnTo>
                  <a:lnTo>
                    <a:pt x="117" y="408"/>
                  </a:lnTo>
                  <a:lnTo>
                    <a:pt x="123" y="410"/>
                  </a:lnTo>
                  <a:lnTo>
                    <a:pt x="130" y="410"/>
                  </a:lnTo>
                  <a:lnTo>
                    <a:pt x="137" y="413"/>
                  </a:lnTo>
                  <a:lnTo>
                    <a:pt x="143" y="418"/>
                  </a:lnTo>
                  <a:lnTo>
                    <a:pt x="150" y="425"/>
                  </a:lnTo>
                  <a:lnTo>
                    <a:pt x="155" y="431"/>
                  </a:lnTo>
                  <a:lnTo>
                    <a:pt x="160" y="436"/>
                  </a:lnTo>
                  <a:lnTo>
                    <a:pt x="165" y="440"/>
                  </a:lnTo>
                  <a:lnTo>
                    <a:pt x="170" y="441"/>
                  </a:lnTo>
                  <a:lnTo>
                    <a:pt x="175" y="443"/>
                  </a:lnTo>
                  <a:lnTo>
                    <a:pt x="180" y="446"/>
                  </a:lnTo>
                  <a:lnTo>
                    <a:pt x="185" y="451"/>
                  </a:lnTo>
                  <a:lnTo>
                    <a:pt x="188" y="456"/>
                  </a:lnTo>
                  <a:lnTo>
                    <a:pt x="195" y="470"/>
                  </a:lnTo>
                  <a:lnTo>
                    <a:pt x="206" y="496"/>
                  </a:lnTo>
                  <a:lnTo>
                    <a:pt x="211" y="505"/>
                  </a:lnTo>
                  <a:lnTo>
                    <a:pt x="218" y="511"/>
                  </a:lnTo>
                  <a:lnTo>
                    <a:pt x="233" y="526"/>
                  </a:lnTo>
                  <a:lnTo>
                    <a:pt x="233" y="529"/>
                  </a:lnTo>
                  <a:lnTo>
                    <a:pt x="233" y="531"/>
                  </a:lnTo>
                  <a:lnTo>
                    <a:pt x="233" y="533"/>
                  </a:lnTo>
                  <a:lnTo>
                    <a:pt x="235" y="533"/>
                  </a:lnTo>
                  <a:lnTo>
                    <a:pt x="238" y="534"/>
                  </a:lnTo>
                  <a:lnTo>
                    <a:pt x="241" y="534"/>
                  </a:lnTo>
                  <a:lnTo>
                    <a:pt x="243" y="536"/>
                  </a:lnTo>
                  <a:lnTo>
                    <a:pt x="249" y="544"/>
                  </a:lnTo>
                  <a:lnTo>
                    <a:pt x="253" y="548"/>
                  </a:lnTo>
                  <a:lnTo>
                    <a:pt x="256" y="553"/>
                  </a:lnTo>
                  <a:lnTo>
                    <a:pt x="251" y="558"/>
                  </a:lnTo>
                  <a:lnTo>
                    <a:pt x="246" y="563"/>
                  </a:lnTo>
                  <a:lnTo>
                    <a:pt x="240" y="574"/>
                  </a:lnTo>
                  <a:lnTo>
                    <a:pt x="236" y="588"/>
                  </a:lnTo>
                  <a:lnTo>
                    <a:pt x="233" y="601"/>
                  </a:lnTo>
                  <a:lnTo>
                    <a:pt x="230" y="601"/>
                  </a:lnTo>
                  <a:lnTo>
                    <a:pt x="230" y="606"/>
                  </a:lnTo>
                  <a:lnTo>
                    <a:pt x="230" y="611"/>
                  </a:lnTo>
                  <a:lnTo>
                    <a:pt x="230" y="614"/>
                  </a:lnTo>
                  <a:lnTo>
                    <a:pt x="230" y="619"/>
                  </a:lnTo>
                  <a:lnTo>
                    <a:pt x="228" y="622"/>
                  </a:lnTo>
                  <a:lnTo>
                    <a:pt x="225" y="627"/>
                  </a:lnTo>
                  <a:lnTo>
                    <a:pt x="216" y="634"/>
                  </a:lnTo>
                  <a:lnTo>
                    <a:pt x="196" y="664"/>
                  </a:lnTo>
                  <a:lnTo>
                    <a:pt x="190" y="672"/>
                  </a:lnTo>
                  <a:lnTo>
                    <a:pt x="183" y="679"/>
                  </a:lnTo>
                  <a:lnTo>
                    <a:pt x="176" y="684"/>
                  </a:lnTo>
                  <a:lnTo>
                    <a:pt x="170" y="690"/>
                  </a:lnTo>
                  <a:lnTo>
                    <a:pt x="166" y="695"/>
                  </a:lnTo>
                  <a:lnTo>
                    <a:pt x="165" y="700"/>
                  </a:lnTo>
                  <a:lnTo>
                    <a:pt x="163" y="704"/>
                  </a:lnTo>
                  <a:lnTo>
                    <a:pt x="160" y="707"/>
                  </a:lnTo>
                  <a:lnTo>
                    <a:pt x="157" y="709"/>
                  </a:lnTo>
                  <a:lnTo>
                    <a:pt x="152" y="710"/>
                  </a:lnTo>
                  <a:lnTo>
                    <a:pt x="143" y="712"/>
                  </a:lnTo>
                  <a:lnTo>
                    <a:pt x="135" y="712"/>
                  </a:lnTo>
                  <a:lnTo>
                    <a:pt x="127" y="714"/>
                  </a:lnTo>
                  <a:lnTo>
                    <a:pt x="125" y="715"/>
                  </a:lnTo>
                  <a:lnTo>
                    <a:pt x="123" y="719"/>
                  </a:lnTo>
                  <a:lnTo>
                    <a:pt x="120" y="724"/>
                  </a:lnTo>
                  <a:lnTo>
                    <a:pt x="117" y="725"/>
                  </a:lnTo>
                  <a:lnTo>
                    <a:pt x="115" y="727"/>
                  </a:lnTo>
                  <a:lnTo>
                    <a:pt x="112" y="729"/>
                  </a:lnTo>
                  <a:lnTo>
                    <a:pt x="110" y="730"/>
                  </a:lnTo>
                  <a:lnTo>
                    <a:pt x="110" y="734"/>
                  </a:lnTo>
                  <a:lnTo>
                    <a:pt x="110" y="737"/>
                  </a:lnTo>
                  <a:lnTo>
                    <a:pt x="113" y="744"/>
                  </a:lnTo>
                  <a:lnTo>
                    <a:pt x="123" y="753"/>
                  </a:lnTo>
                  <a:lnTo>
                    <a:pt x="128" y="763"/>
                  </a:lnTo>
                  <a:lnTo>
                    <a:pt x="130" y="767"/>
                  </a:lnTo>
                  <a:lnTo>
                    <a:pt x="133" y="770"/>
                  </a:lnTo>
                  <a:lnTo>
                    <a:pt x="138" y="773"/>
                  </a:lnTo>
                  <a:lnTo>
                    <a:pt x="143" y="775"/>
                  </a:lnTo>
                  <a:lnTo>
                    <a:pt x="148" y="775"/>
                  </a:lnTo>
                  <a:lnTo>
                    <a:pt x="153" y="777"/>
                  </a:lnTo>
                  <a:lnTo>
                    <a:pt x="158" y="782"/>
                  </a:lnTo>
                  <a:lnTo>
                    <a:pt x="160" y="788"/>
                  </a:lnTo>
                  <a:lnTo>
                    <a:pt x="161" y="797"/>
                  </a:lnTo>
                  <a:lnTo>
                    <a:pt x="163" y="803"/>
                  </a:lnTo>
                  <a:lnTo>
                    <a:pt x="166" y="812"/>
                  </a:lnTo>
                  <a:lnTo>
                    <a:pt x="171" y="818"/>
                  </a:lnTo>
                  <a:lnTo>
                    <a:pt x="176" y="825"/>
                  </a:lnTo>
                  <a:lnTo>
                    <a:pt x="180" y="833"/>
                  </a:lnTo>
                  <a:lnTo>
                    <a:pt x="181" y="840"/>
                  </a:lnTo>
                  <a:lnTo>
                    <a:pt x="181" y="848"/>
                  </a:lnTo>
                  <a:lnTo>
                    <a:pt x="181" y="855"/>
                  </a:lnTo>
                  <a:lnTo>
                    <a:pt x="183" y="863"/>
                  </a:lnTo>
                  <a:lnTo>
                    <a:pt x="185" y="868"/>
                  </a:lnTo>
                  <a:lnTo>
                    <a:pt x="190" y="870"/>
                  </a:lnTo>
                  <a:lnTo>
                    <a:pt x="193" y="873"/>
                  </a:lnTo>
                  <a:lnTo>
                    <a:pt x="196" y="876"/>
                  </a:lnTo>
                  <a:lnTo>
                    <a:pt x="200" y="883"/>
                  </a:lnTo>
                  <a:lnTo>
                    <a:pt x="201" y="886"/>
                  </a:lnTo>
                  <a:lnTo>
                    <a:pt x="203" y="890"/>
                  </a:lnTo>
                  <a:lnTo>
                    <a:pt x="206" y="890"/>
                  </a:lnTo>
                  <a:lnTo>
                    <a:pt x="210" y="890"/>
                  </a:lnTo>
                  <a:lnTo>
                    <a:pt x="213" y="895"/>
                  </a:lnTo>
                  <a:lnTo>
                    <a:pt x="216" y="900"/>
                  </a:lnTo>
                  <a:lnTo>
                    <a:pt x="221" y="901"/>
                  </a:lnTo>
                  <a:lnTo>
                    <a:pt x="225" y="901"/>
                  </a:lnTo>
                  <a:lnTo>
                    <a:pt x="226" y="903"/>
                  </a:lnTo>
                  <a:lnTo>
                    <a:pt x="228" y="908"/>
                  </a:lnTo>
                  <a:lnTo>
                    <a:pt x="228" y="911"/>
                  </a:lnTo>
                  <a:lnTo>
                    <a:pt x="226" y="914"/>
                  </a:lnTo>
                  <a:lnTo>
                    <a:pt x="228" y="921"/>
                  </a:lnTo>
                  <a:lnTo>
                    <a:pt x="228" y="923"/>
                  </a:lnTo>
                  <a:lnTo>
                    <a:pt x="228" y="926"/>
                  </a:lnTo>
                  <a:lnTo>
                    <a:pt x="228" y="929"/>
                  </a:lnTo>
                  <a:lnTo>
                    <a:pt x="230" y="936"/>
                  </a:lnTo>
                  <a:lnTo>
                    <a:pt x="231" y="941"/>
                  </a:lnTo>
                  <a:lnTo>
                    <a:pt x="233" y="946"/>
                  </a:lnTo>
                  <a:lnTo>
                    <a:pt x="233" y="953"/>
                  </a:lnTo>
                  <a:lnTo>
                    <a:pt x="231" y="954"/>
                  </a:lnTo>
                  <a:lnTo>
                    <a:pt x="230" y="954"/>
                  </a:lnTo>
                  <a:lnTo>
                    <a:pt x="228" y="954"/>
                  </a:lnTo>
                  <a:lnTo>
                    <a:pt x="226" y="956"/>
                  </a:lnTo>
                  <a:lnTo>
                    <a:pt x="223" y="963"/>
                  </a:lnTo>
                  <a:lnTo>
                    <a:pt x="223" y="969"/>
                  </a:lnTo>
                  <a:lnTo>
                    <a:pt x="225" y="973"/>
                  </a:lnTo>
                  <a:lnTo>
                    <a:pt x="228" y="974"/>
                  </a:lnTo>
                  <a:lnTo>
                    <a:pt x="236" y="979"/>
                  </a:lnTo>
                  <a:lnTo>
                    <a:pt x="241" y="986"/>
                  </a:lnTo>
                  <a:lnTo>
                    <a:pt x="246" y="994"/>
                  </a:lnTo>
                  <a:lnTo>
                    <a:pt x="248" y="1002"/>
                  </a:lnTo>
                  <a:lnTo>
                    <a:pt x="246" y="1012"/>
                  </a:lnTo>
                  <a:lnTo>
                    <a:pt x="236" y="1009"/>
                  </a:lnTo>
                  <a:lnTo>
                    <a:pt x="230" y="1006"/>
                  </a:lnTo>
                  <a:lnTo>
                    <a:pt x="216" y="999"/>
                  </a:lnTo>
                  <a:lnTo>
                    <a:pt x="208" y="992"/>
                  </a:lnTo>
                  <a:lnTo>
                    <a:pt x="205" y="991"/>
                  </a:lnTo>
                  <a:lnTo>
                    <a:pt x="200" y="992"/>
                  </a:lnTo>
                  <a:lnTo>
                    <a:pt x="196" y="996"/>
                  </a:lnTo>
                  <a:lnTo>
                    <a:pt x="195" y="1001"/>
                  </a:lnTo>
                  <a:lnTo>
                    <a:pt x="193" y="1006"/>
                  </a:lnTo>
                  <a:lnTo>
                    <a:pt x="195" y="1012"/>
                  </a:lnTo>
                  <a:lnTo>
                    <a:pt x="198" y="1026"/>
                  </a:lnTo>
                  <a:lnTo>
                    <a:pt x="198" y="1031"/>
                  </a:lnTo>
                  <a:lnTo>
                    <a:pt x="196" y="1036"/>
                  </a:lnTo>
                  <a:lnTo>
                    <a:pt x="195" y="1036"/>
                  </a:lnTo>
                  <a:lnTo>
                    <a:pt x="286" y="1329"/>
                  </a:lnTo>
                  <a:lnTo>
                    <a:pt x="298" y="1364"/>
                  </a:lnTo>
                  <a:lnTo>
                    <a:pt x="316" y="1393"/>
                  </a:lnTo>
                  <a:lnTo>
                    <a:pt x="389" y="1492"/>
                  </a:lnTo>
                  <a:lnTo>
                    <a:pt x="472" y="1502"/>
                  </a:lnTo>
                  <a:lnTo>
                    <a:pt x="558" y="1514"/>
                  </a:lnTo>
                  <a:lnTo>
                    <a:pt x="645" y="1502"/>
                  </a:lnTo>
                  <a:lnTo>
                    <a:pt x="664" y="1500"/>
                  </a:lnTo>
                  <a:lnTo>
                    <a:pt x="674" y="1492"/>
                  </a:lnTo>
                  <a:lnTo>
                    <a:pt x="678" y="1487"/>
                  </a:lnTo>
                  <a:lnTo>
                    <a:pt x="762" y="1476"/>
                  </a:lnTo>
                  <a:lnTo>
                    <a:pt x="870" y="1422"/>
                  </a:lnTo>
                  <a:lnTo>
                    <a:pt x="900" y="1389"/>
                  </a:lnTo>
                  <a:lnTo>
                    <a:pt x="900" y="1290"/>
                  </a:lnTo>
                  <a:lnTo>
                    <a:pt x="910" y="1177"/>
                  </a:lnTo>
                  <a:lnTo>
                    <a:pt x="928" y="1168"/>
                  </a:lnTo>
                  <a:lnTo>
                    <a:pt x="933" y="1170"/>
                  </a:lnTo>
                  <a:lnTo>
                    <a:pt x="943" y="1175"/>
                  </a:lnTo>
                  <a:lnTo>
                    <a:pt x="948" y="1175"/>
                  </a:lnTo>
                  <a:lnTo>
                    <a:pt x="953" y="1173"/>
                  </a:lnTo>
                  <a:lnTo>
                    <a:pt x="953" y="1170"/>
                  </a:lnTo>
                  <a:lnTo>
                    <a:pt x="953" y="1168"/>
                  </a:lnTo>
                  <a:lnTo>
                    <a:pt x="953" y="1167"/>
                  </a:lnTo>
                  <a:lnTo>
                    <a:pt x="960" y="1165"/>
                  </a:lnTo>
                  <a:lnTo>
                    <a:pt x="967" y="1162"/>
                  </a:lnTo>
                  <a:lnTo>
                    <a:pt x="970" y="1104"/>
                  </a:lnTo>
                  <a:lnTo>
                    <a:pt x="953" y="1080"/>
                  </a:lnTo>
                  <a:lnTo>
                    <a:pt x="1079" y="1032"/>
                  </a:lnTo>
                  <a:lnTo>
                    <a:pt x="1074" y="1027"/>
                  </a:lnTo>
                  <a:lnTo>
                    <a:pt x="1088" y="1022"/>
                  </a:lnTo>
                  <a:lnTo>
                    <a:pt x="1093" y="1019"/>
                  </a:lnTo>
                  <a:lnTo>
                    <a:pt x="1096" y="1016"/>
                  </a:lnTo>
                  <a:lnTo>
                    <a:pt x="1099" y="1011"/>
                  </a:lnTo>
                  <a:lnTo>
                    <a:pt x="1103" y="1007"/>
                  </a:lnTo>
                  <a:lnTo>
                    <a:pt x="1111" y="1001"/>
                  </a:lnTo>
                  <a:lnTo>
                    <a:pt x="1118" y="996"/>
                  </a:lnTo>
                  <a:lnTo>
                    <a:pt x="1126" y="992"/>
                  </a:lnTo>
                  <a:lnTo>
                    <a:pt x="1133" y="986"/>
                  </a:lnTo>
                  <a:lnTo>
                    <a:pt x="1134" y="984"/>
                  </a:lnTo>
                  <a:lnTo>
                    <a:pt x="1138" y="981"/>
                  </a:lnTo>
                  <a:lnTo>
                    <a:pt x="1141" y="974"/>
                  </a:lnTo>
                  <a:lnTo>
                    <a:pt x="1146" y="966"/>
                  </a:lnTo>
                  <a:lnTo>
                    <a:pt x="1149" y="959"/>
                  </a:lnTo>
                  <a:lnTo>
                    <a:pt x="1151" y="959"/>
                  </a:lnTo>
                  <a:lnTo>
                    <a:pt x="1151" y="951"/>
                  </a:lnTo>
                  <a:lnTo>
                    <a:pt x="1151" y="943"/>
                  </a:lnTo>
                  <a:lnTo>
                    <a:pt x="1153" y="931"/>
                  </a:lnTo>
                  <a:lnTo>
                    <a:pt x="1154" y="926"/>
                  </a:lnTo>
                  <a:lnTo>
                    <a:pt x="1154" y="921"/>
                  </a:lnTo>
                  <a:lnTo>
                    <a:pt x="1153" y="916"/>
                  </a:lnTo>
                  <a:lnTo>
                    <a:pt x="1148" y="911"/>
                  </a:lnTo>
                  <a:lnTo>
                    <a:pt x="1138" y="906"/>
                  </a:lnTo>
                  <a:lnTo>
                    <a:pt x="1133" y="906"/>
                  </a:lnTo>
                  <a:lnTo>
                    <a:pt x="1129" y="905"/>
                  </a:lnTo>
                  <a:lnTo>
                    <a:pt x="1128" y="903"/>
                  </a:lnTo>
                  <a:lnTo>
                    <a:pt x="1126" y="901"/>
                  </a:lnTo>
                  <a:lnTo>
                    <a:pt x="1123" y="900"/>
                  </a:lnTo>
                  <a:lnTo>
                    <a:pt x="1116" y="898"/>
                  </a:lnTo>
                  <a:lnTo>
                    <a:pt x="1109" y="898"/>
                  </a:lnTo>
                  <a:lnTo>
                    <a:pt x="1098" y="900"/>
                  </a:lnTo>
                  <a:lnTo>
                    <a:pt x="1084" y="898"/>
                  </a:lnTo>
                  <a:lnTo>
                    <a:pt x="1076" y="898"/>
                  </a:lnTo>
                  <a:lnTo>
                    <a:pt x="1070" y="900"/>
                  </a:lnTo>
                  <a:lnTo>
                    <a:pt x="1063" y="901"/>
                  </a:lnTo>
                  <a:lnTo>
                    <a:pt x="1060" y="905"/>
                  </a:lnTo>
                  <a:lnTo>
                    <a:pt x="1050" y="913"/>
                  </a:lnTo>
                  <a:lnTo>
                    <a:pt x="1026" y="924"/>
                  </a:lnTo>
                  <a:lnTo>
                    <a:pt x="1016" y="931"/>
                  </a:lnTo>
                  <a:lnTo>
                    <a:pt x="1006" y="939"/>
                  </a:lnTo>
                  <a:lnTo>
                    <a:pt x="998" y="948"/>
                  </a:lnTo>
                  <a:lnTo>
                    <a:pt x="993" y="958"/>
                  </a:lnTo>
                  <a:lnTo>
                    <a:pt x="987" y="966"/>
                  </a:lnTo>
                  <a:lnTo>
                    <a:pt x="978" y="976"/>
                  </a:lnTo>
                  <a:lnTo>
                    <a:pt x="967" y="986"/>
                  </a:lnTo>
                  <a:lnTo>
                    <a:pt x="957" y="996"/>
                  </a:lnTo>
                  <a:lnTo>
                    <a:pt x="948" y="1007"/>
                  </a:lnTo>
                  <a:lnTo>
                    <a:pt x="942" y="1019"/>
                  </a:lnTo>
                  <a:lnTo>
                    <a:pt x="937" y="1034"/>
                  </a:lnTo>
                  <a:lnTo>
                    <a:pt x="930" y="1044"/>
                  </a:lnTo>
                  <a:lnTo>
                    <a:pt x="922" y="1052"/>
                  </a:lnTo>
                  <a:lnTo>
                    <a:pt x="907" y="1069"/>
                  </a:lnTo>
                  <a:lnTo>
                    <a:pt x="905" y="1074"/>
                  </a:lnTo>
                  <a:lnTo>
                    <a:pt x="907" y="1080"/>
                  </a:lnTo>
                  <a:lnTo>
                    <a:pt x="908" y="1085"/>
                  </a:lnTo>
                  <a:lnTo>
                    <a:pt x="907" y="1092"/>
                  </a:lnTo>
                  <a:lnTo>
                    <a:pt x="904" y="1097"/>
                  </a:lnTo>
                  <a:lnTo>
                    <a:pt x="900" y="1100"/>
                  </a:lnTo>
                  <a:lnTo>
                    <a:pt x="895" y="1105"/>
                  </a:lnTo>
                  <a:lnTo>
                    <a:pt x="892" y="1110"/>
                  </a:lnTo>
                  <a:lnTo>
                    <a:pt x="890" y="1117"/>
                  </a:lnTo>
                  <a:lnTo>
                    <a:pt x="887" y="1122"/>
                  </a:lnTo>
                  <a:lnTo>
                    <a:pt x="882" y="1142"/>
                  </a:lnTo>
                  <a:lnTo>
                    <a:pt x="877" y="1162"/>
                  </a:lnTo>
                  <a:lnTo>
                    <a:pt x="872" y="1172"/>
                  </a:lnTo>
                  <a:lnTo>
                    <a:pt x="869" y="1183"/>
                  </a:lnTo>
                  <a:lnTo>
                    <a:pt x="867" y="1195"/>
                  </a:lnTo>
                  <a:lnTo>
                    <a:pt x="865" y="1203"/>
                  </a:lnTo>
                  <a:lnTo>
                    <a:pt x="865" y="1213"/>
                  </a:lnTo>
                  <a:lnTo>
                    <a:pt x="864" y="1222"/>
                  </a:lnTo>
                  <a:lnTo>
                    <a:pt x="857" y="1232"/>
                  </a:lnTo>
                  <a:lnTo>
                    <a:pt x="850" y="1241"/>
                  </a:lnTo>
                  <a:lnTo>
                    <a:pt x="837" y="1258"/>
                  </a:lnTo>
                  <a:lnTo>
                    <a:pt x="834" y="1265"/>
                  </a:lnTo>
                  <a:lnTo>
                    <a:pt x="830" y="1273"/>
                  </a:lnTo>
                  <a:lnTo>
                    <a:pt x="824" y="1286"/>
                  </a:lnTo>
                  <a:lnTo>
                    <a:pt x="821" y="1290"/>
                  </a:lnTo>
                  <a:lnTo>
                    <a:pt x="817" y="1293"/>
                  </a:lnTo>
                  <a:lnTo>
                    <a:pt x="809" y="1295"/>
                  </a:lnTo>
                  <a:lnTo>
                    <a:pt x="801" y="1296"/>
                  </a:lnTo>
                  <a:lnTo>
                    <a:pt x="791" y="1300"/>
                  </a:lnTo>
                  <a:lnTo>
                    <a:pt x="796" y="1293"/>
                  </a:lnTo>
                  <a:lnTo>
                    <a:pt x="799" y="1290"/>
                  </a:lnTo>
                  <a:lnTo>
                    <a:pt x="802" y="1286"/>
                  </a:lnTo>
                  <a:lnTo>
                    <a:pt x="807" y="1285"/>
                  </a:lnTo>
                  <a:lnTo>
                    <a:pt x="811" y="1283"/>
                  </a:lnTo>
                  <a:lnTo>
                    <a:pt x="814" y="1278"/>
                  </a:lnTo>
                  <a:lnTo>
                    <a:pt x="816" y="1271"/>
                  </a:lnTo>
                  <a:lnTo>
                    <a:pt x="822" y="1258"/>
                  </a:lnTo>
                  <a:lnTo>
                    <a:pt x="829" y="1241"/>
                  </a:lnTo>
                  <a:lnTo>
                    <a:pt x="832" y="1233"/>
                  </a:lnTo>
                  <a:lnTo>
                    <a:pt x="835" y="1225"/>
                  </a:lnTo>
                  <a:lnTo>
                    <a:pt x="844" y="1208"/>
                  </a:lnTo>
                  <a:lnTo>
                    <a:pt x="845" y="1198"/>
                  </a:lnTo>
                  <a:lnTo>
                    <a:pt x="847" y="1193"/>
                  </a:lnTo>
                  <a:lnTo>
                    <a:pt x="849" y="1188"/>
                  </a:lnTo>
                  <a:lnTo>
                    <a:pt x="852" y="1182"/>
                  </a:lnTo>
                  <a:lnTo>
                    <a:pt x="855" y="1178"/>
                  </a:lnTo>
                  <a:lnTo>
                    <a:pt x="857" y="1173"/>
                  </a:lnTo>
                  <a:lnTo>
                    <a:pt x="862" y="1158"/>
                  </a:lnTo>
                  <a:lnTo>
                    <a:pt x="867" y="1142"/>
                  </a:lnTo>
                  <a:lnTo>
                    <a:pt x="867" y="1135"/>
                  </a:lnTo>
                  <a:lnTo>
                    <a:pt x="867" y="1129"/>
                  </a:lnTo>
                  <a:lnTo>
                    <a:pt x="869" y="1119"/>
                  </a:lnTo>
                  <a:lnTo>
                    <a:pt x="872" y="1109"/>
                  </a:lnTo>
                  <a:lnTo>
                    <a:pt x="877" y="1095"/>
                  </a:lnTo>
                  <a:lnTo>
                    <a:pt x="879" y="1090"/>
                  </a:lnTo>
                  <a:lnTo>
                    <a:pt x="882" y="1085"/>
                  </a:lnTo>
                  <a:lnTo>
                    <a:pt x="885" y="1071"/>
                  </a:lnTo>
                  <a:lnTo>
                    <a:pt x="887" y="1064"/>
                  </a:lnTo>
                  <a:lnTo>
                    <a:pt x="889" y="1054"/>
                  </a:lnTo>
                  <a:lnTo>
                    <a:pt x="889" y="1044"/>
                  </a:lnTo>
                  <a:lnTo>
                    <a:pt x="892" y="1034"/>
                  </a:lnTo>
                  <a:lnTo>
                    <a:pt x="900" y="1016"/>
                  </a:lnTo>
                  <a:lnTo>
                    <a:pt x="904" y="1002"/>
                  </a:lnTo>
                  <a:lnTo>
                    <a:pt x="907" y="997"/>
                  </a:lnTo>
                  <a:lnTo>
                    <a:pt x="912" y="992"/>
                  </a:lnTo>
                  <a:lnTo>
                    <a:pt x="925" y="978"/>
                  </a:lnTo>
                  <a:lnTo>
                    <a:pt x="937" y="963"/>
                  </a:lnTo>
                  <a:lnTo>
                    <a:pt x="943" y="954"/>
                  </a:lnTo>
                  <a:lnTo>
                    <a:pt x="947" y="951"/>
                  </a:lnTo>
                  <a:lnTo>
                    <a:pt x="948" y="946"/>
                  </a:lnTo>
                  <a:lnTo>
                    <a:pt x="948" y="936"/>
                  </a:lnTo>
                  <a:lnTo>
                    <a:pt x="948" y="928"/>
                  </a:lnTo>
                  <a:lnTo>
                    <a:pt x="948" y="910"/>
                  </a:lnTo>
                  <a:lnTo>
                    <a:pt x="948" y="898"/>
                  </a:lnTo>
                  <a:lnTo>
                    <a:pt x="952" y="890"/>
                  </a:lnTo>
                  <a:lnTo>
                    <a:pt x="957" y="881"/>
                  </a:lnTo>
                  <a:lnTo>
                    <a:pt x="963" y="875"/>
                  </a:lnTo>
                  <a:lnTo>
                    <a:pt x="977" y="863"/>
                  </a:lnTo>
                  <a:lnTo>
                    <a:pt x="993" y="853"/>
                  </a:lnTo>
                  <a:lnTo>
                    <a:pt x="996" y="850"/>
                  </a:lnTo>
                  <a:lnTo>
                    <a:pt x="1000" y="846"/>
                  </a:lnTo>
                  <a:lnTo>
                    <a:pt x="1011" y="838"/>
                  </a:lnTo>
                  <a:lnTo>
                    <a:pt x="1023" y="830"/>
                  </a:lnTo>
                  <a:lnTo>
                    <a:pt x="1025" y="828"/>
                  </a:lnTo>
                  <a:lnTo>
                    <a:pt x="1026" y="825"/>
                  </a:lnTo>
                  <a:lnTo>
                    <a:pt x="1030" y="823"/>
                  </a:lnTo>
                  <a:lnTo>
                    <a:pt x="1033" y="823"/>
                  </a:lnTo>
                  <a:lnTo>
                    <a:pt x="1040" y="825"/>
                  </a:lnTo>
                  <a:lnTo>
                    <a:pt x="1045" y="825"/>
                  </a:lnTo>
                  <a:lnTo>
                    <a:pt x="1048" y="825"/>
                  </a:lnTo>
                  <a:lnTo>
                    <a:pt x="1050" y="823"/>
                  </a:lnTo>
                  <a:lnTo>
                    <a:pt x="1051" y="822"/>
                  </a:lnTo>
                  <a:lnTo>
                    <a:pt x="1053" y="818"/>
                  </a:lnTo>
                  <a:lnTo>
                    <a:pt x="1053" y="813"/>
                  </a:lnTo>
                  <a:lnTo>
                    <a:pt x="1060" y="808"/>
                  </a:lnTo>
                  <a:lnTo>
                    <a:pt x="1066" y="805"/>
                  </a:lnTo>
                  <a:lnTo>
                    <a:pt x="1076" y="803"/>
                  </a:lnTo>
                  <a:lnTo>
                    <a:pt x="1084" y="800"/>
                  </a:lnTo>
                  <a:lnTo>
                    <a:pt x="1088" y="798"/>
                  </a:lnTo>
                  <a:lnTo>
                    <a:pt x="1089" y="797"/>
                  </a:lnTo>
                  <a:lnTo>
                    <a:pt x="1093" y="793"/>
                  </a:lnTo>
                  <a:lnTo>
                    <a:pt x="1094" y="792"/>
                  </a:lnTo>
                  <a:lnTo>
                    <a:pt x="1099" y="790"/>
                  </a:lnTo>
                  <a:lnTo>
                    <a:pt x="1103" y="790"/>
                  </a:lnTo>
                  <a:lnTo>
                    <a:pt x="1113" y="787"/>
                  </a:lnTo>
                  <a:lnTo>
                    <a:pt x="1123" y="785"/>
                  </a:lnTo>
                  <a:lnTo>
                    <a:pt x="1134" y="783"/>
                  </a:lnTo>
                  <a:lnTo>
                    <a:pt x="1143" y="778"/>
                  </a:lnTo>
                  <a:lnTo>
                    <a:pt x="1159" y="768"/>
                  </a:lnTo>
                  <a:lnTo>
                    <a:pt x="1166" y="767"/>
                  </a:lnTo>
                  <a:lnTo>
                    <a:pt x="1172" y="763"/>
                  </a:lnTo>
                  <a:lnTo>
                    <a:pt x="1177" y="758"/>
                  </a:lnTo>
                  <a:lnTo>
                    <a:pt x="1182" y="755"/>
                  </a:lnTo>
                  <a:lnTo>
                    <a:pt x="1189" y="753"/>
                  </a:lnTo>
                  <a:lnTo>
                    <a:pt x="1194" y="750"/>
                  </a:lnTo>
                  <a:lnTo>
                    <a:pt x="1222" y="739"/>
                  </a:lnTo>
                  <a:lnTo>
                    <a:pt x="1236" y="732"/>
                  </a:lnTo>
                  <a:lnTo>
                    <a:pt x="1249" y="724"/>
                  </a:lnTo>
                  <a:lnTo>
                    <a:pt x="1267" y="712"/>
                  </a:lnTo>
                  <a:lnTo>
                    <a:pt x="1275" y="705"/>
                  </a:lnTo>
                  <a:lnTo>
                    <a:pt x="1285" y="697"/>
                  </a:lnTo>
                  <a:lnTo>
                    <a:pt x="1290" y="692"/>
                  </a:lnTo>
                  <a:lnTo>
                    <a:pt x="1294" y="685"/>
                  </a:lnTo>
                  <a:lnTo>
                    <a:pt x="1302" y="670"/>
                  </a:lnTo>
                  <a:lnTo>
                    <a:pt x="1304" y="669"/>
                  </a:lnTo>
                  <a:lnTo>
                    <a:pt x="1307" y="667"/>
                  </a:lnTo>
                  <a:lnTo>
                    <a:pt x="1309" y="662"/>
                  </a:lnTo>
                  <a:lnTo>
                    <a:pt x="1310" y="657"/>
                  </a:lnTo>
                  <a:lnTo>
                    <a:pt x="1312" y="647"/>
                  </a:lnTo>
                  <a:lnTo>
                    <a:pt x="1317" y="626"/>
                  </a:lnTo>
                  <a:lnTo>
                    <a:pt x="1322" y="597"/>
                  </a:lnTo>
                  <a:lnTo>
                    <a:pt x="1323" y="591"/>
                  </a:lnTo>
                  <a:lnTo>
                    <a:pt x="1327" y="584"/>
                  </a:lnTo>
                  <a:lnTo>
                    <a:pt x="1328" y="578"/>
                  </a:lnTo>
                  <a:lnTo>
                    <a:pt x="1332" y="569"/>
                  </a:lnTo>
                  <a:lnTo>
                    <a:pt x="1335" y="553"/>
                  </a:lnTo>
                  <a:lnTo>
                    <a:pt x="1337" y="546"/>
                  </a:lnTo>
                  <a:lnTo>
                    <a:pt x="1340" y="539"/>
                  </a:lnTo>
                  <a:lnTo>
                    <a:pt x="1348" y="531"/>
                  </a:lnTo>
                  <a:lnTo>
                    <a:pt x="1358" y="523"/>
                  </a:lnTo>
                  <a:lnTo>
                    <a:pt x="1378" y="506"/>
                  </a:lnTo>
                  <a:lnTo>
                    <a:pt x="1350" y="453"/>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64" name="Freeform 110"/>
            <p:cNvSpPr>
              <a:spLocks/>
            </p:cNvSpPr>
            <p:nvPr/>
          </p:nvSpPr>
          <p:spPr bwMode="auto">
            <a:xfrm>
              <a:off x="4939" y="2624"/>
              <a:ext cx="247" cy="180"/>
            </a:xfrm>
            <a:custGeom>
              <a:avLst/>
              <a:gdLst>
                <a:gd name="T0" fmla="*/ 1 w 346"/>
                <a:gd name="T1" fmla="*/ 1 h 282"/>
                <a:gd name="T2" fmla="*/ 1 w 346"/>
                <a:gd name="T3" fmla="*/ 1 h 282"/>
                <a:gd name="T4" fmla="*/ 1 w 346"/>
                <a:gd name="T5" fmla="*/ 1 h 282"/>
                <a:gd name="T6" fmla="*/ 1 w 346"/>
                <a:gd name="T7" fmla="*/ 1 h 282"/>
                <a:gd name="T8" fmla="*/ 1 w 346"/>
                <a:gd name="T9" fmla="*/ 1 h 282"/>
                <a:gd name="T10" fmla="*/ 1 w 346"/>
                <a:gd name="T11" fmla="*/ 1 h 282"/>
                <a:gd name="T12" fmla="*/ 1 w 346"/>
                <a:gd name="T13" fmla="*/ 1 h 282"/>
                <a:gd name="T14" fmla="*/ 1 w 346"/>
                <a:gd name="T15" fmla="*/ 1 h 282"/>
                <a:gd name="T16" fmla="*/ 1 w 346"/>
                <a:gd name="T17" fmla="*/ 1 h 282"/>
                <a:gd name="T18" fmla="*/ 1 w 346"/>
                <a:gd name="T19" fmla="*/ 1 h 282"/>
                <a:gd name="T20" fmla="*/ 1 w 346"/>
                <a:gd name="T21" fmla="*/ 1 h 282"/>
                <a:gd name="T22" fmla="*/ 1 w 346"/>
                <a:gd name="T23" fmla="*/ 1 h 282"/>
                <a:gd name="T24" fmla="*/ 1 w 346"/>
                <a:gd name="T25" fmla="*/ 1 h 282"/>
                <a:gd name="T26" fmla="*/ 1 w 346"/>
                <a:gd name="T27" fmla="*/ 1 h 282"/>
                <a:gd name="T28" fmla="*/ 1 w 346"/>
                <a:gd name="T29" fmla="*/ 1 h 282"/>
                <a:gd name="T30" fmla="*/ 1 w 346"/>
                <a:gd name="T31" fmla="*/ 1 h 282"/>
                <a:gd name="T32" fmla="*/ 1 w 346"/>
                <a:gd name="T33" fmla="*/ 1 h 282"/>
                <a:gd name="T34" fmla="*/ 1 w 346"/>
                <a:gd name="T35" fmla="*/ 1 h 282"/>
                <a:gd name="T36" fmla="*/ 1 w 346"/>
                <a:gd name="T37" fmla="*/ 1 h 282"/>
                <a:gd name="T38" fmla="*/ 1 w 346"/>
                <a:gd name="T39" fmla="*/ 1 h 282"/>
                <a:gd name="T40" fmla="*/ 1 w 346"/>
                <a:gd name="T41" fmla="*/ 1 h 282"/>
                <a:gd name="T42" fmla="*/ 1 w 346"/>
                <a:gd name="T43" fmla="*/ 1 h 282"/>
                <a:gd name="T44" fmla="*/ 1 w 346"/>
                <a:gd name="T45" fmla="*/ 1 h 282"/>
                <a:gd name="T46" fmla="*/ 1 w 346"/>
                <a:gd name="T47" fmla="*/ 1 h 282"/>
                <a:gd name="T48" fmla="*/ 1 w 346"/>
                <a:gd name="T49" fmla="*/ 1 h 282"/>
                <a:gd name="T50" fmla="*/ 1 w 346"/>
                <a:gd name="T51" fmla="*/ 1 h 282"/>
                <a:gd name="T52" fmla="*/ 1 w 346"/>
                <a:gd name="T53" fmla="*/ 1 h 282"/>
                <a:gd name="T54" fmla="*/ 1 w 346"/>
                <a:gd name="T55" fmla="*/ 1 h 282"/>
                <a:gd name="T56" fmla="*/ 1 w 346"/>
                <a:gd name="T57" fmla="*/ 1 h 282"/>
                <a:gd name="T58" fmla="*/ 1 w 346"/>
                <a:gd name="T59" fmla="*/ 1 h 282"/>
                <a:gd name="T60" fmla="*/ 1 w 346"/>
                <a:gd name="T61" fmla="*/ 1 h 282"/>
                <a:gd name="T62" fmla="*/ 1 w 346"/>
                <a:gd name="T63" fmla="*/ 1 h 282"/>
                <a:gd name="T64" fmla="*/ 1 w 346"/>
                <a:gd name="T65" fmla="*/ 1 h 282"/>
                <a:gd name="T66" fmla="*/ 1 w 346"/>
                <a:gd name="T67" fmla="*/ 1 h 282"/>
                <a:gd name="T68" fmla="*/ 1 w 346"/>
                <a:gd name="T69" fmla="*/ 1 h 282"/>
                <a:gd name="T70" fmla="*/ 1 w 346"/>
                <a:gd name="T71" fmla="*/ 1 h 282"/>
                <a:gd name="T72" fmla="*/ 1 w 346"/>
                <a:gd name="T73" fmla="*/ 1 h 282"/>
                <a:gd name="T74" fmla="*/ 1 w 346"/>
                <a:gd name="T75" fmla="*/ 1 h 282"/>
                <a:gd name="T76" fmla="*/ 1 w 346"/>
                <a:gd name="T77" fmla="*/ 1 h 282"/>
                <a:gd name="T78" fmla="*/ 1 w 346"/>
                <a:gd name="T79" fmla="*/ 1 h 282"/>
                <a:gd name="T80" fmla="*/ 1 w 346"/>
                <a:gd name="T81" fmla="*/ 1 h 282"/>
                <a:gd name="T82" fmla="*/ 1 w 346"/>
                <a:gd name="T83" fmla="*/ 1 h 282"/>
                <a:gd name="T84" fmla="*/ 1 w 346"/>
                <a:gd name="T85" fmla="*/ 1 h 282"/>
                <a:gd name="T86" fmla="*/ 1 w 346"/>
                <a:gd name="T87" fmla="*/ 1 h 282"/>
                <a:gd name="T88" fmla="*/ 1 w 346"/>
                <a:gd name="T89" fmla="*/ 1 h 282"/>
                <a:gd name="T90" fmla="*/ 1 w 346"/>
                <a:gd name="T91" fmla="*/ 1 h 282"/>
                <a:gd name="T92" fmla="*/ 1 w 346"/>
                <a:gd name="T93" fmla="*/ 1 h 282"/>
                <a:gd name="T94" fmla="*/ 1 w 346"/>
                <a:gd name="T95" fmla="*/ 1 h 282"/>
                <a:gd name="T96" fmla="*/ 1 w 346"/>
                <a:gd name="T97" fmla="*/ 1 h 282"/>
                <a:gd name="T98" fmla="*/ 1 w 346"/>
                <a:gd name="T99" fmla="*/ 1 h 282"/>
                <a:gd name="T100" fmla="*/ 1 w 346"/>
                <a:gd name="T101" fmla="*/ 1 h 282"/>
                <a:gd name="T102" fmla="*/ 1 w 346"/>
                <a:gd name="T103" fmla="*/ 1 h 282"/>
                <a:gd name="T104" fmla="*/ 1 w 346"/>
                <a:gd name="T105" fmla="*/ 0 h 282"/>
                <a:gd name="T106" fmla="*/ 1 w 346"/>
                <a:gd name="T107" fmla="*/ 1 h 282"/>
                <a:gd name="T108" fmla="*/ 1 w 346"/>
                <a:gd name="T109" fmla="*/ 1 h 282"/>
                <a:gd name="T110" fmla="*/ 1 w 346"/>
                <a:gd name="T111" fmla="*/ 1 h 282"/>
                <a:gd name="T112" fmla="*/ 1 w 346"/>
                <a:gd name="T113" fmla="*/ 1 h 282"/>
                <a:gd name="T114" fmla="*/ 1 w 346"/>
                <a:gd name="T115" fmla="*/ 1 h 282"/>
                <a:gd name="T116" fmla="*/ 1 w 346"/>
                <a:gd name="T117" fmla="*/ 1 h 282"/>
                <a:gd name="T118" fmla="*/ 1 w 346"/>
                <a:gd name="T119" fmla="*/ 1 h 282"/>
                <a:gd name="T120" fmla="*/ 1 w 346"/>
                <a:gd name="T121" fmla="*/ 1 h 282"/>
                <a:gd name="T122" fmla="*/ 1 w 346"/>
                <a:gd name="T123" fmla="*/ 1 h 2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6"/>
                <a:gd name="T187" fmla="*/ 0 h 282"/>
                <a:gd name="T188" fmla="*/ 346 w 346"/>
                <a:gd name="T189" fmla="*/ 282 h 2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6" h="282">
                  <a:moveTo>
                    <a:pt x="17" y="85"/>
                  </a:moveTo>
                  <a:lnTo>
                    <a:pt x="14" y="143"/>
                  </a:lnTo>
                  <a:lnTo>
                    <a:pt x="15" y="139"/>
                  </a:lnTo>
                  <a:lnTo>
                    <a:pt x="17" y="136"/>
                  </a:lnTo>
                  <a:lnTo>
                    <a:pt x="19" y="134"/>
                  </a:lnTo>
                  <a:lnTo>
                    <a:pt x="20" y="131"/>
                  </a:lnTo>
                  <a:lnTo>
                    <a:pt x="30" y="130"/>
                  </a:lnTo>
                  <a:lnTo>
                    <a:pt x="38" y="131"/>
                  </a:lnTo>
                  <a:lnTo>
                    <a:pt x="53" y="134"/>
                  </a:lnTo>
                  <a:lnTo>
                    <a:pt x="60" y="136"/>
                  </a:lnTo>
                  <a:lnTo>
                    <a:pt x="63" y="138"/>
                  </a:lnTo>
                  <a:lnTo>
                    <a:pt x="67" y="139"/>
                  </a:lnTo>
                  <a:lnTo>
                    <a:pt x="72" y="143"/>
                  </a:lnTo>
                  <a:lnTo>
                    <a:pt x="75" y="148"/>
                  </a:lnTo>
                  <a:lnTo>
                    <a:pt x="80" y="161"/>
                  </a:lnTo>
                  <a:lnTo>
                    <a:pt x="80" y="168"/>
                  </a:lnTo>
                  <a:lnTo>
                    <a:pt x="80" y="173"/>
                  </a:lnTo>
                  <a:lnTo>
                    <a:pt x="80" y="176"/>
                  </a:lnTo>
                  <a:lnTo>
                    <a:pt x="80" y="181"/>
                  </a:lnTo>
                  <a:lnTo>
                    <a:pt x="82" y="181"/>
                  </a:lnTo>
                  <a:lnTo>
                    <a:pt x="83" y="183"/>
                  </a:lnTo>
                  <a:lnTo>
                    <a:pt x="83" y="186"/>
                  </a:lnTo>
                  <a:lnTo>
                    <a:pt x="85" y="191"/>
                  </a:lnTo>
                  <a:lnTo>
                    <a:pt x="85" y="198"/>
                  </a:lnTo>
                  <a:lnTo>
                    <a:pt x="88" y="204"/>
                  </a:lnTo>
                  <a:lnTo>
                    <a:pt x="93" y="209"/>
                  </a:lnTo>
                  <a:lnTo>
                    <a:pt x="97" y="214"/>
                  </a:lnTo>
                  <a:lnTo>
                    <a:pt x="100" y="221"/>
                  </a:lnTo>
                  <a:lnTo>
                    <a:pt x="102" y="222"/>
                  </a:lnTo>
                  <a:lnTo>
                    <a:pt x="103" y="224"/>
                  </a:lnTo>
                  <a:lnTo>
                    <a:pt x="107" y="227"/>
                  </a:lnTo>
                  <a:lnTo>
                    <a:pt x="110" y="236"/>
                  </a:lnTo>
                  <a:lnTo>
                    <a:pt x="113" y="244"/>
                  </a:lnTo>
                  <a:lnTo>
                    <a:pt x="115" y="246"/>
                  </a:lnTo>
                  <a:lnTo>
                    <a:pt x="118" y="247"/>
                  </a:lnTo>
                  <a:lnTo>
                    <a:pt x="123" y="251"/>
                  </a:lnTo>
                  <a:lnTo>
                    <a:pt x="130" y="257"/>
                  </a:lnTo>
                  <a:lnTo>
                    <a:pt x="136" y="262"/>
                  </a:lnTo>
                  <a:lnTo>
                    <a:pt x="153" y="271"/>
                  </a:lnTo>
                  <a:lnTo>
                    <a:pt x="156" y="274"/>
                  </a:lnTo>
                  <a:lnTo>
                    <a:pt x="160" y="276"/>
                  </a:lnTo>
                  <a:lnTo>
                    <a:pt x="163" y="279"/>
                  </a:lnTo>
                  <a:lnTo>
                    <a:pt x="166" y="281"/>
                  </a:lnTo>
                  <a:lnTo>
                    <a:pt x="178" y="282"/>
                  </a:lnTo>
                  <a:lnTo>
                    <a:pt x="191" y="282"/>
                  </a:lnTo>
                  <a:lnTo>
                    <a:pt x="216" y="281"/>
                  </a:lnTo>
                  <a:lnTo>
                    <a:pt x="214" y="282"/>
                  </a:lnTo>
                  <a:lnTo>
                    <a:pt x="223" y="282"/>
                  </a:lnTo>
                  <a:lnTo>
                    <a:pt x="226" y="281"/>
                  </a:lnTo>
                  <a:lnTo>
                    <a:pt x="229" y="277"/>
                  </a:lnTo>
                  <a:lnTo>
                    <a:pt x="236" y="274"/>
                  </a:lnTo>
                  <a:lnTo>
                    <a:pt x="241" y="271"/>
                  </a:lnTo>
                  <a:lnTo>
                    <a:pt x="244" y="264"/>
                  </a:lnTo>
                  <a:lnTo>
                    <a:pt x="246" y="257"/>
                  </a:lnTo>
                  <a:lnTo>
                    <a:pt x="246" y="251"/>
                  </a:lnTo>
                  <a:lnTo>
                    <a:pt x="244" y="249"/>
                  </a:lnTo>
                  <a:lnTo>
                    <a:pt x="243" y="247"/>
                  </a:lnTo>
                  <a:lnTo>
                    <a:pt x="239" y="244"/>
                  </a:lnTo>
                  <a:lnTo>
                    <a:pt x="249" y="239"/>
                  </a:lnTo>
                  <a:lnTo>
                    <a:pt x="261" y="234"/>
                  </a:lnTo>
                  <a:lnTo>
                    <a:pt x="271" y="226"/>
                  </a:lnTo>
                  <a:lnTo>
                    <a:pt x="276" y="222"/>
                  </a:lnTo>
                  <a:lnTo>
                    <a:pt x="279" y="217"/>
                  </a:lnTo>
                  <a:lnTo>
                    <a:pt x="281" y="213"/>
                  </a:lnTo>
                  <a:lnTo>
                    <a:pt x="281" y="206"/>
                  </a:lnTo>
                  <a:lnTo>
                    <a:pt x="283" y="201"/>
                  </a:lnTo>
                  <a:lnTo>
                    <a:pt x="286" y="194"/>
                  </a:lnTo>
                  <a:lnTo>
                    <a:pt x="287" y="193"/>
                  </a:lnTo>
                  <a:lnTo>
                    <a:pt x="292" y="189"/>
                  </a:lnTo>
                  <a:lnTo>
                    <a:pt x="296" y="188"/>
                  </a:lnTo>
                  <a:lnTo>
                    <a:pt x="299" y="184"/>
                  </a:lnTo>
                  <a:lnTo>
                    <a:pt x="311" y="151"/>
                  </a:lnTo>
                  <a:lnTo>
                    <a:pt x="316" y="143"/>
                  </a:lnTo>
                  <a:lnTo>
                    <a:pt x="321" y="133"/>
                  </a:lnTo>
                  <a:lnTo>
                    <a:pt x="322" y="131"/>
                  </a:lnTo>
                  <a:lnTo>
                    <a:pt x="322" y="133"/>
                  </a:lnTo>
                  <a:lnTo>
                    <a:pt x="346" y="111"/>
                  </a:lnTo>
                  <a:lnTo>
                    <a:pt x="346" y="105"/>
                  </a:lnTo>
                  <a:lnTo>
                    <a:pt x="346" y="101"/>
                  </a:lnTo>
                  <a:lnTo>
                    <a:pt x="344" y="98"/>
                  </a:lnTo>
                  <a:lnTo>
                    <a:pt x="344" y="95"/>
                  </a:lnTo>
                  <a:lnTo>
                    <a:pt x="344" y="93"/>
                  </a:lnTo>
                  <a:lnTo>
                    <a:pt x="341" y="95"/>
                  </a:lnTo>
                  <a:lnTo>
                    <a:pt x="334" y="96"/>
                  </a:lnTo>
                  <a:lnTo>
                    <a:pt x="327" y="101"/>
                  </a:lnTo>
                  <a:lnTo>
                    <a:pt x="324" y="106"/>
                  </a:lnTo>
                  <a:lnTo>
                    <a:pt x="322" y="110"/>
                  </a:lnTo>
                  <a:lnTo>
                    <a:pt x="324" y="111"/>
                  </a:lnTo>
                  <a:lnTo>
                    <a:pt x="322" y="111"/>
                  </a:lnTo>
                  <a:lnTo>
                    <a:pt x="321" y="111"/>
                  </a:lnTo>
                  <a:lnTo>
                    <a:pt x="319" y="113"/>
                  </a:lnTo>
                  <a:lnTo>
                    <a:pt x="319" y="115"/>
                  </a:lnTo>
                  <a:lnTo>
                    <a:pt x="317" y="118"/>
                  </a:lnTo>
                  <a:lnTo>
                    <a:pt x="316" y="118"/>
                  </a:lnTo>
                  <a:lnTo>
                    <a:pt x="311" y="116"/>
                  </a:lnTo>
                  <a:lnTo>
                    <a:pt x="307" y="111"/>
                  </a:lnTo>
                  <a:lnTo>
                    <a:pt x="302" y="106"/>
                  </a:lnTo>
                  <a:lnTo>
                    <a:pt x="299" y="101"/>
                  </a:lnTo>
                  <a:lnTo>
                    <a:pt x="291" y="101"/>
                  </a:lnTo>
                  <a:lnTo>
                    <a:pt x="284" y="101"/>
                  </a:lnTo>
                  <a:lnTo>
                    <a:pt x="278" y="98"/>
                  </a:lnTo>
                  <a:lnTo>
                    <a:pt x="273" y="95"/>
                  </a:lnTo>
                  <a:lnTo>
                    <a:pt x="268" y="93"/>
                  </a:lnTo>
                  <a:lnTo>
                    <a:pt x="263" y="93"/>
                  </a:lnTo>
                  <a:lnTo>
                    <a:pt x="259" y="91"/>
                  </a:lnTo>
                  <a:lnTo>
                    <a:pt x="256" y="88"/>
                  </a:lnTo>
                  <a:lnTo>
                    <a:pt x="253" y="85"/>
                  </a:lnTo>
                  <a:lnTo>
                    <a:pt x="251" y="80"/>
                  </a:lnTo>
                  <a:lnTo>
                    <a:pt x="249" y="70"/>
                  </a:lnTo>
                  <a:lnTo>
                    <a:pt x="248" y="60"/>
                  </a:lnTo>
                  <a:lnTo>
                    <a:pt x="246" y="55"/>
                  </a:lnTo>
                  <a:lnTo>
                    <a:pt x="243" y="53"/>
                  </a:lnTo>
                  <a:lnTo>
                    <a:pt x="236" y="50"/>
                  </a:lnTo>
                  <a:lnTo>
                    <a:pt x="228" y="50"/>
                  </a:lnTo>
                  <a:lnTo>
                    <a:pt x="219" y="48"/>
                  </a:lnTo>
                  <a:lnTo>
                    <a:pt x="213" y="47"/>
                  </a:lnTo>
                  <a:lnTo>
                    <a:pt x="209" y="47"/>
                  </a:lnTo>
                  <a:lnTo>
                    <a:pt x="208" y="47"/>
                  </a:lnTo>
                  <a:lnTo>
                    <a:pt x="206" y="47"/>
                  </a:lnTo>
                  <a:lnTo>
                    <a:pt x="204" y="42"/>
                  </a:lnTo>
                  <a:lnTo>
                    <a:pt x="203" y="35"/>
                  </a:lnTo>
                  <a:lnTo>
                    <a:pt x="203" y="23"/>
                  </a:lnTo>
                  <a:lnTo>
                    <a:pt x="203" y="10"/>
                  </a:lnTo>
                  <a:lnTo>
                    <a:pt x="203" y="0"/>
                  </a:lnTo>
                  <a:lnTo>
                    <a:pt x="188" y="0"/>
                  </a:lnTo>
                  <a:lnTo>
                    <a:pt x="180" y="2"/>
                  </a:lnTo>
                  <a:lnTo>
                    <a:pt x="173" y="3"/>
                  </a:lnTo>
                  <a:lnTo>
                    <a:pt x="170" y="5"/>
                  </a:lnTo>
                  <a:lnTo>
                    <a:pt x="168" y="7"/>
                  </a:lnTo>
                  <a:lnTo>
                    <a:pt x="165" y="13"/>
                  </a:lnTo>
                  <a:lnTo>
                    <a:pt x="161" y="20"/>
                  </a:lnTo>
                  <a:lnTo>
                    <a:pt x="160" y="22"/>
                  </a:lnTo>
                  <a:lnTo>
                    <a:pt x="156" y="23"/>
                  </a:lnTo>
                  <a:lnTo>
                    <a:pt x="153" y="22"/>
                  </a:lnTo>
                  <a:lnTo>
                    <a:pt x="151" y="18"/>
                  </a:lnTo>
                  <a:lnTo>
                    <a:pt x="150" y="15"/>
                  </a:lnTo>
                  <a:lnTo>
                    <a:pt x="146" y="13"/>
                  </a:lnTo>
                  <a:lnTo>
                    <a:pt x="143" y="13"/>
                  </a:lnTo>
                  <a:lnTo>
                    <a:pt x="140" y="17"/>
                  </a:lnTo>
                  <a:lnTo>
                    <a:pt x="136" y="20"/>
                  </a:lnTo>
                  <a:lnTo>
                    <a:pt x="133" y="20"/>
                  </a:lnTo>
                  <a:lnTo>
                    <a:pt x="128" y="17"/>
                  </a:lnTo>
                  <a:lnTo>
                    <a:pt x="126" y="13"/>
                  </a:lnTo>
                  <a:lnTo>
                    <a:pt x="0" y="61"/>
                  </a:lnTo>
                  <a:lnTo>
                    <a:pt x="17" y="85"/>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65" name="Freeform 111"/>
            <p:cNvSpPr>
              <a:spLocks/>
            </p:cNvSpPr>
            <p:nvPr/>
          </p:nvSpPr>
          <p:spPr bwMode="auto">
            <a:xfrm>
              <a:off x="2774" y="2078"/>
              <a:ext cx="473" cy="693"/>
            </a:xfrm>
            <a:custGeom>
              <a:avLst/>
              <a:gdLst>
                <a:gd name="T0" fmla="*/ 1 w 660"/>
                <a:gd name="T1" fmla="*/ 1 h 1092"/>
                <a:gd name="T2" fmla="*/ 1 w 660"/>
                <a:gd name="T3" fmla="*/ 1 h 1092"/>
                <a:gd name="T4" fmla="*/ 1 w 660"/>
                <a:gd name="T5" fmla="*/ 1 h 1092"/>
                <a:gd name="T6" fmla="*/ 1 w 660"/>
                <a:gd name="T7" fmla="*/ 1 h 1092"/>
                <a:gd name="T8" fmla="*/ 1 w 660"/>
                <a:gd name="T9" fmla="*/ 1 h 1092"/>
                <a:gd name="T10" fmla="*/ 1 w 660"/>
                <a:gd name="T11" fmla="*/ 1 h 1092"/>
                <a:gd name="T12" fmla="*/ 1 w 660"/>
                <a:gd name="T13" fmla="*/ 0 h 1092"/>
                <a:gd name="T14" fmla="*/ 0 w 660"/>
                <a:gd name="T15" fmla="*/ 1 h 1092"/>
                <a:gd name="T16" fmla="*/ 1 w 660"/>
                <a:gd name="T17" fmla="*/ 1 h 1092"/>
                <a:gd name="T18" fmla="*/ 1 w 660"/>
                <a:gd name="T19" fmla="*/ 1 h 1092"/>
                <a:gd name="T20" fmla="*/ 1 w 660"/>
                <a:gd name="T21" fmla="*/ 1 h 1092"/>
                <a:gd name="T22" fmla="*/ 1 w 660"/>
                <a:gd name="T23" fmla="*/ 1 h 1092"/>
                <a:gd name="T24" fmla="*/ 1 w 660"/>
                <a:gd name="T25" fmla="*/ 1 h 1092"/>
                <a:gd name="T26" fmla="*/ 1 w 660"/>
                <a:gd name="T27" fmla="*/ 1 h 1092"/>
                <a:gd name="T28" fmla="*/ 1 w 660"/>
                <a:gd name="T29" fmla="*/ 1 h 1092"/>
                <a:gd name="T30" fmla="*/ 1 w 660"/>
                <a:gd name="T31" fmla="*/ 1 h 1092"/>
                <a:gd name="T32" fmla="*/ 1 w 660"/>
                <a:gd name="T33" fmla="*/ 1 h 1092"/>
                <a:gd name="T34" fmla="*/ 1 w 660"/>
                <a:gd name="T35" fmla="*/ 1 h 1092"/>
                <a:gd name="T36" fmla="*/ 1 w 660"/>
                <a:gd name="T37" fmla="*/ 1 h 1092"/>
                <a:gd name="T38" fmla="*/ 1 w 660"/>
                <a:gd name="T39" fmla="*/ 1 h 1092"/>
                <a:gd name="T40" fmla="*/ 1 w 660"/>
                <a:gd name="T41" fmla="*/ 1 h 1092"/>
                <a:gd name="T42" fmla="*/ 1 w 660"/>
                <a:gd name="T43" fmla="*/ 1 h 1092"/>
                <a:gd name="T44" fmla="*/ 1 w 660"/>
                <a:gd name="T45" fmla="*/ 1 h 1092"/>
                <a:gd name="T46" fmla="*/ 1 w 660"/>
                <a:gd name="T47" fmla="*/ 1 h 1092"/>
                <a:gd name="T48" fmla="*/ 1 w 660"/>
                <a:gd name="T49" fmla="*/ 1 h 1092"/>
                <a:gd name="T50" fmla="*/ 1 w 660"/>
                <a:gd name="T51" fmla="*/ 1 h 1092"/>
                <a:gd name="T52" fmla="*/ 1 w 660"/>
                <a:gd name="T53" fmla="*/ 1 h 1092"/>
                <a:gd name="T54" fmla="*/ 1 w 660"/>
                <a:gd name="T55" fmla="*/ 1 h 1092"/>
                <a:gd name="T56" fmla="*/ 1 w 660"/>
                <a:gd name="T57" fmla="*/ 1 h 1092"/>
                <a:gd name="T58" fmla="*/ 1 w 660"/>
                <a:gd name="T59" fmla="*/ 1 h 1092"/>
                <a:gd name="T60" fmla="*/ 1 w 660"/>
                <a:gd name="T61" fmla="*/ 1 h 1092"/>
                <a:gd name="T62" fmla="*/ 1 w 660"/>
                <a:gd name="T63" fmla="*/ 1 h 1092"/>
                <a:gd name="T64" fmla="*/ 1 w 660"/>
                <a:gd name="T65" fmla="*/ 1 h 1092"/>
                <a:gd name="T66" fmla="*/ 1 w 660"/>
                <a:gd name="T67" fmla="*/ 1 h 1092"/>
                <a:gd name="T68" fmla="*/ 1 w 660"/>
                <a:gd name="T69" fmla="*/ 1 h 1092"/>
                <a:gd name="T70" fmla="*/ 1 w 660"/>
                <a:gd name="T71" fmla="*/ 1 h 1092"/>
                <a:gd name="T72" fmla="*/ 1 w 660"/>
                <a:gd name="T73" fmla="*/ 1 h 10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60"/>
                <a:gd name="T112" fmla="*/ 0 h 1092"/>
                <a:gd name="T113" fmla="*/ 660 w 660"/>
                <a:gd name="T114" fmla="*/ 1092 h 10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60" h="1092">
                  <a:moveTo>
                    <a:pt x="650" y="191"/>
                  </a:moveTo>
                  <a:lnTo>
                    <a:pt x="660" y="131"/>
                  </a:lnTo>
                  <a:lnTo>
                    <a:pt x="641" y="126"/>
                  </a:lnTo>
                  <a:lnTo>
                    <a:pt x="581" y="111"/>
                  </a:lnTo>
                  <a:lnTo>
                    <a:pt x="528" y="98"/>
                  </a:lnTo>
                  <a:lnTo>
                    <a:pt x="416" y="65"/>
                  </a:lnTo>
                  <a:lnTo>
                    <a:pt x="333" y="37"/>
                  </a:lnTo>
                  <a:lnTo>
                    <a:pt x="250" y="9"/>
                  </a:lnTo>
                  <a:lnTo>
                    <a:pt x="229" y="0"/>
                  </a:lnTo>
                  <a:lnTo>
                    <a:pt x="0" y="553"/>
                  </a:lnTo>
                  <a:lnTo>
                    <a:pt x="13" y="556"/>
                  </a:lnTo>
                  <a:lnTo>
                    <a:pt x="26" y="563"/>
                  </a:lnTo>
                  <a:lnTo>
                    <a:pt x="36" y="570"/>
                  </a:lnTo>
                  <a:lnTo>
                    <a:pt x="48" y="580"/>
                  </a:lnTo>
                  <a:lnTo>
                    <a:pt x="55" y="586"/>
                  </a:lnTo>
                  <a:lnTo>
                    <a:pt x="60" y="593"/>
                  </a:lnTo>
                  <a:lnTo>
                    <a:pt x="66" y="606"/>
                  </a:lnTo>
                  <a:lnTo>
                    <a:pt x="73" y="619"/>
                  </a:lnTo>
                  <a:lnTo>
                    <a:pt x="76" y="624"/>
                  </a:lnTo>
                  <a:lnTo>
                    <a:pt x="81" y="631"/>
                  </a:lnTo>
                  <a:lnTo>
                    <a:pt x="86" y="638"/>
                  </a:lnTo>
                  <a:lnTo>
                    <a:pt x="91" y="646"/>
                  </a:lnTo>
                  <a:lnTo>
                    <a:pt x="93" y="656"/>
                  </a:lnTo>
                  <a:lnTo>
                    <a:pt x="96" y="666"/>
                  </a:lnTo>
                  <a:lnTo>
                    <a:pt x="98" y="687"/>
                  </a:lnTo>
                  <a:lnTo>
                    <a:pt x="99" y="706"/>
                  </a:lnTo>
                  <a:lnTo>
                    <a:pt x="99" y="711"/>
                  </a:lnTo>
                  <a:lnTo>
                    <a:pt x="104" y="721"/>
                  </a:lnTo>
                  <a:lnTo>
                    <a:pt x="116" y="742"/>
                  </a:lnTo>
                  <a:lnTo>
                    <a:pt x="128" y="762"/>
                  </a:lnTo>
                  <a:lnTo>
                    <a:pt x="133" y="769"/>
                  </a:lnTo>
                  <a:lnTo>
                    <a:pt x="136" y="772"/>
                  </a:lnTo>
                  <a:lnTo>
                    <a:pt x="141" y="774"/>
                  </a:lnTo>
                  <a:lnTo>
                    <a:pt x="148" y="777"/>
                  </a:lnTo>
                  <a:lnTo>
                    <a:pt x="156" y="785"/>
                  </a:lnTo>
                  <a:lnTo>
                    <a:pt x="166" y="797"/>
                  </a:lnTo>
                  <a:lnTo>
                    <a:pt x="172" y="812"/>
                  </a:lnTo>
                  <a:lnTo>
                    <a:pt x="179" y="827"/>
                  </a:lnTo>
                  <a:lnTo>
                    <a:pt x="184" y="842"/>
                  </a:lnTo>
                  <a:lnTo>
                    <a:pt x="186" y="857"/>
                  </a:lnTo>
                  <a:lnTo>
                    <a:pt x="187" y="868"/>
                  </a:lnTo>
                  <a:lnTo>
                    <a:pt x="189" y="880"/>
                  </a:lnTo>
                  <a:lnTo>
                    <a:pt x="192" y="890"/>
                  </a:lnTo>
                  <a:lnTo>
                    <a:pt x="197" y="912"/>
                  </a:lnTo>
                  <a:lnTo>
                    <a:pt x="202" y="931"/>
                  </a:lnTo>
                  <a:lnTo>
                    <a:pt x="204" y="943"/>
                  </a:lnTo>
                  <a:lnTo>
                    <a:pt x="204" y="953"/>
                  </a:lnTo>
                  <a:lnTo>
                    <a:pt x="202" y="965"/>
                  </a:lnTo>
                  <a:lnTo>
                    <a:pt x="204" y="976"/>
                  </a:lnTo>
                  <a:lnTo>
                    <a:pt x="207" y="996"/>
                  </a:lnTo>
                  <a:lnTo>
                    <a:pt x="212" y="1016"/>
                  </a:lnTo>
                  <a:lnTo>
                    <a:pt x="217" y="1036"/>
                  </a:lnTo>
                  <a:lnTo>
                    <a:pt x="250" y="1046"/>
                  </a:lnTo>
                  <a:lnTo>
                    <a:pt x="287" y="1058"/>
                  </a:lnTo>
                  <a:lnTo>
                    <a:pt x="333" y="1068"/>
                  </a:lnTo>
                  <a:lnTo>
                    <a:pt x="373" y="1077"/>
                  </a:lnTo>
                  <a:lnTo>
                    <a:pt x="458" y="1092"/>
                  </a:lnTo>
                  <a:lnTo>
                    <a:pt x="647" y="219"/>
                  </a:lnTo>
                  <a:lnTo>
                    <a:pt x="650" y="191"/>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66" name="Freeform 112"/>
            <p:cNvSpPr>
              <a:spLocks/>
            </p:cNvSpPr>
            <p:nvPr/>
          </p:nvSpPr>
          <p:spPr bwMode="auto">
            <a:xfrm>
              <a:off x="5129" y="2622"/>
              <a:ext cx="121" cy="46"/>
            </a:xfrm>
            <a:custGeom>
              <a:avLst/>
              <a:gdLst>
                <a:gd name="T0" fmla="*/ 1 w 169"/>
                <a:gd name="T1" fmla="*/ 1 h 73"/>
                <a:gd name="T2" fmla="*/ 1 w 169"/>
                <a:gd name="T3" fmla="*/ 1 h 73"/>
                <a:gd name="T4" fmla="*/ 1 w 169"/>
                <a:gd name="T5" fmla="*/ 1 h 73"/>
                <a:gd name="T6" fmla="*/ 1 w 169"/>
                <a:gd name="T7" fmla="*/ 1 h 73"/>
                <a:gd name="T8" fmla="*/ 1 w 169"/>
                <a:gd name="T9" fmla="*/ 1 h 73"/>
                <a:gd name="T10" fmla="*/ 1 w 169"/>
                <a:gd name="T11" fmla="*/ 1 h 73"/>
                <a:gd name="T12" fmla="*/ 1 w 169"/>
                <a:gd name="T13" fmla="*/ 1 h 73"/>
                <a:gd name="T14" fmla="*/ 1 w 169"/>
                <a:gd name="T15" fmla="*/ 1 h 73"/>
                <a:gd name="T16" fmla="*/ 1 w 169"/>
                <a:gd name="T17" fmla="*/ 1 h 73"/>
                <a:gd name="T18" fmla="*/ 1 w 169"/>
                <a:gd name="T19" fmla="*/ 1 h 73"/>
                <a:gd name="T20" fmla="*/ 1 w 169"/>
                <a:gd name="T21" fmla="*/ 1 h 73"/>
                <a:gd name="T22" fmla="*/ 1 w 169"/>
                <a:gd name="T23" fmla="*/ 1 h 73"/>
                <a:gd name="T24" fmla="*/ 1 w 169"/>
                <a:gd name="T25" fmla="*/ 1 h 73"/>
                <a:gd name="T26" fmla="*/ 1 w 169"/>
                <a:gd name="T27" fmla="*/ 1 h 73"/>
                <a:gd name="T28" fmla="*/ 1 w 169"/>
                <a:gd name="T29" fmla="*/ 1 h 73"/>
                <a:gd name="T30" fmla="*/ 1 w 169"/>
                <a:gd name="T31" fmla="*/ 1 h 73"/>
                <a:gd name="T32" fmla="*/ 1 w 169"/>
                <a:gd name="T33" fmla="*/ 1 h 73"/>
                <a:gd name="T34" fmla="*/ 1 w 169"/>
                <a:gd name="T35" fmla="*/ 1 h 73"/>
                <a:gd name="T36" fmla="*/ 1 w 169"/>
                <a:gd name="T37" fmla="*/ 1 h 73"/>
                <a:gd name="T38" fmla="*/ 0 w 169"/>
                <a:gd name="T39" fmla="*/ 1 h 73"/>
                <a:gd name="T40" fmla="*/ 1 w 169"/>
                <a:gd name="T41" fmla="*/ 1 h 73"/>
                <a:gd name="T42" fmla="*/ 1 w 169"/>
                <a:gd name="T43" fmla="*/ 1 h 73"/>
                <a:gd name="T44" fmla="*/ 1 w 169"/>
                <a:gd name="T45" fmla="*/ 1 h 73"/>
                <a:gd name="T46" fmla="*/ 1 w 169"/>
                <a:gd name="T47" fmla="*/ 1 h 73"/>
                <a:gd name="T48" fmla="*/ 1 w 169"/>
                <a:gd name="T49" fmla="*/ 1 h 73"/>
                <a:gd name="T50" fmla="*/ 1 w 169"/>
                <a:gd name="T51" fmla="*/ 1 h 73"/>
                <a:gd name="T52" fmla="*/ 1 w 169"/>
                <a:gd name="T53" fmla="*/ 1 h 73"/>
                <a:gd name="T54" fmla="*/ 1 w 169"/>
                <a:gd name="T55" fmla="*/ 1 h 73"/>
                <a:gd name="T56" fmla="*/ 1 w 169"/>
                <a:gd name="T57" fmla="*/ 1 h 73"/>
                <a:gd name="T58" fmla="*/ 1 w 169"/>
                <a:gd name="T59" fmla="*/ 1 h 73"/>
                <a:gd name="T60" fmla="*/ 1 w 169"/>
                <a:gd name="T61" fmla="*/ 1 h 73"/>
                <a:gd name="T62" fmla="*/ 1 w 169"/>
                <a:gd name="T63" fmla="*/ 1 h 73"/>
                <a:gd name="T64" fmla="*/ 1 w 169"/>
                <a:gd name="T65" fmla="*/ 1 h 73"/>
                <a:gd name="T66" fmla="*/ 1 w 169"/>
                <a:gd name="T67" fmla="*/ 1 h 73"/>
                <a:gd name="T68" fmla="*/ 1 w 169"/>
                <a:gd name="T69" fmla="*/ 1 h 73"/>
                <a:gd name="T70" fmla="*/ 1 w 169"/>
                <a:gd name="T71" fmla="*/ 1 h 73"/>
                <a:gd name="T72" fmla="*/ 1 w 169"/>
                <a:gd name="T73" fmla="*/ 1 h 73"/>
                <a:gd name="T74" fmla="*/ 1 w 169"/>
                <a:gd name="T75" fmla="*/ 1 h 73"/>
                <a:gd name="T76" fmla="*/ 1 w 169"/>
                <a:gd name="T77" fmla="*/ 1 h 73"/>
                <a:gd name="T78" fmla="*/ 1 w 169"/>
                <a:gd name="T79" fmla="*/ 1 h 73"/>
                <a:gd name="T80" fmla="*/ 1 w 169"/>
                <a:gd name="T81" fmla="*/ 1 h 73"/>
                <a:gd name="T82" fmla="*/ 1 w 169"/>
                <a:gd name="T83" fmla="*/ 1 h 73"/>
                <a:gd name="T84" fmla="*/ 1 w 169"/>
                <a:gd name="T85" fmla="*/ 1 h 73"/>
                <a:gd name="T86" fmla="*/ 1 w 169"/>
                <a:gd name="T87" fmla="*/ 1 h 73"/>
                <a:gd name="T88" fmla="*/ 1 w 169"/>
                <a:gd name="T89" fmla="*/ 1 h 73"/>
                <a:gd name="T90" fmla="*/ 1 w 169"/>
                <a:gd name="T91" fmla="*/ 1 h 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9"/>
                <a:gd name="T139" fmla="*/ 0 h 73"/>
                <a:gd name="T140" fmla="*/ 169 w 169"/>
                <a:gd name="T141" fmla="*/ 73 h 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9" h="73">
                  <a:moveTo>
                    <a:pt x="151" y="59"/>
                  </a:moveTo>
                  <a:lnTo>
                    <a:pt x="151" y="59"/>
                  </a:lnTo>
                  <a:lnTo>
                    <a:pt x="151" y="63"/>
                  </a:lnTo>
                  <a:lnTo>
                    <a:pt x="149" y="63"/>
                  </a:lnTo>
                  <a:lnTo>
                    <a:pt x="149" y="64"/>
                  </a:lnTo>
                  <a:lnTo>
                    <a:pt x="148" y="68"/>
                  </a:lnTo>
                  <a:lnTo>
                    <a:pt x="141" y="69"/>
                  </a:lnTo>
                  <a:lnTo>
                    <a:pt x="136" y="69"/>
                  </a:lnTo>
                  <a:lnTo>
                    <a:pt x="131" y="71"/>
                  </a:lnTo>
                  <a:lnTo>
                    <a:pt x="124" y="69"/>
                  </a:lnTo>
                  <a:lnTo>
                    <a:pt x="121" y="66"/>
                  </a:lnTo>
                  <a:lnTo>
                    <a:pt x="118" y="61"/>
                  </a:lnTo>
                  <a:lnTo>
                    <a:pt x="113" y="59"/>
                  </a:lnTo>
                  <a:lnTo>
                    <a:pt x="109" y="59"/>
                  </a:lnTo>
                  <a:lnTo>
                    <a:pt x="111" y="59"/>
                  </a:lnTo>
                  <a:lnTo>
                    <a:pt x="111" y="61"/>
                  </a:lnTo>
                  <a:lnTo>
                    <a:pt x="88" y="66"/>
                  </a:lnTo>
                  <a:lnTo>
                    <a:pt x="86" y="66"/>
                  </a:lnTo>
                  <a:lnTo>
                    <a:pt x="83" y="68"/>
                  </a:lnTo>
                  <a:lnTo>
                    <a:pt x="81" y="71"/>
                  </a:lnTo>
                  <a:lnTo>
                    <a:pt x="78" y="71"/>
                  </a:lnTo>
                  <a:lnTo>
                    <a:pt x="76" y="71"/>
                  </a:lnTo>
                  <a:lnTo>
                    <a:pt x="73" y="71"/>
                  </a:lnTo>
                  <a:lnTo>
                    <a:pt x="66" y="68"/>
                  </a:lnTo>
                  <a:lnTo>
                    <a:pt x="65" y="66"/>
                  </a:lnTo>
                  <a:lnTo>
                    <a:pt x="61" y="66"/>
                  </a:lnTo>
                  <a:lnTo>
                    <a:pt x="58" y="68"/>
                  </a:lnTo>
                  <a:lnTo>
                    <a:pt x="51" y="69"/>
                  </a:lnTo>
                  <a:lnTo>
                    <a:pt x="45" y="69"/>
                  </a:lnTo>
                  <a:lnTo>
                    <a:pt x="38" y="73"/>
                  </a:lnTo>
                  <a:lnTo>
                    <a:pt x="31" y="73"/>
                  </a:lnTo>
                  <a:lnTo>
                    <a:pt x="26" y="71"/>
                  </a:lnTo>
                  <a:lnTo>
                    <a:pt x="23" y="69"/>
                  </a:lnTo>
                  <a:lnTo>
                    <a:pt x="21" y="66"/>
                  </a:lnTo>
                  <a:lnTo>
                    <a:pt x="21" y="63"/>
                  </a:lnTo>
                  <a:lnTo>
                    <a:pt x="20" y="59"/>
                  </a:lnTo>
                  <a:lnTo>
                    <a:pt x="15" y="55"/>
                  </a:lnTo>
                  <a:lnTo>
                    <a:pt x="10" y="51"/>
                  </a:lnTo>
                  <a:lnTo>
                    <a:pt x="5" y="48"/>
                  </a:lnTo>
                  <a:lnTo>
                    <a:pt x="3" y="43"/>
                  </a:lnTo>
                  <a:lnTo>
                    <a:pt x="3" y="40"/>
                  </a:lnTo>
                  <a:lnTo>
                    <a:pt x="3" y="38"/>
                  </a:lnTo>
                  <a:lnTo>
                    <a:pt x="7" y="33"/>
                  </a:lnTo>
                  <a:lnTo>
                    <a:pt x="5" y="26"/>
                  </a:lnTo>
                  <a:lnTo>
                    <a:pt x="2" y="21"/>
                  </a:lnTo>
                  <a:lnTo>
                    <a:pt x="0" y="16"/>
                  </a:lnTo>
                  <a:lnTo>
                    <a:pt x="2" y="11"/>
                  </a:lnTo>
                  <a:lnTo>
                    <a:pt x="3" y="10"/>
                  </a:lnTo>
                  <a:lnTo>
                    <a:pt x="7" y="8"/>
                  </a:lnTo>
                  <a:lnTo>
                    <a:pt x="10" y="8"/>
                  </a:lnTo>
                  <a:lnTo>
                    <a:pt x="12" y="10"/>
                  </a:lnTo>
                  <a:lnTo>
                    <a:pt x="17" y="15"/>
                  </a:lnTo>
                  <a:lnTo>
                    <a:pt x="20" y="20"/>
                  </a:lnTo>
                  <a:lnTo>
                    <a:pt x="20" y="23"/>
                  </a:lnTo>
                  <a:lnTo>
                    <a:pt x="20" y="28"/>
                  </a:lnTo>
                  <a:lnTo>
                    <a:pt x="20" y="33"/>
                  </a:lnTo>
                  <a:lnTo>
                    <a:pt x="23" y="36"/>
                  </a:lnTo>
                  <a:lnTo>
                    <a:pt x="26" y="38"/>
                  </a:lnTo>
                  <a:lnTo>
                    <a:pt x="31" y="38"/>
                  </a:lnTo>
                  <a:lnTo>
                    <a:pt x="38" y="38"/>
                  </a:lnTo>
                  <a:lnTo>
                    <a:pt x="43" y="40"/>
                  </a:lnTo>
                  <a:lnTo>
                    <a:pt x="45" y="41"/>
                  </a:lnTo>
                  <a:lnTo>
                    <a:pt x="46" y="46"/>
                  </a:lnTo>
                  <a:lnTo>
                    <a:pt x="50" y="50"/>
                  </a:lnTo>
                  <a:lnTo>
                    <a:pt x="53" y="53"/>
                  </a:lnTo>
                  <a:lnTo>
                    <a:pt x="55" y="51"/>
                  </a:lnTo>
                  <a:lnTo>
                    <a:pt x="56" y="51"/>
                  </a:lnTo>
                  <a:lnTo>
                    <a:pt x="58" y="50"/>
                  </a:lnTo>
                  <a:lnTo>
                    <a:pt x="60" y="50"/>
                  </a:lnTo>
                  <a:lnTo>
                    <a:pt x="71" y="50"/>
                  </a:lnTo>
                  <a:lnTo>
                    <a:pt x="78" y="50"/>
                  </a:lnTo>
                  <a:lnTo>
                    <a:pt x="85" y="50"/>
                  </a:lnTo>
                  <a:lnTo>
                    <a:pt x="90" y="46"/>
                  </a:lnTo>
                  <a:lnTo>
                    <a:pt x="93" y="45"/>
                  </a:lnTo>
                  <a:lnTo>
                    <a:pt x="98" y="38"/>
                  </a:lnTo>
                  <a:lnTo>
                    <a:pt x="103" y="30"/>
                  </a:lnTo>
                  <a:lnTo>
                    <a:pt x="104" y="26"/>
                  </a:lnTo>
                  <a:lnTo>
                    <a:pt x="109" y="23"/>
                  </a:lnTo>
                  <a:lnTo>
                    <a:pt x="114" y="21"/>
                  </a:lnTo>
                  <a:lnTo>
                    <a:pt x="121" y="20"/>
                  </a:lnTo>
                  <a:lnTo>
                    <a:pt x="141" y="10"/>
                  </a:lnTo>
                  <a:lnTo>
                    <a:pt x="143" y="8"/>
                  </a:lnTo>
                  <a:lnTo>
                    <a:pt x="143" y="6"/>
                  </a:lnTo>
                  <a:lnTo>
                    <a:pt x="143" y="3"/>
                  </a:lnTo>
                  <a:lnTo>
                    <a:pt x="144" y="3"/>
                  </a:lnTo>
                  <a:lnTo>
                    <a:pt x="151" y="1"/>
                  </a:lnTo>
                  <a:lnTo>
                    <a:pt x="156" y="0"/>
                  </a:lnTo>
                  <a:lnTo>
                    <a:pt x="163" y="1"/>
                  </a:lnTo>
                  <a:lnTo>
                    <a:pt x="169" y="3"/>
                  </a:lnTo>
                  <a:lnTo>
                    <a:pt x="168" y="6"/>
                  </a:lnTo>
                  <a:lnTo>
                    <a:pt x="166" y="10"/>
                  </a:lnTo>
                  <a:lnTo>
                    <a:pt x="161" y="13"/>
                  </a:lnTo>
                  <a:lnTo>
                    <a:pt x="156" y="20"/>
                  </a:lnTo>
                  <a:lnTo>
                    <a:pt x="151" y="26"/>
                  </a:lnTo>
                  <a:lnTo>
                    <a:pt x="149" y="28"/>
                  </a:lnTo>
                  <a:lnTo>
                    <a:pt x="151" y="26"/>
                  </a:lnTo>
                  <a:lnTo>
                    <a:pt x="148" y="26"/>
                  </a:lnTo>
                  <a:lnTo>
                    <a:pt x="146" y="30"/>
                  </a:lnTo>
                  <a:lnTo>
                    <a:pt x="144" y="36"/>
                  </a:lnTo>
                  <a:lnTo>
                    <a:pt x="146" y="38"/>
                  </a:lnTo>
                  <a:lnTo>
                    <a:pt x="148" y="40"/>
                  </a:lnTo>
                  <a:lnTo>
                    <a:pt x="151" y="45"/>
                  </a:lnTo>
                  <a:lnTo>
                    <a:pt x="151" y="48"/>
                  </a:lnTo>
                  <a:lnTo>
                    <a:pt x="151" y="53"/>
                  </a:lnTo>
                  <a:lnTo>
                    <a:pt x="151" y="59"/>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67" name="Freeform 114"/>
            <p:cNvSpPr>
              <a:spLocks/>
            </p:cNvSpPr>
            <p:nvPr/>
          </p:nvSpPr>
          <p:spPr bwMode="auto">
            <a:xfrm>
              <a:off x="2323" y="2185"/>
              <a:ext cx="74" cy="60"/>
            </a:xfrm>
            <a:custGeom>
              <a:avLst/>
              <a:gdLst>
                <a:gd name="T0" fmla="*/ 1 w 101"/>
                <a:gd name="T1" fmla="*/ 1 h 95"/>
                <a:gd name="T2" fmla="*/ 1 w 101"/>
                <a:gd name="T3" fmla="*/ 1 h 95"/>
                <a:gd name="T4" fmla="*/ 1 w 101"/>
                <a:gd name="T5" fmla="*/ 1 h 95"/>
                <a:gd name="T6" fmla="*/ 1 w 101"/>
                <a:gd name="T7" fmla="*/ 1 h 95"/>
                <a:gd name="T8" fmla="*/ 1 w 101"/>
                <a:gd name="T9" fmla="*/ 1 h 95"/>
                <a:gd name="T10" fmla="*/ 1 w 101"/>
                <a:gd name="T11" fmla="*/ 1 h 95"/>
                <a:gd name="T12" fmla="*/ 1 w 101"/>
                <a:gd name="T13" fmla="*/ 0 h 95"/>
                <a:gd name="T14" fmla="*/ 1 w 101"/>
                <a:gd name="T15" fmla="*/ 0 h 95"/>
                <a:gd name="T16" fmla="*/ 1 w 101"/>
                <a:gd name="T17" fmla="*/ 1 h 95"/>
                <a:gd name="T18" fmla="*/ 1 w 101"/>
                <a:gd name="T19" fmla="*/ 1 h 95"/>
                <a:gd name="T20" fmla="*/ 1 w 101"/>
                <a:gd name="T21" fmla="*/ 1 h 95"/>
                <a:gd name="T22" fmla="*/ 1 w 101"/>
                <a:gd name="T23" fmla="*/ 1 h 95"/>
                <a:gd name="T24" fmla="*/ 1 w 101"/>
                <a:gd name="T25" fmla="*/ 1 h 95"/>
                <a:gd name="T26" fmla="*/ 1 w 101"/>
                <a:gd name="T27" fmla="*/ 1 h 95"/>
                <a:gd name="T28" fmla="*/ 1 w 101"/>
                <a:gd name="T29" fmla="*/ 1 h 95"/>
                <a:gd name="T30" fmla="*/ 1 w 101"/>
                <a:gd name="T31" fmla="*/ 1 h 95"/>
                <a:gd name="T32" fmla="*/ 1 w 101"/>
                <a:gd name="T33" fmla="*/ 1 h 95"/>
                <a:gd name="T34" fmla="*/ 1 w 101"/>
                <a:gd name="T35" fmla="*/ 1 h 95"/>
                <a:gd name="T36" fmla="*/ 1 w 101"/>
                <a:gd name="T37" fmla="*/ 1 h 95"/>
                <a:gd name="T38" fmla="*/ 1 w 101"/>
                <a:gd name="T39" fmla="*/ 1 h 95"/>
                <a:gd name="T40" fmla="*/ 1 w 101"/>
                <a:gd name="T41" fmla="*/ 1 h 95"/>
                <a:gd name="T42" fmla="*/ 1 w 101"/>
                <a:gd name="T43" fmla="*/ 1 h 95"/>
                <a:gd name="T44" fmla="*/ 1 w 101"/>
                <a:gd name="T45" fmla="*/ 1 h 95"/>
                <a:gd name="T46" fmla="*/ 1 w 101"/>
                <a:gd name="T47" fmla="*/ 1 h 95"/>
                <a:gd name="T48" fmla="*/ 1 w 101"/>
                <a:gd name="T49" fmla="*/ 1 h 95"/>
                <a:gd name="T50" fmla="*/ 1 w 101"/>
                <a:gd name="T51" fmla="*/ 1 h 95"/>
                <a:gd name="T52" fmla="*/ 1 w 101"/>
                <a:gd name="T53" fmla="*/ 1 h 95"/>
                <a:gd name="T54" fmla="*/ 1 w 101"/>
                <a:gd name="T55" fmla="*/ 1 h 95"/>
                <a:gd name="T56" fmla="*/ 1 w 101"/>
                <a:gd name="T57" fmla="*/ 1 h 95"/>
                <a:gd name="T58" fmla="*/ 1 w 101"/>
                <a:gd name="T59" fmla="*/ 1 h 95"/>
                <a:gd name="T60" fmla="*/ 1 w 101"/>
                <a:gd name="T61" fmla="*/ 1 h 95"/>
                <a:gd name="T62" fmla="*/ 1 w 101"/>
                <a:gd name="T63" fmla="*/ 1 h 95"/>
                <a:gd name="T64" fmla="*/ 1 w 101"/>
                <a:gd name="T65" fmla="*/ 1 h 95"/>
                <a:gd name="T66" fmla="*/ 1 w 101"/>
                <a:gd name="T67" fmla="*/ 1 h 95"/>
                <a:gd name="T68" fmla="*/ 1 w 101"/>
                <a:gd name="T69" fmla="*/ 1 h 95"/>
                <a:gd name="T70" fmla="*/ 1 w 101"/>
                <a:gd name="T71" fmla="*/ 1 h 95"/>
                <a:gd name="T72" fmla="*/ 1 w 101"/>
                <a:gd name="T73" fmla="*/ 1 h 95"/>
                <a:gd name="T74" fmla="*/ 1 w 101"/>
                <a:gd name="T75" fmla="*/ 1 h 95"/>
                <a:gd name="T76" fmla="*/ 1 w 101"/>
                <a:gd name="T77" fmla="*/ 1 h 95"/>
                <a:gd name="T78" fmla="*/ 1 w 101"/>
                <a:gd name="T79" fmla="*/ 1 h 95"/>
                <a:gd name="T80" fmla="*/ 0 w 101"/>
                <a:gd name="T81" fmla="*/ 1 h 95"/>
                <a:gd name="T82" fmla="*/ 1 w 101"/>
                <a:gd name="T83" fmla="*/ 1 h 95"/>
                <a:gd name="T84" fmla="*/ 1 w 101"/>
                <a:gd name="T85" fmla="*/ 1 h 95"/>
                <a:gd name="T86" fmla="*/ 1 w 101"/>
                <a:gd name="T87" fmla="*/ 1 h 95"/>
                <a:gd name="T88" fmla="*/ 1 w 101"/>
                <a:gd name="T89" fmla="*/ 1 h 95"/>
                <a:gd name="T90" fmla="*/ 1 w 101"/>
                <a:gd name="T91" fmla="*/ 1 h 95"/>
                <a:gd name="T92" fmla="*/ 1 w 101"/>
                <a:gd name="T93" fmla="*/ 1 h 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95"/>
                <a:gd name="T143" fmla="*/ 101 w 101"/>
                <a:gd name="T144" fmla="*/ 95 h 9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95">
                  <a:moveTo>
                    <a:pt x="8" y="23"/>
                  </a:moveTo>
                  <a:lnTo>
                    <a:pt x="8" y="23"/>
                  </a:lnTo>
                  <a:lnTo>
                    <a:pt x="10" y="19"/>
                  </a:lnTo>
                  <a:lnTo>
                    <a:pt x="13" y="14"/>
                  </a:lnTo>
                  <a:lnTo>
                    <a:pt x="17" y="12"/>
                  </a:lnTo>
                  <a:lnTo>
                    <a:pt x="22" y="12"/>
                  </a:lnTo>
                  <a:lnTo>
                    <a:pt x="23" y="10"/>
                  </a:lnTo>
                  <a:lnTo>
                    <a:pt x="23" y="9"/>
                  </a:lnTo>
                  <a:lnTo>
                    <a:pt x="25" y="5"/>
                  </a:lnTo>
                  <a:lnTo>
                    <a:pt x="30" y="2"/>
                  </a:lnTo>
                  <a:lnTo>
                    <a:pt x="36" y="0"/>
                  </a:lnTo>
                  <a:lnTo>
                    <a:pt x="41" y="0"/>
                  </a:lnTo>
                  <a:lnTo>
                    <a:pt x="45" y="4"/>
                  </a:lnTo>
                  <a:lnTo>
                    <a:pt x="48" y="10"/>
                  </a:lnTo>
                  <a:lnTo>
                    <a:pt x="53" y="17"/>
                  </a:lnTo>
                  <a:lnTo>
                    <a:pt x="55" y="20"/>
                  </a:lnTo>
                  <a:lnTo>
                    <a:pt x="58" y="22"/>
                  </a:lnTo>
                  <a:lnTo>
                    <a:pt x="63" y="23"/>
                  </a:lnTo>
                  <a:lnTo>
                    <a:pt x="66" y="23"/>
                  </a:lnTo>
                  <a:lnTo>
                    <a:pt x="71" y="23"/>
                  </a:lnTo>
                  <a:lnTo>
                    <a:pt x="75" y="25"/>
                  </a:lnTo>
                  <a:lnTo>
                    <a:pt x="75" y="27"/>
                  </a:lnTo>
                  <a:lnTo>
                    <a:pt x="75" y="30"/>
                  </a:lnTo>
                  <a:lnTo>
                    <a:pt x="76" y="32"/>
                  </a:lnTo>
                  <a:lnTo>
                    <a:pt x="78" y="33"/>
                  </a:lnTo>
                  <a:lnTo>
                    <a:pt x="81" y="33"/>
                  </a:lnTo>
                  <a:lnTo>
                    <a:pt x="86" y="33"/>
                  </a:lnTo>
                  <a:lnTo>
                    <a:pt x="90" y="33"/>
                  </a:lnTo>
                  <a:lnTo>
                    <a:pt x="95" y="33"/>
                  </a:lnTo>
                  <a:lnTo>
                    <a:pt x="98" y="37"/>
                  </a:lnTo>
                  <a:lnTo>
                    <a:pt x="101" y="42"/>
                  </a:lnTo>
                  <a:lnTo>
                    <a:pt x="100" y="45"/>
                  </a:lnTo>
                  <a:lnTo>
                    <a:pt x="98" y="48"/>
                  </a:lnTo>
                  <a:lnTo>
                    <a:pt x="90" y="53"/>
                  </a:lnTo>
                  <a:lnTo>
                    <a:pt x="83" y="55"/>
                  </a:lnTo>
                  <a:lnTo>
                    <a:pt x="76" y="58"/>
                  </a:lnTo>
                  <a:lnTo>
                    <a:pt x="75" y="60"/>
                  </a:lnTo>
                  <a:lnTo>
                    <a:pt x="75" y="62"/>
                  </a:lnTo>
                  <a:lnTo>
                    <a:pt x="68" y="63"/>
                  </a:lnTo>
                  <a:lnTo>
                    <a:pt x="65" y="65"/>
                  </a:lnTo>
                  <a:lnTo>
                    <a:pt x="61" y="68"/>
                  </a:lnTo>
                  <a:lnTo>
                    <a:pt x="60" y="75"/>
                  </a:lnTo>
                  <a:lnTo>
                    <a:pt x="58" y="83"/>
                  </a:lnTo>
                  <a:lnTo>
                    <a:pt x="55" y="90"/>
                  </a:lnTo>
                  <a:lnTo>
                    <a:pt x="53" y="92"/>
                  </a:lnTo>
                  <a:lnTo>
                    <a:pt x="50" y="92"/>
                  </a:lnTo>
                  <a:lnTo>
                    <a:pt x="45" y="90"/>
                  </a:lnTo>
                  <a:lnTo>
                    <a:pt x="40" y="88"/>
                  </a:lnTo>
                  <a:lnTo>
                    <a:pt x="35" y="88"/>
                  </a:lnTo>
                  <a:lnTo>
                    <a:pt x="30" y="90"/>
                  </a:lnTo>
                  <a:lnTo>
                    <a:pt x="25" y="93"/>
                  </a:lnTo>
                  <a:lnTo>
                    <a:pt x="20" y="95"/>
                  </a:lnTo>
                  <a:lnTo>
                    <a:pt x="17" y="95"/>
                  </a:lnTo>
                  <a:lnTo>
                    <a:pt x="15" y="95"/>
                  </a:lnTo>
                  <a:lnTo>
                    <a:pt x="12" y="92"/>
                  </a:lnTo>
                  <a:lnTo>
                    <a:pt x="12" y="88"/>
                  </a:lnTo>
                  <a:lnTo>
                    <a:pt x="12" y="80"/>
                  </a:lnTo>
                  <a:lnTo>
                    <a:pt x="15" y="72"/>
                  </a:lnTo>
                  <a:lnTo>
                    <a:pt x="17" y="67"/>
                  </a:lnTo>
                  <a:lnTo>
                    <a:pt x="17" y="63"/>
                  </a:lnTo>
                  <a:lnTo>
                    <a:pt x="13" y="58"/>
                  </a:lnTo>
                  <a:lnTo>
                    <a:pt x="8" y="55"/>
                  </a:lnTo>
                  <a:lnTo>
                    <a:pt x="3" y="52"/>
                  </a:lnTo>
                  <a:lnTo>
                    <a:pt x="0" y="48"/>
                  </a:lnTo>
                  <a:lnTo>
                    <a:pt x="5" y="48"/>
                  </a:lnTo>
                  <a:lnTo>
                    <a:pt x="8" y="47"/>
                  </a:lnTo>
                  <a:lnTo>
                    <a:pt x="10" y="42"/>
                  </a:lnTo>
                  <a:lnTo>
                    <a:pt x="10" y="37"/>
                  </a:lnTo>
                  <a:lnTo>
                    <a:pt x="10" y="27"/>
                  </a:lnTo>
                  <a:lnTo>
                    <a:pt x="12" y="27"/>
                  </a:lnTo>
                  <a:lnTo>
                    <a:pt x="10" y="25"/>
                  </a:lnTo>
                  <a:lnTo>
                    <a:pt x="8" y="23"/>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68" name="Freeform 115"/>
            <p:cNvSpPr>
              <a:spLocks/>
            </p:cNvSpPr>
            <p:nvPr/>
          </p:nvSpPr>
          <p:spPr bwMode="auto">
            <a:xfrm>
              <a:off x="2349" y="2266"/>
              <a:ext cx="12" cy="10"/>
            </a:xfrm>
            <a:custGeom>
              <a:avLst/>
              <a:gdLst>
                <a:gd name="T0" fmla="*/ 2 w 15"/>
                <a:gd name="T1" fmla="*/ 0 h 15"/>
                <a:gd name="T2" fmla="*/ 2 w 15"/>
                <a:gd name="T3" fmla="*/ 0 h 15"/>
                <a:gd name="T4" fmla="*/ 2 w 15"/>
                <a:gd name="T5" fmla="*/ 1 h 15"/>
                <a:gd name="T6" fmla="*/ 0 w 15"/>
                <a:gd name="T7" fmla="*/ 1 h 15"/>
                <a:gd name="T8" fmla="*/ 0 w 15"/>
                <a:gd name="T9" fmla="*/ 1 h 15"/>
                <a:gd name="T10" fmla="*/ 2 w 15"/>
                <a:gd name="T11" fmla="*/ 1 h 15"/>
                <a:gd name="T12" fmla="*/ 2 w 15"/>
                <a:gd name="T13" fmla="*/ 1 h 15"/>
                <a:gd name="T14" fmla="*/ 2 w 15"/>
                <a:gd name="T15" fmla="*/ 1 h 15"/>
                <a:gd name="T16" fmla="*/ 2 w 15"/>
                <a:gd name="T17" fmla="*/ 1 h 15"/>
                <a:gd name="T18" fmla="*/ 2 w 15"/>
                <a:gd name="T19" fmla="*/ 1 h 15"/>
                <a:gd name="T20" fmla="*/ 2 w 15"/>
                <a:gd name="T21" fmla="*/ 1 h 15"/>
                <a:gd name="T22" fmla="*/ 2 w 15"/>
                <a:gd name="T23" fmla="*/ 1 h 15"/>
                <a:gd name="T24" fmla="*/ 2 w 15"/>
                <a:gd name="T25" fmla="*/ 1 h 15"/>
                <a:gd name="T26" fmla="*/ 2 w 15"/>
                <a:gd name="T27" fmla="*/ 1 h 15"/>
                <a:gd name="T28" fmla="*/ 2 w 15"/>
                <a:gd name="T29" fmla="*/ 0 h 15"/>
                <a:gd name="T30" fmla="*/ 2 w 15"/>
                <a:gd name="T31" fmla="*/ 0 h 15"/>
                <a:gd name="T32" fmla="*/ 2 w 15"/>
                <a:gd name="T33" fmla="*/ 0 h 15"/>
                <a:gd name="T34" fmla="*/ 2 w 15"/>
                <a:gd name="T35" fmla="*/ 0 h 15"/>
                <a:gd name="T36" fmla="*/ 2 w 15"/>
                <a:gd name="T37" fmla="*/ 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15"/>
                <a:gd name="T59" fmla="*/ 15 w 15"/>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15">
                  <a:moveTo>
                    <a:pt x="9" y="0"/>
                  </a:moveTo>
                  <a:lnTo>
                    <a:pt x="9" y="0"/>
                  </a:lnTo>
                  <a:lnTo>
                    <a:pt x="5" y="5"/>
                  </a:lnTo>
                  <a:lnTo>
                    <a:pt x="0" y="8"/>
                  </a:lnTo>
                  <a:lnTo>
                    <a:pt x="2" y="12"/>
                  </a:lnTo>
                  <a:lnTo>
                    <a:pt x="5" y="15"/>
                  </a:lnTo>
                  <a:lnTo>
                    <a:pt x="9" y="15"/>
                  </a:lnTo>
                  <a:lnTo>
                    <a:pt x="12" y="15"/>
                  </a:lnTo>
                  <a:lnTo>
                    <a:pt x="15" y="12"/>
                  </a:lnTo>
                  <a:lnTo>
                    <a:pt x="15" y="8"/>
                  </a:lnTo>
                  <a:lnTo>
                    <a:pt x="15" y="2"/>
                  </a:lnTo>
                  <a:lnTo>
                    <a:pt x="14" y="0"/>
                  </a:lnTo>
                  <a:lnTo>
                    <a:pt x="12" y="0"/>
                  </a:lnTo>
                  <a:lnTo>
                    <a:pt x="10" y="0"/>
                  </a:lnTo>
                  <a:lnTo>
                    <a:pt x="9"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69" name="Freeform 116"/>
            <p:cNvSpPr>
              <a:spLocks/>
            </p:cNvSpPr>
            <p:nvPr/>
          </p:nvSpPr>
          <p:spPr bwMode="auto">
            <a:xfrm>
              <a:off x="2425" y="2196"/>
              <a:ext cx="16" cy="8"/>
            </a:xfrm>
            <a:custGeom>
              <a:avLst/>
              <a:gdLst>
                <a:gd name="T0" fmla="*/ 1 w 22"/>
                <a:gd name="T1" fmla="*/ 0 h 13"/>
                <a:gd name="T2" fmla="*/ 1 w 22"/>
                <a:gd name="T3" fmla="*/ 0 h 13"/>
                <a:gd name="T4" fmla="*/ 1 w 22"/>
                <a:gd name="T5" fmla="*/ 0 h 13"/>
                <a:gd name="T6" fmla="*/ 1 w 22"/>
                <a:gd name="T7" fmla="*/ 0 h 13"/>
                <a:gd name="T8" fmla="*/ 1 w 22"/>
                <a:gd name="T9" fmla="*/ 1 h 13"/>
                <a:gd name="T10" fmla="*/ 1 w 22"/>
                <a:gd name="T11" fmla="*/ 1 h 13"/>
                <a:gd name="T12" fmla="*/ 0 w 22"/>
                <a:gd name="T13" fmla="*/ 1 h 13"/>
                <a:gd name="T14" fmla="*/ 0 w 22"/>
                <a:gd name="T15" fmla="*/ 1 h 13"/>
                <a:gd name="T16" fmla="*/ 1 w 22"/>
                <a:gd name="T17" fmla="*/ 1 h 13"/>
                <a:gd name="T18" fmla="*/ 1 w 22"/>
                <a:gd name="T19" fmla="*/ 1 h 13"/>
                <a:gd name="T20" fmla="*/ 1 w 22"/>
                <a:gd name="T21" fmla="*/ 1 h 13"/>
                <a:gd name="T22" fmla="*/ 1 w 22"/>
                <a:gd name="T23" fmla="*/ 1 h 13"/>
                <a:gd name="T24" fmla="*/ 1 w 22"/>
                <a:gd name="T25" fmla="*/ 1 h 13"/>
                <a:gd name="T26" fmla="*/ 1 w 22"/>
                <a:gd name="T27" fmla="*/ 1 h 13"/>
                <a:gd name="T28" fmla="*/ 1 w 22"/>
                <a:gd name="T29" fmla="*/ 0 h 13"/>
                <a:gd name="T30" fmla="*/ 1 w 22"/>
                <a:gd name="T31" fmla="*/ 0 h 13"/>
                <a:gd name="T32" fmla="*/ 1 w 22"/>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3"/>
                <a:gd name="T53" fmla="*/ 22 w 22"/>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3">
                  <a:moveTo>
                    <a:pt x="20" y="0"/>
                  </a:moveTo>
                  <a:lnTo>
                    <a:pt x="20" y="0"/>
                  </a:lnTo>
                  <a:lnTo>
                    <a:pt x="10" y="0"/>
                  </a:lnTo>
                  <a:lnTo>
                    <a:pt x="7" y="2"/>
                  </a:lnTo>
                  <a:lnTo>
                    <a:pt x="3" y="3"/>
                  </a:lnTo>
                  <a:lnTo>
                    <a:pt x="0" y="10"/>
                  </a:lnTo>
                  <a:lnTo>
                    <a:pt x="7" y="13"/>
                  </a:lnTo>
                  <a:lnTo>
                    <a:pt x="10" y="13"/>
                  </a:lnTo>
                  <a:lnTo>
                    <a:pt x="13" y="13"/>
                  </a:lnTo>
                  <a:lnTo>
                    <a:pt x="17" y="11"/>
                  </a:lnTo>
                  <a:lnTo>
                    <a:pt x="20" y="8"/>
                  </a:lnTo>
                  <a:lnTo>
                    <a:pt x="22" y="0"/>
                  </a:lnTo>
                  <a:lnTo>
                    <a:pt x="20"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70" name="Freeform 117"/>
            <p:cNvSpPr>
              <a:spLocks/>
            </p:cNvSpPr>
            <p:nvPr/>
          </p:nvSpPr>
          <p:spPr bwMode="auto">
            <a:xfrm>
              <a:off x="2413" y="2216"/>
              <a:ext cx="20" cy="12"/>
            </a:xfrm>
            <a:custGeom>
              <a:avLst/>
              <a:gdLst>
                <a:gd name="T0" fmla="*/ 1 w 27"/>
                <a:gd name="T1" fmla="*/ 1 h 19"/>
                <a:gd name="T2" fmla="*/ 1 w 27"/>
                <a:gd name="T3" fmla="*/ 1 h 19"/>
                <a:gd name="T4" fmla="*/ 1 w 27"/>
                <a:gd name="T5" fmla="*/ 1 h 19"/>
                <a:gd name="T6" fmla="*/ 1 w 27"/>
                <a:gd name="T7" fmla="*/ 1 h 19"/>
                <a:gd name="T8" fmla="*/ 1 w 27"/>
                <a:gd name="T9" fmla="*/ 1 h 19"/>
                <a:gd name="T10" fmla="*/ 0 w 27"/>
                <a:gd name="T11" fmla="*/ 1 h 19"/>
                <a:gd name="T12" fmla="*/ 0 w 27"/>
                <a:gd name="T13" fmla="*/ 1 h 19"/>
                <a:gd name="T14" fmla="*/ 1 w 27"/>
                <a:gd name="T15" fmla="*/ 1 h 19"/>
                <a:gd name="T16" fmla="*/ 1 w 27"/>
                <a:gd name="T17" fmla="*/ 1 h 19"/>
                <a:gd name="T18" fmla="*/ 1 w 27"/>
                <a:gd name="T19" fmla="*/ 1 h 19"/>
                <a:gd name="T20" fmla="*/ 1 w 27"/>
                <a:gd name="T21" fmla="*/ 1 h 19"/>
                <a:gd name="T22" fmla="*/ 1 w 27"/>
                <a:gd name="T23" fmla="*/ 1 h 19"/>
                <a:gd name="T24" fmla="*/ 1 w 27"/>
                <a:gd name="T25" fmla="*/ 1 h 19"/>
                <a:gd name="T26" fmla="*/ 1 w 27"/>
                <a:gd name="T27" fmla="*/ 1 h 19"/>
                <a:gd name="T28" fmla="*/ 1 w 27"/>
                <a:gd name="T29" fmla="*/ 1 h 19"/>
                <a:gd name="T30" fmla="*/ 1 w 27"/>
                <a:gd name="T31" fmla="*/ 1 h 19"/>
                <a:gd name="T32" fmla="*/ 1 w 27"/>
                <a:gd name="T33" fmla="*/ 1 h 19"/>
                <a:gd name="T34" fmla="*/ 1 w 27"/>
                <a:gd name="T35" fmla="*/ 1 h 19"/>
                <a:gd name="T36" fmla="*/ 1 w 27"/>
                <a:gd name="T37" fmla="*/ 1 h 19"/>
                <a:gd name="T38" fmla="*/ 1 w 27"/>
                <a:gd name="T39" fmla="*/ 1 h 19"/>
                <a:gd name="T40" fmla="*/ 1 w 27"/>
                <a:gd name="T41" fmla="*/ 1 h 19"/>
                <a:gd name="T42" fmla="*/ 1 w 27"/>
                <a:gd name="T43" fmla="*/ 0 h 19"/>
                <a:gd name="T44" fmla="*/ 1 w 27"/>
                <a:gd name="T45" fmla="*/ 1 h 19"/>
                <a:gd name="T46" fmla="*/ 1 w 27"/>
                <a:gd name="T47" fmla="*/ 1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
                <a:gd name="T73" fmla="*/ 0 h 19"/>
                <a:gd name="T74" fmla="*/ 27 w 27"/>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 h="19">
                  <a:moveTo>
                    <a:pt x="10" y="2"/>
                  </a:moveTo>
                  <a:lnTo>
                    <a:pt x="10" y="2"/>
                  </a:lnTo>
                  <a:lnTo>
                    <a:pt x="7" y="4"/>
                  </a:lnTo>
                  <a:lnTo>
                    <a:pt x="4" y="7"/>
                  </a:lnTo>
                  <a:lnTo>
                    <a:pt x="2" y="10"/>
                  </a:lnTo>
                  <a:lnTo>
                    <a:pt x="0" y="14"/>
                  </a:lnTo>
                  <a:lnTo>
                    <a:pt x="2" y="15"/>
                  </a:lnTo>
                  <a:lnTo>
                    <a:pt x="5" y="17"/>
                  </a:lnTo>
                  <a:lnTo>
                    <a:pt x="10" y="19"/>
                  </a:lnTo>
                  <a:lnTo>
                    <a:pt x="17" y="19"/>
                  </a:lnTo>
                  <a:lnTo>
                    <a:pt x="20" y="19"/>
                  </a:lnTo>
                  <a:lnTo>
                    <a:pt x="24" y="19"/>
                  </a:lnTo>
                  <a:lnTo>
                    <a:pt x="27" y="15"/>
                  </a:lnTo>
                  <a:lnTo>
                    <a:pt x="27" y="14"/>
                  </a:lnTo>
                  <a:lnTo>
                    <a:pt x="27" y="7"/>
                  </a:lnTo>
                  <a:lnTo>
                    <a:pt x="24" y="4"/>
                  </a:lnTo>
                  <a:lnTo>
                    <a:pt x="20" y="2"/>
                  </a:lnTo>
                  <a:lnTo>
                    <a:pt x="15" y="0"/>
                  </a:lnTo>
                  <a:lnTo>
                    <a:pt x="10"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71" name="Freeform 118"/>
            <p:cNvSpPr>
              <a:spLocks/>
            </p:cNvSpPr>
            <p:nvPr/>
          </p:nvSpPr>
          <p:spPr bwMode="auto">
            <a:xfrm>
              <a:off x="2411" y="2231"/>
              <a:ext cx="22" cy="11"/>
            </a:xfrm>
            <a:custGeom>
              <a:avLst/>
              <a:gdLst>
                <a:gd name="T0" fmla="*/ 1 w 32"/>
                <a:gd name="T1" fmla="*/ 0 h 16"/>
                <a:gd name="T2" fmla="*/ 1 w 32"/>
                <a:gd name="T3" fmla="*/ 0 h 16"/>
                <a:gd name="T4" fmla="*/ 1 w 32"/>
                <a:gd name="T5" fmla="*/ 1 h 16"/>
                <a:gd name="T6" fmla="*/ 1 w 32"/>
                <a:gd name="T7" fmla="*/ 1 h 16"/>
                <a:gd name="T8" fmla="*/ 1 w 32"/>
                <a:gd name="T9" fmla="*/ 1 h 16"/>
                <a:gd name="T10" fmla="*/ 1 w 32"/>
                <a:gd name="T11" fmla="*/ 1 h 16"/>
                <a:gd name="T12" fmla="*/ 1 w 32"/>
                <a:gd name="T13" fmla="*/ 1 h 16"/>
                <a:gd name="T14" fmla="*/ 0 w 32"/>
                <a:gd name="T15" fmla="*/ 1 h 16"/>
                <a:gd name="T16" fmla="*/ 0 w 32"/>
                <a:gd name="T17" fmla="*/ 1 h 16"/>
                <a:gd name="T18" fmla="*/ 1 w 32"/>
                <a:gd name="T19" fmla="*/ 1 h 16"/>
                <a:gd name="T20" fmla="*/ 1 w 32"/>
                <a:gd name="T21" fmla="*/ 1 h 16"/>
                <a:gd name="T22" fmla="*/ 1 w 32"/>
                <a:gd name="T23" fmla="*/ 1 h 16"/>
                <a:gd name="T24" fmla="*/ 1 w 32"/>
                <a:gd name="T25" fmla="*/ 1 h 16"/>
                <a:gd name="T26" fmla="*/ 1 w 32"/>
                <a:gd name="T27" fmla="*/ 1 h 16"/>
                <a:gd name="T28" fmla="*/ 1 w 32"/>
                <a:gd name="T29" fmla="*/ 1 h 16"/>
                <a:gd name="T30" fmla="*/ 1 w 32"/>
                <a:gd name="T31" fmla="*/ 1 h 16"/>
                <a:gd name="T32" fmla="*/ 1 w 32"/>
                <a:gd name="T33" fmla="*/ 1 h 16"/>
                <a:gd name="T34" fmla="*/ 1 w 32"/>
                <a:gd name="T35" fmla="*/ 1 h 16"/>
                <a:gd name="T36" fmla="*/ 1 w 32"/>
                <a:gd name="T37" fmla="*/ 1 h 16"/>
                <a:gd name="T38" fmla="*/ 1 w 32"/>
                <a:gd name="T39" fmla="*/ 1 h 16"/>
                <a:gd name="T40" fmla="*/ 1 w 32"/>
                <a:gd name="T41" fmla="*/ 1 h 16"/>
                <a:gd name="T42" fmla="*/ 1 w 32"/>
                <a:gd name="T43" fmla="*/ 1 h 16"/>
                <a:gd name="T44" fmla="*/ 1 w 32"/>
                <a:gd name="T45" fmla="*/ 1 h 16"/>
                <a:gd name="T46" fmla="*/ 1 w 32"/>
                <a:gd name="T47" fmla="*/ 1 h 16"/>
                <a:gd name="T48" fmla="*/ 1 w 32"/>
                <a:gd name="T49" fmla="*/ 0 h 16"/>
                <a:gd name="T50" fmla="*/ 1 w 32"/>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16"/>
                <a:gd name="T80" fmla="*/ 32 w 32"/>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16">
                  <a:moveTo>
                    <a:pt x="10" y="0"/>
                  </a:moveTo>
                  <a:lnTo>
                    <a:pt x="10" y="0"/>
                  </a:lnTo>
                  <a:lnTo>
                    <a:pt x="8" y="3"/>
                  </a:lnTo>
                  <a:lnTo>
                    <a:pt x="7" y="6"/>
                  </a:lnTo>
                  <a:lnTo>
                    <a:pt x="5" y="8"/>
                  </a:lnTo>
                  <a:lnTo>
                    <a:pt x="3" y="8"/>
                  </a:lnTo>
                  <a:lnTo>
                    <a:pt x="0" y="8"/>
                  </a:lnTo>
                  <a:lnTo>
                    <a:pt x="2" y="13"/>
                  </a:lnTo>
                  <a:lnTo>
                    <a:pt x="7" y="15"/>
                  </a:lnTo>
                  <a:lnTo>
                    <a:pt x="13" y="16"/>
                  </a:lnTo>
                  <a:lnTo>
                    <a:pt x="20" y="16"/>
                  </a:lnTo>
                  <a:lnTo>
                    <a:pt x="25" y="16"/>
                  </a:lnTo>
                  <a:lnTo>
                    <a:pt x="28" y="16"/>
                  </a:lnTo>
                  <a:lnTo>
                    <a:pt x="30" y="15"/>
                  </a:lnTo>
                  <a:lnTo>
                    <a:pt x="32" y="11"/>
                  </a:lnTo>
                  <a:lnTo>
                    <a:pt x="32" y="10"/>
                  </a:lnTo>
                  <a:lnTo>
                    <a:pt x="27" y="6"/>
                  </a:lnTo>
                  <a:lnTo>
                    <a:pt x="20" y="3"/>
                  </a:lnTo>
                  <a:lnTo>
                    <a:pt x="13" y="1"/>
                  </a:lnTo>
                  <a:lnTo>
                    <a:pt x="10"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72" name="Freeform 119"/>
            <p:cNvSpPr>
              <a:spLocks/>
            </p:cNvSpPr>
            <p:nvPr/>
          </p:nvSpPr>
          <p:spPr bwMode="auto">
            <a:xfrm>
              <a:off x="2408" y="2257"/>
              <a:ext cx="17" cy="34"/>
            </a:xfrm>
            <a:custGeom>
              <a:avLst/>
              <a:gdLst>
                <a:gd name="T0" fmla="*/ 1 w 23"/>
                <a:gd name="T1" fmla="*/ 1 h 52"/>
                <a:gd name="T2" fmla="*/ 1 w 23"/>
                <a:gd name="T3" fmla="*/ 1 h 52"/>
                <a:gd name="T4" fmla="*/ 1 w 23"/>
                <a:gd name="T5" fmla="*/ 1 h 52"/>
                <a:gd name="T6" fmla="*/ 1 w 23"/>
                <a:gd name="T7" fmla="*/ 1 h 52"/>
                <a:gd name="T8" fmla="*/ 0 w 23"/>
                <a:gd name="T9" fmla="*/ 1 h 52"/>
                <a:gd name="T10" fmla="*/ 0 w 23"/>
                <a:gd name="T11" fmla="*/ 1 h 52"/>
                <a:gd name="T12" fmla="*/ 0 w 23"/>
                <a:gd name="T13" fmla="*/ 1 h 52"/>
                <a:gd name="T14" fmla="*/ 0 w 23"/>
                <a:gd name="T15" fmla="*/ 1 h 52"/>
                <a:gd name="T16" fmla="*/ 1 w 23"/>
                <a:gd name="T17" fmla="*/ 1 h 52"/>
                <a:gd name="T18" fmla="*/ 1 w 23"/>
                <a:gd name="T19" fmla="*/ 1 h 52"/>
                <a:gd name="T20" fmla="*/ 1 w 23"/>
                <a:gd name="T21" fmla="*/ 1 h 52"/>
                <a:gd name="T22" fmla="*/ 1 w 23"/>
                <a:gd name="T23" fmla="*/ 1 h 52"/>
                <a:gd name="T24" fmla="*/ 1 w 23"/>
                <a:gd name="T25" fmla="*/ 1 h 52"/>
                <a:gd name="T26" fmla="*/ 1 w 23"/>
                <a:gd name="T27" fmla="*/ 1 h 52"/>
                <a:gd name="T28" fmla="*/ 1 w 23"/>
                <a:gd name="T29" fmla="*/ 1 h 52"/>
                <a:gd name="T30" fmla="*/ 1 w 23"/>
                <a:gd name="T31" fmla="*/ 1 h 52"/>
                <a:gd name="T32" fmla="*/ 1 w 23"/>
                <a:gd name="T33" fmla="*/ 1 h 52"/>
                <a:gd name="T34" fmla="*/ 1 w 23"/>
                <a:gd name="T35" fmla="*/ 1 h 52"/>
                <a:gd name="T36" fmla="*/ 1 w 23"/>
                <a:gd name="T37" fmla="*/ 1 h 52"/>
                <a:gd name="T38" fmla="*/ 1 w 23"/>
                <a:gd name="T39" fmla="*/ 1 h 52"/>
                <a:gd name="T40" fmla="*/ 1 w 23"/>
                <a:gd name="T41" fmla="*/ 1 h 52"/>
                <a:gd name="T42" fmla="*/ 1 w 23"/>
                <a:gd name="T43" fmla="*/ 1 h 52"/>
                <a:gd name="T44" fmla="*/ 1 w 23"/>
                <a:gd name="T45" fmla="*/ 1 h 52"/>
                <a:gd name="T46" fmla="*/ 1 w 23"/>
                <a:gd name="T47" fmla="*/ 1 h 52"/>
                <a:gd name="T48" fmla="*/ 1 w 23"/>
                <a:gd name="T49" fmla="*/ 1 h 52"/>
                <a:gd name="T50" fmla="*/ 1 w 23"/>
                <a:gd name="T51" fmla="*/ 1 h 52"/>
                <a:gd name="T52" fmla="*/ 1 w 23"/>
                <a:gd name="T53" fmla="*/ 1 h 52"/>
                <a:gd name="T54" fmla="*/ 1 w 23"/>
                <a:gd name="T55" fmla="*/ 1 h 52"/>
                <a:gd name="T56" fmla="*/ 1 w 23"/>
                <a:gd name="T57" fmla="*/ 1 h 52"/>
                <a:gd name="T58" fmla="*/ 1 w 23"/>
                <a:gd name="T59" fmla="*/ 1 h 52"/>
                <a:gd name="T60" fmla="*/ 1 w 23"/>
                <a:gd name="T61" fmla="*/ 0 h 52"/>
                <a:gd name="T62" fmla="*/ 1 w 23"/>
                <a:gd name="T63" fmla="*/ 0 h 52"/>
                <a:gd name="T64" fmla="*/ 1 w 23"/>
                <a:gd name="T65" fmla="*/ 1 h 52"/>
                <a:gd name="T66" fmla="*/ 1 w 23"/>
                <a:gd name="T67" fmla="*/ 1 h 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
                <a:gd name="T103" fmla="*/ 0 h 52"/>
                <a:gd name="T104" fmla="*/ 23 w 23"/>
                <a:gd name="T105" fmla="*/ 52 h 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 h="52">
                  <a:moveTo>
                    <a:pt x="6" y="2"/>
                  </a:moveTo>
                  <a:lnTo>
                    <a:pt x="6" y="2"/>
                  </a:lnTo>
                  <a:lnTo>
                    <a:pt x="3" y="5"/>
                  </a:lnTo>
                  <a:lnTo>
                    <a:pt x="1" y="8"/>
                  </a:lnTo>
                  <a:lnTo>
                    <a:pt x="0" y="12"/>
                  </a:lnTo>
                  <a:lnTo>
                    <a:pt x="0" y="17"/>
                  </a:lnTo>
                  <a:lnTo>
                    <a:pt x="0" y="20"/>
                  </a:lnTo>
                  <a:lnTo>
                    <a:pt x="3" y="23"/>
                  </a:lnTo>
                  <a:lnTo>
                    <a:pt x="6" y="27"/>
                  </a:lnTo>
                  <a:lnTo>
                    <a:pt x="10" y="32"/>
                  </a:lnTo>
                  <a:lnTo>
                    <a:pt x="10" y="35"/>
                  </a:lnTo>
                  <a:lnTo>
                    <a:pt x="8" y="38"/>
                  </a:lnTo>
                  <a:lnTo>
                    <a:pt x="8" y="42"/>
                  </a:lnTo>
                  <a:lnTo>
                    <a:pt x="10" y="47"/>
                  </a:lnTo>
                  <a:lnTo>
                    <a:pt x="11" y="50"/>
                  </a:lnTo>
                  <a:lnTo>
                    <a:pt x="16" y="52"/>
                  </a:lnTo>
                  <a:lnTo>
                    <a:pt x="20" y="45"/>
                  </a:lnTo>
                  <a:lnTo>
                    <a:pt x="21" y="43"/>
                  </a:lnTo>
                  <a:lnTo>
                    <a:pt x="23" y="40"/>
                  </a:lnTo>
                  <a:lnTo>
                    <a:pt x="21" y="35"/>
                  </a:lnTo>
                  <a:lnTo>
                    <a:pt x="20" y="33"/>
                  </a:lnTo>
                  <a:lnTo>
                    <a:pt x="18" y="30"/>
                  </a:lnTo>
                  <a:lnTo>
                    <a:pt x="16" y="27"/>
                  </a:lnTo>
                  <a:lnTo>
                    <a:pt x="13" y="13"/>
                  </a:lnTo>
                  <a:lnTo>
                    <a:pt x="13" y="0"/>
                  </a:lnTo>
                  <a:lnTo>
                    <a:pt x="6"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73" name="Freeform 120"/>
            <p:cNvSpPr>
              <a:spLocks/>
            </p:cNvSpPr>
            <p:nvPr/>
          </p:nvSpPr>
          <p:spPr bwMode="auto">
            <a:xfrm>
              <a:off x="2426" y="2263"/>
              <a:ext cx="11" cy="28"/>
            </a:xfrm>
            <a:custGeom>
              <a:avLst/>
              <a:gdLst>
                <a:gd name="T0" fmla="*/ 1 w 15"/>
                <a:gd name="T1" fmla="*/ 1 h 43"/>
                <a:gd name="T2" fmla="*/ 1 w 15"/>
                <a:gd name="T3" fmla="*/ 1 h 43"/>
                <a:gd name="T4" fmla="*/ 1 w 15"/>
                <a:gd name="T5" fmla="*/ 1 h 43"/>
                <a:gd name="T6" fmla="*/ 1 w 15"/>
                <a:gd name="T7" fmla="*/ 1 h 43"/>
                <a:gd name="T8" fmla="*/ 1 w 15"/>
                <a:gd name="T9" fmla="*/ 1 h 43"/>
                <a:gd name="T10" fmla="*/ 1 w 15"/>
                <a:gd name="T11" fmla="*/ 1 h 43"/>
                <a:gd name="T12" fmla="*/ 1 w 15"/>
                <a:gd name="T13" fmla="*/ 1 h 43"/>
                <a:gd name="T14" fmla="*/ 1 w 15"/>
                <a:gd name="T15" fmla="*/ 1 h 43"/>
                <a:gd name="T16" fmla="*/ 1 w 15"/>
                <a:gd name="T17" fmla="*/ 1 h 43"/>
                <a:gd name="T18" fmla="*/ 0 w 15"/>
                <a:gd name="T19" fmla="*/ 1 h 43"/>
                <a:gd name="T20" fmla="*/ 1 w 15"/>
                <a:gd name="T21" fmla="*/ 1 h 43"/>
                <a:gd name="T22" fmla="*/ 1 w 15"/>
                <a:gd name="T23" fmla="*/ 1 h 43"/>
                <a:gd name="T24" fmla="*/ 1 w 15"/>
                <a:gd name="T25" fmla="*/ 1 h 43"/>
                <a:gd name="T26" fmla="*/ 1 w 15"/>
                <a:gd name="T27" fmla="*/ 1 h 43"/>
                <a:gd name="T28" fmla="*/ 1 w 15"/>
                <a:gd name="T29" fmla="*/ 1 h 43"/>
                <a:gd name="T30" fmla="*/ 1 w 15"/>
                <a:gd name="T31" fmla="*/ 1 h 43"/>
                <a:gd name="T32" fmla="*/ 1 w 15"/>
                <a:gd name="T33" fmla="*/ 1 h 43"/>
                <a:gd name="T34" fmla="*/ 1 w 15"/>
                <a:gd name="T35" fmla="*/ 1 h 43"/>
                <a:gd name="T36" fmla="*/ 1 w 15"/>
                <a:gd name="T37" fmla="*/ 1 h 43"/>
                <a:gd name="T38" fmla="*/ 1 w 15"/>
                <a:gd name="T39" fmla="*/ 1 h 43"/>
                <a:gd name="T40" fmla="*/ 1 w 15"/>
                <a:gd name="T41" fmla="*/ 1 h 43"/>
                <a:gd name="T42" fmla="*/ 1 w 15"/>
                <a:gd name="T43" fmla="*/ 1 h 43"/>
                <a:gd name="T44" fmla="*/ 1 w 15"/>
                <a:gd name="T45" fmla="*/ 1 h 43"/>
                <a:gd name="T46" fmla="*/ 1 w 15"/>
                <a:gd name="T47" fmla="*/ 1 h 43"/>
                <a:gd name="T48" fmla="*/ 1 w 15"/>
                <a:gd name="T49" fmla="*/ 1 h 43"/>
                <a:gd name="T50" fmla="*/ 1 w 15"/>
                <a:gd name="T51" fmla="*/ 0 h 43"/>
                <a:gd name="T52" fmla="*/ 1 w 15"/>
                <a:gd name="T53" fmla="*/ 0 h 43"/>
                <a:gd name="T54" fmla="*/ 1 w 15"/>
                <a:gd name="T55" fmla="*/ 0 h 43"/>
                <a:gd name="T56" fmla="*/ 1 w 15"/>
                <a:gd name="T57" fmla="*/ 0 h 43"/>
                <a:gd name="T58" fmla="*/ 1 w 15"/>
                <a:gd name="T59" fmla="*/ 1 h 43"/>
                <a:gd name="T60" fmla="*/ 1 w 15"/>
                <a:gd name="T61" fmla="*/ 1 h 4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
                <a:gd name="T94" fmla="*/ 0 h 43"/>
                <a:gd name="T95" fmla="*/ 15 w 15"/>
                <a:gd name="T96" fmla="*/ 43 h 4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 h="43">
                  <a:moveTo>
                    <a:pt x="5" y="8"/>
                  </a:moveTo>
                  <a:lnTo>
                    <a:pt x="5" y="8"/>
                  </a:lnTo>
                  <a:lnTo>
                    <a:pt x="3" y="12"/>
                  </a:lnTo>
                  <a:lnTo>
                    <a:pt x="1" y="15"/>
                  </a:lnTo>
                  <a:lnTo>
                    <a:pt x="5" y="22"/>
                  </a:lnTo>
                  <a:lnTo>
                    <a:pt x="3" y="27"/>
                  </a:lnTo>
                  <a:lnTo>
                    <a:pt x="1" y="32"/>
                  </a:lnTo>
                  <a:lnTo>
                    <a:pt x="0" y="35"/>
                  </a:lnTo>
                  <a:lnTo>
                    <a:pt x="1" y="40"/>
                  </a:lnTo>
                  <a:lnTo>
                    <a:pt x="5" y="42"/>
                  </a:lnTo>
                  <a:lnTo>
                    <a:pt x="8" y="42"/>
                  </a:lnTo>
                  <a:lnTo>
                    <a:pt x="15" y="43"/>
                  </a:lnTo>
                  <a:lnTo>
                    <a:pt x="15" y="20"/>
                  </a:lnTo>
                  <a:lnTo>
                    <a:pt x="13" y="18"/>
                  </a:lnTo>
                  <a:lnTo>
                    <a:pt x="11" y="18"/>
                  </a:lnTo>
                  <a:lnTo>
                    <a:pt x="13" y="10"/>
                  </a:lnTo>
                  <a:lnTo>
                    <a:pt x="13" y="7"/>
                  </a:lnTo>
                  <a:lnTo>
                    <a:pt x="11" y="3"/>
                  </a:lnTo>
                  <a:lnTo>
                    <a:pt x="11" y="0"/>
                  </a:lnTo>
                  <a:lnTo>
                    <a:pt x="8" y="0"/>
                  </a:lnTo>
                  <a:lnTo>
                    <a:pt x="5" y="0"/>
                  </a:lnTo>
                  <a:lnTo>
                    <a:pt x="5" y="8"/>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74" name="Freeform 122"/>
            <p:cNvSpPr>
              <a:spLocks/>
            </p:cNvSpPr>
            <p:nvPr/>
          </p:nvSpPr>
          <p:spPr bwMode="auto">
            <a:xfrm>
              <a:off x="2458" y="2381"/>
              <a:ext cx="21" cy="17"/>
            </a:xfrm>
            <a:custGeom>
              <a:avLst/>
              <a:gdLst>
                <a:gd name="T0" fmla="*/ 1 w 31"/>
                <a:gd name="T1" fmla="*/ 0 h 28"/>
                <a:gd name="T2" fmla="*/ 1 w 31"/>
                <a:gd name="T3" fmla="*/ 0 h 28"/>
                <a:gd name="T4" fmla="*/ 1 w 31"/>
                <a:gd name="T5" fmla="*/ 0 h 28"/>
                <a:gd name="T6" fmla="*/ 1 w 31"/>
                <a:gd name="T7" fmla="*/ 1 h 28"/>
                <a:gd name="T8" fmla="*/ 1 w 31"/>
                <a:gd name="T9" fmla="*/ 1 h 28"/>
                <a:gd name="T10" fmla="*/ 1 w 31"/>
                <a:gd name="T11" fmla="*/ 1 h 28"/>
                <a:gd name="T12" fmla="*/ 1 w 31"/>
                <a:gd name="T13" fmla="*/ 1 h 28"/>
                <a:gd name="T14" fmla="*/ 1 w 31"/>
                <a:gd name="T15" fmla="*/ 1 h 28"/>
                <a:gd name="T16" fmla="*/ 1 w 31"/>
                <a:gd name="T17" fmla="*/ 1 h 28"/>
                <a:gd name="T18" fmla="*/ 0 w 31"/>
                <a:gd name="T19" fmla="*/ 1 h 28"/>
                <a:gd name="T20" fmla="*/ 0 w 31"/>
                <a:gd name="T21" fmla="*/ 1 h 28"/>
                <a:gd name="T22" fmla="*/ 0 w 31"/>
                <a:gd name="T23" fmla="*/ 1 h 28"/>
                <a:gd name="T24" fmla="*/ 0 w 31"/>
                <a:gd name="T25" fmla="*/ 1 h 28"/>
                <a:gd name="T26" fmla="*/ 0 w 31"/>
                <a:gd name="T27" fmla="*/ 1 h 28"/>
                <a:gd name="T28" fmla="*/ 1 w 31"/>
                <a:gd name="T29" fmla="*/ 1 h 28"/>
                <a:gd name="T30" fmla="*/ 1 w 31"/>
                <a:gd name="T31" fmla="*/ 1 h 28"/>
                <a:gd name="T32" fmla="*/ 1 w 31"/>
                <a:gd name="T33" fmla="*/ 1 h 28"/>
                <a:gd name="T34" fmla="*/ 1 w 31"/>
                <a:gd name="T35" fmla="*/ 1 h 28"/>
                <a:gd name="T36" fmla="*/ 1 w 31"/>
                <a:gd name="T37" fmla="*/ 1 h 28"/>
                <a:gd name="T38" fmla="*/ 1 w 31"/>
                <a:gd name="T39" fmla="*/ 1 h 28"/>
                <a:gd name="T40" fmla="*/ 1 w 31"/>
                <a:gd name="T41" fmla="*/ 1 h 28"/>
                <a:gd name="T42" fmla="*/ 1 w 31"/>
                <a:gd name="T43" fmla="*/ 0 h 28"/>
                <a:gd name="T44" fmla="*/ 1 w 31"/>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
                <a:gd name="T70" fmla="*/ 0 h 28"/>
                <a:gd name="T71" fmla="*/ 31 w 31"/>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 h="28">
                  <a:moveTo>
                    <a:pt x="28" y="0"/>
                  </a:moveTo>
                  <a:lnTo>
                    <a:pt x="28" y="0"/>
                  </a:lnTo>
                  <a:lnTo>
                    <a:pt x="30" y="0"/>
                  </a:lnTo>
                  <a:lnTo>
                    <a:pt x="28" y="1"/>
                  </a:lnTo>
                  <a:lnTo>
                    <a:pt x="20" y="5"/>
                  </a:lnTo>
                  <a:lnTo>
                    <a:pt x="10" y="10"/>
                  </a:lnTo>
                  <a:lnTo>
                    <a:pt x="7" y="11"/>
                  </a:lnTo>
                  <a:lnTo>
                    <a:pt x="3" y="15"/>
                  </a:lnTo>
                  <a:lnTo>
                    <a:pt x="0" y="20"/>
                  </a:lnTo>
                  <a:lnTo>
                    <a:pt x="0" y="21"/>
                  </a:lnTo>
                  <a:lnTo>
                    <a:pt x="0" y="25"/>
                  </a:lnTo>
                  <a:lnTo>
                    <a:pt x="0" y="28"/>
                  </a:lnTo>
                  <a:lnTo>
                    <a:pt x="2" y="28"/>
                  </a:lnTo>
                  <a:lnTo>
                    <a:pt x="3" y="26"/>
                  </a:lnTo>
                  <a:lnTo>
                    <a:pt x="8" y="23"/>
                  </a:lnTo>
                  <a:lnTo>
                    <a:pt x="15" y="20"/>
                  </a:lnTo>
                  <a:lnTo>
                    <a:pt x="21" y="15"/>
                  </a:lnTo>
                  <a:lnTo>
                    <a:pt x="31" y="6"/>
                  </a:lnTo>
                  <a:lnTo>
                    <a:pt x="28"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75" name="Freeform 123"/>
            <p:cNvSpPr>
              <a:spLocks/>
            </p:cNvSpPr>
            <p:nvPr/>
          </p:nvSpPr>
          <p:spPr bwMode="auto">
            <a:xfrm>
              <a:off x="2435" y="2365"/>
              <a:ext cx="14" cy="19"/>
            </a:xfrm>
            <a:custGeom>
              <a:avLst/>
              <a:gdLst>
                <a:gd name="T0" fmla="*/ 2 w 18"/>
                <a:gd name="T1" fmla="*/ 1 h 30"/>
                <a:gd name="T2" fmla="*/ 2 w 18"/>
                <a:gd name="T3" fmla="*/ 1 h 30"/>
                <a:gd name="T4" fmla="*/ 2 w 18"/>
                <a:gd name="T5" fmla="*/ 1 h 30"/>
                <a:gd name="T6" fmla="*/ 2 w 18"/>
                <a:gd name="T7" fmla="*/ 1 h 30"/>
                <a:gd name="T8" fmla="*/ 0 w 18"/>
                <a:gd name="T9" fmla="*/ 1 h 30"/>
                <a:gd name="T10" fmla="*/ 2 w 18"/>
                <a:gd name="T11" fmla="*/ 1 h 30"/>
                <a:gd name="T12" fmla="*/ 2 w 18"/>
                <a:gd name="T13" fmla="*/ 1 h 30"/>
                <a:gd name="T14" fmla="*/ 2 w 18"/>
                <a:gd name="T15" fmla="*/ 1 h 30"/>
                <a:gd name="T16" fmla="*/ 2 w 18"/>
                <a:gd name="T17" fmla="*/ 1 h 30"/>
                <a:gd name="T18" fmla="*/ 2 w 18"/>
                <a:gd name="T19" fmla="*/ 1 h 30"/>
                <a:gd name="T20" fmla="*/ 2 w 18"/>
                <a:gd name="T21" fmla="*/ 1 h 30"/>
                <a:gd name="T22" fmla="*/ 2 w 18"/>
                <a:gd name="T23" fmla="*/ 1 h 30"/>
                <a:gd name="T24" fmla="*/ 2 w 18"/>
                <a:gd name="T25" fmla="*/ 1 h 30"/>
                <a:gd name="T26" fmla="*/ 2 w 18"/>
                <a:gd name="T27" fmla="*/ 1 h 30"/>
                <a:gd name="T28" fmla="*/ 2 w 18"/>
                <a:gd name="T29" fmla="*/ 1 h 30"/>
                <a:gd name="T30" fmla="*/ 2 w 18"/>
                <a:gd name="T31" fmla="*/ 1 h 30"/>
                <a:gd name="T32" fmla="*/ 2 w 18"/>
                <a:gd name="T33" fmla="*/ 1 h 30"/>
                <a:gd name="T34" fmla="*/ 2 w 18"/>
                <a:gd name="T35" fmla="*/ 0 h 30"/>
                <a:gd name="T36" fmla="*/ 2 w 18"/>
                <a:gd name="T37" fmla="*/ 0 h 30"/>
                <a:gd name="T38" fmla="*/ 2 w 18"/>
                <a:gd name="T39" fmla="*/ 1 h 30"/>
                <a:gd name="T40" fmla="*/ 2 w 18"/>
                <a:gd name="T41" fmla="*/ 1 h 30"/>
                <a:gd name="T42" fmla="*/ 2 w 18"/>
                <a:gd name="T43" fmla="*/ 1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0"/>
                <a:gd name="T68" fmla="*/ 18 w 18"/>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0">
                  <a:moveTo>
                    <a:pt x="7" y="7"/>
                  </a:moveTo>
                  <a:lnTo>
                    <a:pt x="7" y="7"/>
                  </a:lnTo>
                  <a:lnTo>
                    <a:pt x="3" y="13"/>
                  </a:lnTo>
                  <a:lnTo>
                    <a:pt x="2" y="20"/>
                  </a:lnTo>
                  <a:lnTo>
                    <a:pt x="0" y="25"/>
                  </a:lnTo>
                  <a:lnTo>
                    <a:pt x="2" y="27"/>
                  </a:lnTo>
                  <a:lnTo>
                    <a:pt x="5" y="28"/>
                  </a:lnTo>
                  <a:lnTo>
                    <a:pt x="7" y="30"/>
                  </a:lnTo>
                  <a:lnTo>
                    <a:pt x="10" y="30"/>
                  </a:lnTo>
                  <a:lnTo>
                    <a:pt x="15" y="27"/>
                  </a:lnTo>
                  <a:lnTo>
                    <a:pt x="18" y="20"/>
                  </a:lnTo>
                  <a:lnTo>
                    <a:pt x="18" y="13"/>
                  </a:lnTo>
                  <a:lnTo>
                    <a:pt x="18" y="8"/>
                  </a:lnTo>
                  <a:lnTo>
                    <a:pt x="15" y="5"/>
                  </a:lnTo>
                  <a:lnTo>
                    <a:pt x="10" y="2"/>
                  </a:lnTo>
                  <a:lnTo>
                    <a:pt x="7" y="0"/>
                  </a:lnTo>
                  <a:lnTo>
                    <a:pt x="5" y="3"/>
                  </a:lnTo>
                  <a:lnTo>
                    <a:pt x="7" y="7"/>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76" name="Freeform 124"/>
            <p:cNvSpPr>
              <a:spLocks/>
            </p:cNvSpPr>
            <p:nvPr/>
          </p:nvSpPr>
          <p:spPr bwMode="auto">
            <a:xfrm>
              <a:off x="2435" y="2333"/>
              <a:ext cx="12" cy="14"/>
            </a:xfrm>
            <a:custGeom>
              <a:avLst/>
              <a:gdLst>
                <a:gd name="T0" fmla="*/ 2 w 15"/>
                <a:gd name="T1" fmla="*/ 1 h 20"/>
                <a:gd name="T2" fmla="*/ 2 w 15"/>
                <a:gd name="T3" fmla="*/ 1 h 20"/>
                <a:gd name="T4" fmla="*/ 2 w 15"/>
                <a:gd name="T5" fmla="*/ 1 h 20"/>
                <a:gd name="T6" fmla="*/ 2 w 15"/>
                <a:gd name="T7" fmla="*/ 1 h 20"/>
                <a:gd name="T8" fmla="*/ 2 w 15"/>
                <a:gd name="T9" fmla="*/ 1 h 20"/>
                <a:gd name="T10" fmla="*/ 2 w 15"/>
                <a:gd name="T11" fmla="*/ 1 h 20"/>
                <a:gd name="T12" fmla="*/ 2 w 15"/>
                <a:gd name="T13" fmla="*/ 1 h 20"/>
                <a:gd name="T14" fmla="*/ 2 w 15"/>
                <a:gd name="T15" fmla="*/ 1 h 20"/>
                <a:gd name="T16" fmla="*/ 2 w 15"/>
                <a:gd name="T17" fmla="*/ 0 h 20"/>
                <a:gd name="T18" fmla="*/ 2 w 15"/>
                <a:gd name="T19" fmla="*/ 0 h 20"/>
                <a:gd name="T20" fmla="*/ 0 w 15"/>
                <a:gd name="T21" fmla="*/ 1 h 20"/>
                <a:gd name="T22" fmla="*/ 2 w 15"/>
                <a:gd name="T23" fmla="*/ 1 h 20"/>
                <a:gd name="T24" fmla="*/ 2 w 15"/>
                <a:gd name="T25" fmla="*/ 1 h 20"/>
                <a:gd name="T26" fmla="*/ 2 w 15"/>
                <a:gd name="T27" fmla="*/ 1 h 20"/>
                <a:gd name="T28" fmla="*/ 2 w 15"/>
                <a:gd name="T29" fmla="*/ 1 h 20"/>
                <a:gd name="T30" fmla="*/ 2 w 15"/>
                <a:gd name="T31" fmla="*/ 1 h 20"/>
                <a:gd name="T32" fmla="*/ 2 w 15"/>
                <a:gd name="T33" fmla="*/ 1 h 20"/>
                <a:gd name="T34" fmla="*/ 2 w 15"/>
                <a:gd name="T35" fmla="*/ 1 h 20"/>
                <a:gd name="T36" fmla="*/ 2 w 15"/>
                <a:gd name="T37" fmla="*/ 1 h 20"/>
                <a:gd name="T38" fmla="*/ 2 w 15"/>
                <a:gd name="T39" fmla="*/ 1 h 20"/>
                <a:gd name="T40" fmla="*/ 2 w 15"/>
                <a:gd name="T41" fmla="*/ 1 h 20"/>
                <a:gd name="T42" fmla="*/ 2 w 15"/>
                <a:gd name="T43" fmla="*/ 1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20"/>
                <a:gd name="T68" fmla="*/ 15 w 15"/>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20">
                  <a:moveTo>
                    <a:pt x="12" y="15"/>
                  </a:moveTo>
                  <a:lnTo>
                    <a:pt x="12" y="15"/>
                  </a:lnTo>
                  <a:lnTo>
                    <a:pt x="13" y="12"/>
                  </a:lnTo>
                  <a:lnTo>
                    <a:pt x="15" y="9"/>
                  </a:lnTo>
                  <a:lnTo>
                    <a:pt x="15" y="7"/>
                  </a:lnTo>
                  <a:lnTo>
                    <a:pt x="12" y="4"/>
                  </a:lnTo>
                  <a:lnTo>
                    <a:pt x="8" y="2"/>
                  </a:lnTo>
                  <a:lnTo>
                    <a:pt x="2" y="0"/>
                  </a:lnTo>
                  <a:lnTo>
                    <a:pt x="0" y="4"/>
                  </a:lnTo>
                  <a:lnTo>
                    <a:pt x="2" y="7"/>
                  </a:lnTo>
                  <a:lnTo>
                    <a:pt x="5" y="14"/>
                  </a:lnTo>
                  <a:lnTo>
                    <a:pt x="5" y="19"/>
                  </a:lnTo>
                  <a:lnTo>
                    <a:pt x="7" y="20"/>
                  </a:lnTo>
                  <a:lnTo>
                    <a:pt x="8" y="20"/>
                  </a:lnTo>
                  <a:lnTo>
                    <a:pt x="10" y="20"/>
                  </a:lnTo>
                  <a:lnTo>
                    <a:pt x="12" y="15"/>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77" name="Freeform 125"/>
            <p:cNvSpPr>
              <a:spLocks/>
            </p:cNvSpPr>
            <p:nvPr/>
          </p:nvSpPr>
          <p:spPr bwMode="auto">
            <a:xfrm>
              <a:off x="2426" y="2309"/>
              <a:ext cx="12" cy="24"/>
            </a:xfrm>
            <a:custGeom>
              <a:avLst/>
              <a:gdLst>
                <a:gd name="T0" fmla="*/ 2 w 15"/>
                <a:gd name="T1" fmla="*/ 1 h 37"/>
                <a:gd name="T2" fmla="*/ 2 w 15"/>
                <a:gd name="T3" fmla="*/ 1 h 37"/>
                <a:gd name="T4" fmla="*/ 2 w 15"/>
                <a:gd name="T5" fmla="*/ 1 h 37"/>
                <a:gd name="T6" fmla="*/ 0 w 15"/>
                <a:gd name="T7" fmla="*/ 1 h 37"/>
                <a:gd name="T8" fmla="*/ 0 w 15"/>
                <a:gd name="T9" fmla="*/ 1 h 37"/>
                <a:gd name="T10" fmla="*/ 2 w 15"/>
                <a:gd name="T11" fmla="*/ 1 h 37"/>
                <a:gd name="T12" fmla="*/ 2 w 15"/>
                <a:gd name="T13" fmla="*/ 1 h 37"/>
                <a:gd name="T14" fmla="*/ 2 w 15"/>
                <a:gd name="T15" fmla="*/ 1 h 37"/>
                <a:gd name="T16" fmla="*/ 2 w 15"/>
                <a:gd name="T17" fmla="*/ 1 h 37"/>
                <a:gd name="T18" fmla="*/ 2 w 15"/>
                <a:gd name="T19" fmla="*/ 1 h 37"/>
                <a:gd name="T20" fmla="*/ 2 w 15"/>
                <a:gd name="T21" fmla="*/ 1 h 37"/>
                <a:gd name="T22" fmla="*/ 2 w 15"/>
                <a:gd name="T23" fmla="*/ 1 h 37"/>
                <a:gd name="T24" fmla="*/ 2 w 15"/>
                <a:gd name="T25" fmla="*/ 1 h 37"/>
                <a:gd name="T26" fmla="*/ 2 w 15"/>
                <a:gd name="T27" fmla="*/ 0 h 37"/>
                <a:gd name="T28" fmla="*/ 2 w 15"/>
                <a:gd name="T29" fmla="*/ 0 h 37"/>
                <a:gd name="T30" fmla="*/ 2 w 15"/>
                <a:gd name="T31" fmla="*/ 1 h 37"/>
                <a:gd name="T32" fmla="*/ 2 w 15"/>
                <a:gd name="T33" fmla="*/ 1 h 37"/>
                <a:gd name="T34" fmla="*/ 2 w 15"/>
                <a:gd name="T35" fmla="*/ 1 h 37"/>
                <a:gd name="T36" fmla="*/ 2 w 15"/>
                <a:gd name="T37" fmla="*/ 1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37"/>
                <a:gd name="T59" fmla="*/ 15 w 15"/>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37">
                  <a:moveTo>
                    <a:pt x="4" y="18"/>
                  </a:moveTo>
                  <a:lnTo>
                    <a:pt x="4" y="18"/>
                  </a:lnTo>
                  <a:lnTo>
                    <a:pt x="2" y="28"/>
                  </a:lnTo>
                  <a:lnTo>
                    <a:pt x="0" y="37"/>
                  </a:lnTo>
                  <a:lnTo>
                    <a:pt x="5" y="35"/>
                  </a:lnTo>
                  <a:lnTo>
                    <a:pt x="9" y="32"/>
                  </a:lnTo>
                  <a:lnTo>
                    <a:pt x="14" y="25"/>
                  </a:lnTo>
                  <a:lnTo>
                    <a:pt x="15" y="13"/>
                  </a:lnTo>
                  <a:lnTo>
                    <a:pt x="15" y="8"/>
                  </a:lnTo>
                  <a:lnTo>
                    <a:pt x="14" y="5"/>
                  </a:lnTo>
                  <a:lnTo>
                    <a:pt x="7" y="0"/>
                  </a:lnTo>
                  <a:lnTo>
                    <a:pt x="5" y="0"/>
                  </a:lnTo>
                  <a:lnTo>
                    <a:pt x="4" y="2"/>
                  </a:lnTo>
                  <a:lnTo>
                    <a:pt x="4" y="18"/>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78" name="Freeform 126"/>
            <p:cNvSpPr>
              <a:spLocks/>
            </p:cNvSpPr>
            <p:nvPr/>
          </p:nvSpPr>
          <p:spPr bwMode="auto">
            <a:xfrm>
              <a:off x="2442" y="2305"/>
              <a:ext cx="16" cy="25"/>
            </a:xfrm>
            <a:custGeom>
              <a:avLst/>
              <a:gdLst>
                <a:gd name="T0" fmla="*/ 1 w 22"/>
                <a:gd name="T1" fmla="*/ 0 h 41"/>
                <a:gd name="T2" fmla="*/ 1 w 22"/>
                <a:gd name="T3" fmla="*/ 0 h 41"/>
                <a:gd name="T4" fmla="*/ 1 w 22"/>
                <a:gd name="T5" fmla="*/ 1 h 41"/>
                <a:gd name="T6" fmla="*/ 1 w 22"/>
                <a:gd name="T7" fmla="*/ 1 h 41"/>
                <a:gd name="T8" fmla="*/ 0 w 22"/>
                <a:gd name="T9" fmla="*/ 1 h 41"/>
                <a:gd name="T10" fmla="*/ 0 w 22"/>
                <a:gd name="T11" fmla="*/ 1 h 41"/>
                <a:gd name="T12" fmla="*/ 0 w 22"/>
                <a:gd name="T13" fmla="*/ 1 h 41"/>
                <a:gd name="T14" fmla="*/ 1 w 22"/>
                <a:gd name="T15" fmla="*/ 1 h 41"/>
                <a:gd name="T16" fmla="*/ 1 w 22"/>
                <a:gd name="T17" fmla="*/ 1 h 41"/>
                <a:gd name="T18" fmla="*/ 1 w 22"/>
                <a:gd name="T19" fmla="*/ 1 h 41"/>
                <a:gd name="T20" fmla="*/ 1 w 22"/>
                <a:gd name="T21" fmla="*/ 1 h 41"/>
                <a:gd name="T22" fmla="*/ 1 w 22"/>
                <a:gd name="T23" fmla="*/ 1 h 41"/>
                <a:gd name="T24" fmla="*/ 0 w 22"/>
                <a:gd name="T25" fmla="*/ 1 h 41"/>
                <a:gd name="T26" fmla="*/ 0 w 22"/>
                <a:gd name="T27" fmla="*/ 1 h 41"/>
                <a:gd name="T28" fmla="*/ 1 w 22"/>
                <a:gd name="T29" fmla="*/ 1 h 41"/>
                <a:gd name="T30" fmla="*/ 1 w 22"/>
                <a:gd name="T31" fmla="*/ 1 h 41"/>
                <a:gd name="T32" fmla="*/ 1 w 22"/>
                <a:gd name="T33" fmla="*/ 1 h 41"/>
                <a:gd name="T34" fmla="*/ 1 w 22"/>
                <a:gd name="T35" fmla="*/ 1 h 41"/>
                <a:gd name="T36" fmla="*/ 1 w 22"/>
                <a:gd name="T37" fmla="*/ 1 h 41"/>
                <a:gd name="T38" fmla="*/ 1 w 22"/>
                <a:gd name="T39" fmla="*/ 1 h 41"/>
                <a:gd name="T40" fmla="*/ 1 w 22"/>
                <a:gd name="T41" fmla="*/ 1 h 41"/>
                <a:gd name="T42" fmla="*/ 1 w 22"/>
                <a:gd name="T43" fmla="*/ 1 h 41"/>
                <a:gd name="T44" fmla="*/ 1 w 22"/>
                <a:gd name="T45" fmla="*/ 1 h 41"/>
                <a:gd name="T46" fmla="*/ 1 w 22"/>
                <a:gd name="T47" fmla="*/ 1 h 41"/>
                <a:gd name="T48" fmla="*/ 1 w 22"/>
                <a:gd name="T49" fmla="*/ 1 h 41"/>
                <a:gd name="T50" fmla="*/ 1 w 22"/>
                <a:gd name="T51" fmla="*/ 1 h 41"/>
                <a:gd name="T52" fmla="*/ 1 w 22"/>
                <a:gd name="T53" fmla="*/ 1 h 41"/>
                <a:gd name="T54" fmla="*/ 1 w 22"/>
                <a:gd name="T55" fmla="*/ 1 h 41"/>
                <a:gd name="T56" fmla="*/ 1 w 22"/>
                <a:gd name="T57" fmla="*/ 1 h 41"/>
                <a:gd name="T58" fmla="*/ 1 w 22"/>
                <a:gd name="T59" fmla="*/ 1 h 41"/>
                <a:gd name="T60" fmla="*/ 1 w 22"/>
                <a:gd name="T61" fmla="*/ 1 h 41"/>
                <a:gd name="T62" fmla="*/ 1 w 22"/>
                <a:gd name="T63" fmla="*/ 1 h 41"/>
                <a:gd name="T64" fmla="*/ 1 w 22"/>
                <a:gd name="T65" fmla="*/ 1 h 41"/>
                <a:gd name="T66" fmla="*/ 1 w 22"/>
                <a:gd name="T67" fmla="*/ 1 h 41"/>
                <a:gd name="T68" fmla="*/ 1 w 22"/>
                <a:gd name="T69" fmla="*/ 1 h 41"/>
                <a:gd name="T70" fmla="*/ 1 w 22"/>
                <a:gd name="T71" fmla="*/ 1 h 41"/>
                <a:gd name="T72" fmla="*/ 1 w 22"/>
                <a:gd name="T73" fmla="*/ 0 h 41"/>
                <a:gd name="T74" fmla="*/ 1 w 22"/>
                <a:gd name="T75" fmla="*/ 0 h 41"/>
                <a:gd name="T76" fmla="*/ 1 w 22"/>
                <a:gd name="T77" fmla="*/ 0 h 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
                <a:gd name="T118" fmla="*/ 0 h 41"/>
                <a:gd name="T119" fmla="*/ 22 w 22"/>
                <a:gd name="T120" fmla="*/ 41 h 4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 h="41">
                  <a:moveTo>
                    <a:pt x="14" y="0"/>
                  </a:moveTo>
                  <a:lnTo>
                    <a:pt x="14" y="0"/>
                  </a:lnTo>
                  <a:lnTo>
                    <a:pt x="7" y="5"/>
                  </a:lnTo>
                  <a:lnTo>
                    <a:pt x="4" y="5"/>
                  </a:lnTo>
                  <a:lnTo>
                    <a:pt x="0" y="6"/>
                  </a:lnTo>
                  <a:lnTo>
                    <a:pt x="0" y="10"/>
                  </a:lnTo>
                  <a:lnTo>
                    <a:pt x="2" y="13"/>
                  </a:lnTo>
                  <a:lnTo>
                    <a:pt x="4" y="16"/>
                  </a:lnTo>
                  <a:lnTo>
                    <a:pt x="4" y="20"/>
                  </a:lnTo>
                  <a:lnTo>
                    <a:pt x="2" y="20"/>
                  </a:lnTo>
                  <a:lnTo>
                    <a:pt x="0" y="20"/>
                  </a:lnTo>
                  <a:lnTo>
                    <a:pt x="2" y="21"/>
                  </a:lnTo>
                  <a:lnTo>
                    <a:pt x="4" y="23"/>
                  </a:lnTo>
                  <a:lnTo>
                    <a:pt x="10" y="26"/>
                  </a:lnTo>
                  <a:lnTo>
                    <a:pt x="10" y="31"/>
                  </a:lnTo>
                  <a:lnTo>
                    <a:pt x="9" y="35"/>
                  </a:lnTo>
                  <a:lnTo>
                    <a:pt x="7" y="38"/>
                  </a:lnTo>
                  <a:lnTo>
                    <a:pt x="7" y="40"/>
                  </a:lnTo>
                  <a:lnTo>
                    <a:pt x="9" y="41"/>
                  </a:lnTo>
                  <a:lnTo>
                    <a:pt x="14" y="40"/>
                  </a:lnTo>
                  <a:lnTo>
                    <a:pt x="17" y="38"/>
                  </a:lnTo>
                  <a:lnTo>
                    <a:pt x="20" y="35"/>
                  </a:lnTo>
                  <a:lnTo>
                    <a:pt x="22" y="31"/>
                  </a:lnTo>
                  <a:lnTo>
                    <a:pt x="22" y="26"/>
                  </a:lnTo>
                  <a:lnTo>
                    <a:pt x="20" y="15"/>
                  </a:lnTo>
                  <a:lnTo>
                    <a:pt x="19" y="10"/>
                  </a:lnTo>
                  <a:lnTo>
                    <a:pt x="19" y="3"/>
                  </a:lnTo>
                  <a:lnTo>
                    <a:pt x="17" y="1"/>
                  </a:lnTo>
                  <a:lnTo>
                    <a:pt x="15" y="1"/>
                  </a:lnTo>
                  <a:lnTo>
                    <a:pt x="14"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79" name="Freeform 127"/>
            <p:cNvSpPr>
              <a:spLocks/>
            </p:cNvSpPr>
            <p:nvPr/>
          </p:nvSpPr>
          <p:spPr bwMode="auto">
            <a:xfrm>
              <a:off x="2424" y="2297"/>
              <a:ext cx="11" cy="6"/>
            </a:xfrm>
            <a:custGeom>
              <a:avLst/>
              <a:gdLst>
                <a:gd name="T0" fmla="*/ 1 w 16"/>
                <a:gd name="T1" fmla="*/ 0 h 11"/>
                <a:gd name="T2" fmla="*/ 1 w 16"/>
                <a:gd name="T3" fmla="*/ 0 h 11"/>
                <a:gd name="T4" fmla="*/ 1 w 16"/>
                <a:gd name="T5" fmla="*/ 1 h 11"/>
                <a:gd name="T6" fmla="*/ 0 w 16"/>
                <a:gd name="T7" fmla="*/ 1 h 11"/>
                <a:gd name="T8" fmla="*/ 0 w 16"/>
                <a:gd name="T9" fmla="*/ 1 h 11"/>
                <a:gd name="T10" fmla="*/ 1 w 16"/>
                <a:gd name="T11" fmla="*/ 1 h 11"/>
                <a:gd name="T12" fmla="*/ 1 w 16"/>
                <a:gd name="T13" fmla="*/ 1 h 11"/>
                <a:gd name="T14" fmla="*/ 1 w 16"/>
                <a:gd name="T15" fmla="*/ 1 h 11"/>
                <a:gd name="T16" fmla="*/ 1 w 16"/>
                <a:gd name="T17" fmla="*/ 1 h 11"/>
                <a:gd name="T18" fmla="*/ 1 w 16"/>
                <a:gd name="T19" fmla="*/ 1 h 11"/>
                <a:gd name="T20" fmla="*/ 1 w 16"/>
                <a:gd name="T21" fmla="*/ 1 h 11"/>
                <a:gd name="T22" fmla="*/ 1 w 16"/>
                <a:gd name="T23" fmla="*/ 0 h 11"/>
                <a:gd name="T24" fmla="*/ 1 w 16"/>
                <a:gd name="T25" fmla="*/ 0 h 11"/>
                <a:gd name="T26" fmla="*/ 1 w 16"/>
                <a:gd name="T27" fmla="*/ 0 h 11"/>
                <a:gd name="T28" fmla="*/ 1 w 16"/>
                <a:gd name="T29" fmla="*/ 0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11"/>
                <a:gd name="T47" fmla="*/ 16 w 16"/>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11">
                  <a:moveTo>
                    <a:pt x="10" y="0"/>
                  </a:moveTo>
                  <a:lnTo>
                    <a:pt x="10" y="0"/>
                  </a:lnTo>
                  <a:lnTo>
                    <a:pt x="5" y="3"/>
                  </a:lnTo>
                  <a:lnTo>
                    <a:pt x="0" y="6"/>
                  </a:lnTo>
                  <a:lnTo>
                    <a:pt x="6" y="9"/>
                  </a:lnTo>
                  <a:lnTo>
                    <a:pt x="10" y="11"/>
                  </a:lnTo>
                  <a:lnTo>
                    <a:pt x="13" y="9"/>
                  </a:lnTo>
                  <a:lnTo>
                    <a:pt x="15" y="9"/>
                  </a:lnTo>
                  <a:lnTo>
                    <a:pt x="15" y="6"/>
                  </a:lnTo>
                  <a:lnTo>
                    <a:pt x="16" y="0"/>
                  </a:lnTo>
                  <a:lnTo>
                    <a:pt x="10"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80" name="Freeform 128"/>
            <p:cNvSpPr>
              <a:spLocks/>
            </p:cNvSpPr>
            <p:nvPr/>
          </p:nvSpPr>
          <p:spPr bwMode="auto">
            <a:xfrm>
              <a:off x="2442" y="2293"/>
              <a:ext cx="9" cy="10"/>
            </a:xfrm>
            <a:custGeom>
              <a:avLst/>
              <a:gdLst>
                <a:gd name="T0" fmla="*/ 1 w 15"/>
                <a:gd name="T1" fmla="*/ 1 h 15"/>
                <a:gd name="T2" fmla="*/ 1 w 15"/>
                <a:gd name="T3" fmla="*/ 1 h 15"/>
                <a:gd name="T4" fmla="*/ 1 w 15"/>
                <a:gd name="T5" fmla="*/ 1 h 15"/>
                <a:gd name="T6" fmla="*/ 0 w 15"/>
                <a:gd name="T7" fmla="*/ 1 h 15"/>
                <a:gd name="T8" fmla="*/ 1 w 15"/>
                <a:gd name="T9" fmla="*/ 1 h 15"/>
                <a:gd name="T10" fmla="*/ 1 w 15"/>
                <a:gd name="T11" fmla="*/ 1 h 15"/>
                <a:gd name="T12" fmla="*/ 1 w 15"/>
                <a:gd name="T13" fmla="*/ 1 h 15"/>
                <a:gd name="T14" fmla="*/ 1 w 15"/>
                <a:gd name="T15" fmla="*/ 1 h 15"/>
                <a:gd name="T16" fmla="*/ 1 w 15"/>
                <a:gd name="T17" fmla="*/ 1 h 15"/>
                <a:gd name="T18" fmla="*/ 1 w 15"/>
                <a:gd name="T19" fmla="*/ 1 h 15"/>
                <a:gd name="T20" fmla="*/ 1 w 15"/>
                <a:gd name="T21" fmla="*/ 1 h 15"/>
                <a:gd name="T22" fmla="*/ 1 w 15"/>
                <a:gd name="T23" fmla="*/ 1 h 15"/>
                <a:gd name="T24" fmla="*/ 1 w 15"/>
                <a:gd name="T25" fmla="*/ 0 h 15"/>
                <a:gd name="T26" fmla="*/ 1 w 15"/>
                <a:gd name="T27" fmla="*/ 0 h 15"/>
                <a:gd name="T28" fmla="*/ 1 w 15"/>
                <a:gd name="T29" fmla="*/ 1 h 15"/>
                <a:gd name="T30" fmla="*/ 1 w 15"/>
                <a:gd name="T31" fmla="*/ 1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5"/>
                <a:gd name="T50" fmla="*/ 15 w 15"/>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5">
                  <a:moveTo>
                    <a:pt x="4" y="2"/>
                  </a:moveTo>
                  <a:lnTo>
                    <a:pt x="4" y="2"/>
                  </a:lnTo>
                  <a:lnTo>
                    <a:pt x="2" y="4"/>
                  </a:lnTo>
                  <a:lnTo>
                    <a:pt x="0" y="9"/>
                  </a:lnTo>
                  <a:lnTo>
                    <a:pt x="2" y="12"/>
                  </a:lnTo>
                  <a:lnTo>
                    <a:pt x="4" y="13"/>
                  </a:lnTo>
                  <a:lnTo>
                    <a:pt x="7" y="15"/>
                  </a:lnTo>
                  <a:lnTo>
                    <a:pt x="9" y="15"/>
                  </a:lnTo>
                  <a:lnTo>
                    <a:pt x="12" y="12"/>
                  </a:lnTo>
                  <a:lnTo>
                    <a:pt x="15" y="4"/>
                  </a:lnTo>
                  <a:lnTo>
                    <a:pt x="9" y="0"/>
                  </a:lnTo>
                  <a:lnTo>
                    <a:pt x="5" y="0"/>
                  </a:lnTo>
                  <a:lnTo>
                    <a:pt x="4"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81" name="Freeform 129"/>
            <p:cNvSpPr>
              <a:spLocks/>
            </p:cNvSpPr>
            <p:nvPr/>
          </p:nvSpPr>
          <p:spPr bwMode="auto">
            <a:xfrm>
              <a:off x="2319" y="2251"/>
              <a:ext cx="38" cy="68"/>
            </a:xfrm>
            <a:custGeom>
              <a:avLst/>
              <a:gdLst>
                <a:gd name="T0" fmla="*/ 1 w 55"/>
                <a:gd name="T1" fmla="*/ 1 h 109"/>
                <a:gd name="T2" fmla="*/ 1 w 55"/>
                <a:gd name="T3" fmla="*/ 1 h 109"/>
                <a:gd name="T4" fmla="*/ 1 w 55"/>
                <a:gd name="T5" fmla="*/ 1 h 109"/>
                <a:gd name="T6" fmla="*/ 1 w 55"/>
                <a:gd name="T7" fmla="*/ 1 h 109"/>
                <a:gd name="T8" fmla="*/ 1 w 55"/>
                <a:gd name="T9" fmla="*/ 1 h 109"/>
                <a:gd name="T10" fmla="*/ 1 w 55"/>
                <a:gd name="T11" fmla="*/ 1 h 109"/>
                <a:gd name="T12" fmla="*/ 1 w 55"/>
                <a:gd name="T13" fmla="*/ 1 h 109"/>
                <a:gd name="T14" fmla="*/ 1 w 55"/>
                <a:gd name="T15" fmla="*/ 1 h 109"/>
                <a:gd name="T16" fmla="*/ 1 w 55"/>
                <a:gd name="T17" fmla="*/ 1 h 109"/>
                <a:gd name="T18" fmla="*/ 1 w 55"/>
                <a:gd name="T19" fmla="*/ 1 h 109"/>
                <a:gd name="T20" fmla="*/ 1 w 55"/>
                <a:gd name="T21" fmla="*/ 1 h 109"/>
                <a:gd name="T22" fmla="*/ 1 w 55"/>
                <a:gd name="T23" fmla="*/ 1 h 109"/>
                <a:gd name="T24" fmla="*/ 1 w 55"/>
                <a:gd name="T25" fmla="*/ 1 h 109"/>
                <a:gd name="T26" fmla="*/ 1 w 55"/>
                <a:gd name="T27" fmla="*/ 0 h 109"/>
                <a:gd name="T28" fmla="*/ 1 w 55"/>
                <a:gd name="T29" fmla="*/ 0 h 109"/>
                <a:gd name="T30" fmla="*/ 1 w 55"/>
                <a:gd name="T31" fmla="*/ 1 h 109"/>
                <a:gd name="T32" fmla="*/ 1 w 55"/>
                <a:gd name="T33" fmla="*/ 1 h 109"/>
                <a:gd name="T34" fmla="*/ 1 w 55"/>
                <a:gd name="T35" fmla="*/ 1 h 109"/>
                <a:gd name="T36" fmla="*/ 1 w 55"/>
                <a:gd name="T37" fmla="*/ 1 h 109"/>
                <a:gd name="T38" fmla="*/ 1 w 55"/>
                <a:gd name="T39" fmla="*/ 1 h 109"/>
                <a:gd name="T40" fmla="*/ 1 w 55"/>
                <a:gd name="T41" fmla="*/ 1 h 109"/>
                <a:gd name="T42" fmla="*/ 0 w 55"/>
                <a:gd name="T43" fmla="*/ 1 h 109"/>
                <a:gd name="T44" fmla="*/ 1 w 55"/>
                <a:gd name="T45" fmla="*/ 1 h 109"/>
                <a:gd name="T46" fmla="*/ 1 w 55"/>
                <a:gd name="T47" fmla="*/ 1 h 109"/>
                <a:gd name="T48" fmla="*/ 1 w 55"/>
                <a:gd name="T49" fmla="*/ 1 h 109"/>
                <a:gd name="T50" fmla="*/ 1 w 55"/>
                <a:gd name="T51" fmla="*/ 1 h 109"/>
                <a:gd name="T52" fmla="*/ 1 w 55"/>
                <a:gd name="T53" fmla="*/ 1 h 109"/>
                <a:gd name="T54" fmla="*/ 1 w 55"/>
                <a:gd name="T55" fmla="*/ 1 h 109"/>
                <a:gd name="T56" fmla="*/ 1 w 55"/>
                <a:gd name="T57" fmla="*/ 1 h 109"/>
                <a:gd name="T58" fmla="*/ 1 w 55"/>
                <a:gd name="T59" fmla="*/ 1 h 109"/>
                <a:gd name="T60" fmla="*/ 1 w 55"/>
                <a:gd name="T61" fmla="*/ 1 h 109"/>
                <a:gd name="T62" fmla="*/ 1 w 55"/>
                <a:gd name="T63" fmla="*/ 1 h 109"/>
                <a:gd name="T64" fmla="*/ 1 w 55"/>
                <a:gd name="T65" fmla="*/ 1 h 109"/>
                <a:gd name="T66" fmla="*/ 1 w 55"/>
                <a:gd name="T67" fmla="*/ 1 h 109"/>
                <a:gd name="T68" fmla="*/ 1 w 55"/>
                <a:gd name="T69" fmla="*/ 1 h 109"/>
                <a:gd name="T70" fmla="*/ 1 w 55"/>
                <a:gd name="T71" fmla="*/ 1 h 109"/>
                <a:gd name="T72" fmla="*/ 1 w 55"/>
                <a:gd name="T73" fmla="*/ 1 h 109"/>
                <a:gd name="T74" fmla="*/ 1 w 55"/>
                <a:gd name="T75" fmla="*/ 1 h 109"/>
                <a:gd name="T76" fmla="*/ 1 w 55"/>
                <a:gd name="T77" fmla="*/ 1 h 109"/>
                <a:gd name="T78" fmla="*/ 1 w 55"/>
                <a:gd name="T79" fmla="*/ 1 h 109"/>
                <a:gd name="T80" fmla="*/ 1 w 55"/>
                <a:gd name="T81" fmla="*/ 1 h 109"/>
                <a:gd name="T82" fmla="*/ 1 w 55"/>
                <a:gd name="T83" fmla="*/ 1 h 109"/>
                <a:gd name="T84" fmla="*/ 1 w 55"/>
                <a:gd name="T85" fmla="*/ 1 h 109"/>
                <a:gd name="T86" fmla="*/ 1 w 55"/>
                <a:gd name="T87" fmla="*/ 1 h 109"/>
                <a:gd name="T88" fmla="*/ 1 w 55"/>
                <a:gd name="T89" fmla="*/ 1 h 1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
                <a:gd name="T136" fmla="*/ 0 h 109"/>
                <a:gd name="T137" fmla="*/ 55 w 55"/>
                <a:gd name="T138" fmla="*/ 109 h 1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 h="109">
                  <a:moveTo>
                    <a:pt x="32" y="69"/>
                  </a:moveTo>
                  <a:lnTo>
                    <a:pt x="32" y="69"/>
                  </a:lnTo>
                  <a:lnTo>
                    <a:pt x="27" y="54"/>
                  </a:lnTo>
                  <a:lnTo>
                    <a:pt x="25" y="39"/>
                  </a:lnTo>
                  <a:lnTo>
                    <a:pt x="27" y="36"/>
                  </a:lnTo>
                  <a:lnTo>
                    <a:pt x="29" y="34"/>
                  </a:lnTo>
                  <a:lnTo>
                    <a:pt x="35" y="33"/>
                  </a:lnTo>
                  <a:lnTo>
                    <a:pt x="37" y="29"/>
                  </a:lnTo>
                  <a:lnTo>
                    <a:pt x="37" y="28"/>
                  </a:lnTo>
                  <a:lnTo>
                    <a:pt x="38" y="23"/>
                  </a:lnTo>
                  <a:lnTo>
                    <a:pt x="42" y="21"/>
                  </a:lnTo>
                  <a:lnTo>
                    <a:pt x="45" y="21"/>
                  </a:lnTo>
                  <a:lnTo>
                    <a:pt x="50" y="19"/>
                  </a:lnTo>
                  <a:lnTo>
                    <a:pt x="53" y="18"/>
                  </a:lnTo>
                  <a:lnTo>
                    <a:pt x="55" y="14"/>
                  </a:lnTo>
                  <a:lnTo>
                    <a:pt x="55" y="11"/>
                  </a:lnTo>
                  <a:lnTo>
                    <a:pt x="55" y="3"/>
                  </a:lnTo>
                  <a:lnTo>
                    <a:pt x="53" y="1"/>
                  </a:lnTo>
                  <a:lnTo>
                    <a:pt x="50" y="1"/>
                  </a:lnTo>
                  <a:lnTo>
                    <a:pt x="48" y="1"/>
                  </a:lnTo>
                  <a:lnTo>
                    <a:pt x="47" y="1"/>
                  </a:lnTo>
                  <a:lnTo>
                    <a:pt x="47" y="0"/>
                  </a:lnTo>
                  <a:lnTo>
                    <a:pt x="45" y="0"/>
                  </a:lnTo>
                  <a:lnTo>
                    <a:pt x="38" y="1"/>
                  </a:lnTo>
                  <a:lnTo>
                    <a:pt x="32" y="3"/>
                  </a:lnTo>
                  <a:lnTo>
                    <a:pt x="25" y="1"/>
                  </a:lnTo>
                  <a:lnTo>
                    <a:pt x="20" y="1"/>
                  </a:lnTo>
                  <a:lnTo>
                    <a:pt x="17" y="3"/>
                  </a:lnTo>
                  <a:lnTo>
                    <a:pt x="15" y="9"/>
                  </a:lnTo>
                  <a:lnTo>
                    <a:pt x="10" y="9"/>
                  </a:lnTo>
                  <a:lnTo>
                    <a:pt x="5" y="9"/>
                  </a:lnTo>
                  <a:lnTo>
                    <a:pt x="2" y="11"/>
                  </a:lnTo>
                  <a:lnTo>
                    <a:pt x="0" y="16"/>
                  </a:lnTo>
                  <a:lnTo>
                    <a:pt x="2" y="24"/>
                  </a:lnTo>
                  <a:lnTo>
                    <a:pt x="4" y="26"/>
                  </a:lnTo>
                  <a:lnTo>
                    <a:pt x="5" y="28"/>
                  </a:lnTo>
                  <a:lnTo>
                    <a:pt x="5" y="31"/>
                  </a:lnTo>
                  <a:lnTo>
                    <a:pt x="9" y="36"/>
                  </a:lnTo>
                  <a:lnTo>
                    <a:pt x="10" y="38"/>
                  </a:lnTo>
                  <a:lnTo>
                    <a:pt x="14" y="39"/>
                  </a:lnTo>
                  <a:lnTo>
                    <a:pt x="17" y="39"/>
                  </a:lnTo>
                  <a:lnTo>
                    <a:pt x="19" y="43"/>
                  </a:lnTo>
                  <a:lnTo>
                    <a:pt x="19" y="44"/>
                  </a:lnTo>
                  <a:lnTo>
                    <a:pt x="17" y="48"/>
                  </a:lnTo>
                  <a:lnTo>
                    <a:pt x="15" y="53"/>
                  </a:lnTo>
                  <a:lnTo>
                    <a:pt x="12" y="59"/>
                  </a:lnTo>
                  <a:lnTo>
                    <a:pt x="12" y="69"/>
                  </a:lnTo>
                  <a:lnTo>
                    <a:pt x="10" y="73"/>
                  </a:lnTo>
                  <a:lnTo>
                    <a:pt x="10" y="74"/>
                  </a:lnTo>
                  <a:lnTo>
                    <a:pt x="14" y="76"/>
                  </a:lnTo>
                  <a:lnTo>
                    <a:pt x="15" y="78"/>
                  </a:lnTo>
                  <a:lnTo>
                    <a:pt x="19" y="79"/>
                  </a:lnTo>
                  <a:lnTo>
                    <a:pt x="20" y="84"/>
                  </a:lnTo>
                  <a:lnTo>
                    <a:pt x="20" y="89"/>
                  </a:lnTo>
                  <a:lnTo>
                    <a:pt x="20" y="94"/>
                  </a:lnTo>
                  <a:lnTo>
                    <a:pt x="24" y="96"/>
                  </a:lnTo>
                  <a:lnTo>
                    <a:pt x="30" y="102"/>
                  </a:lnTo>
                  <a:lnTo>
                    <a:pt x="37" y="106"/>
                  </a:lnTo>
                  <a:lnTo>
                    <a:pt x="47" y="109"/>
                  </a:lnTo>
                  <a:lnTo>
                    <a:pt x="55" y="109"/>
                  </a:lnTo>
                  <a:lnTo>
                    <a:pt x="50" y="99"/>
                  </a:lnTo>
                  <a:lnTo>
                    <a:pt x="43" y="89"/>
                  </a:lnTo>
                  <a:lnTo>
                    <a:pt x="42" y="87"/>
                  </a:lnTo>
                  <a:lnTo>
                    <a:pt x="40" y="86"/>
                  </a:lnTo>
                  <a:lnTo>
                    <a:pt x="38" y="79"/>
                  </a:lnTo>
                  <a:lnTo>
                    <a:pt x="32" y="69"/>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82" name="Freeform 130"/>
            <p:cNvSpPr>
              <a:spLocks/>
            </p:cNvSpPr>
            <p:nvPr/>
          </p:nvSpPr>
          <p:spPr bwMode="auto">
            <a:xfrm>
              <a:off x="2346" y="2287"/>
              <a:ext cx="7" cy="8"/>
            </a:xfrm>
            <a:custGeom>
              <a:avLst/>
              <a:gdLst>
                <a:gd name="T0" fmla="*/ 2 w 9"/>
                <a:gd name="T1" fmla="*/ 0 h 12"/>
                <a:gd name="T2" fmla="*/ 2 w 9"/>
                <a:gd name="T3" fmla="*/ 0 h 12"/>
                <a:gd name="T4" fmla="*/ 2 w 9"/>
                <a:gd name="T5" fmla="*/ 1 h 12"/>
                <a:gd name="T6" fmla="*/ 2 w 9"/>
                <a:gd name="T7" fmla="*/ 1 h 12"/>
                <a:gd name="T8" fmla="*/ 2 w 9"/>
                <a:gd name="T9" fmla="*/ 1 h 12"/>
                <a:gd name="T10" fmla="*/ 0 w 9"/>
                <a:gd name="T11" fmla="*/ 1 h 12"/>
                <a:gd name="T12" fmla="*/ 0 w 9"/>
                <a:gd name="T13" fmla="*/ 1 h 12"/>
                <a:gd name="T14" fmla="*/ 2 w 9"/>
                <a:gd name="T15" fmla="*/ 1 h 12"/>
                <a:gd name="T16" fmla="*/ 2 w 9"/>
                <a:gd name="T17" fmla="*/ 1 h 12"/>
                <a:gd name="T18" fmla="*/ 2 w 9"/>
                <a:gd name="T19" fmla="*/ 1 h 12"/>
                <a:gd name="T20" fmla="*/ 2 w 9"/>
                <a:gd name="T21" fmla="*/ 1 h 12"/>
                <a:gd name="T22" fmla="*/ 2 w 9"/>
                <a:gd name="T23" fmla="*/ 1 h 12"/>
                <a:gd name="T24" fmla="*/ 2 w 9"/>
                <a:gd name="T25" fmla="*/ 1 h 12"/>
                <a:gd name="T26" fmla="*/ 2 w 9"/>
                <a:gd name="T27" fmla="*/ 1 h 12"/>
                <a:gd name="T28" fmla="*/ 2 w 9"/>
                <a:gd name="T29" fmla="*/ 1 h 12"/>
                <a:gd name="T30" fmla="*/ 2 w 9"/>
                <a:gd name="T31" fmla="*/ 1 h 12"/>
                <a:gd name="T32" fmla="*/ 2 w 9"/>
                <a:gd name="T33" fmla="*/ 0 h 12"/>
                <a:gd name="T34" fmla="*/ 2 w 9"/>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12"/>
                <a:gd name="T56" fmla="*/ 9 w 9"/>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12">
                  <a:moveTo>
                    <a:pt x="5" y="0"/>
                  </a:moveTo>
                  <a:lnTo>
                    <a:pt x="5" y="0"/>
                  </a:lnTo>
                  <a:lnTo>
                    <a:pt x="4" y="2"/>
                  </a:lnTo>
                  <a:lnTo>
                    <a:pt x="2" y="5"/>
                  </a:lnTo>
                  <a:lnTo>
                    <a:pt x="0" y="10"/>
                  </a:lnTo>
                  <a:lnTo>
                    <a:pt x="0" y="12"/>
                  </a:lnTo>
                  <a:lnTo>
                    <a:pt x="2" y="12"/>
                  </a:lnTo>
                  <a:lnTo>
                    <a:pt x="5" y="12"/>
                  </a:lnTo>
                  <a:lnTo>
                    <a:pt x="7" y="12"/>
                  </a:lnTo>
                  <a:lnTo>
                    <a:pt x="9" y="10"/>
                  </a:lnTo>
                  <a:lnTo>
                    <a:pt x="9" y="4"/>
                  </a:lnTo>
                  <a:lnTo>
                    <a:pt x="5" y="2"/>
                  </a:lnTo>
                  <a:lnTo>
                    <a:pt x="5"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83" name="Freeform 131"/>
            <p:cNvSpPr>
              <a:spLocks/>
            </p:cNvSpPr>
            <p:nvPr/>
          </p:nvSpPr>
          <p:spPr bwMode="auto">
            <a:xfrm>
              <a:off x="2454" y="2289"/>
              <a:ext cx="6" cy="6"/>
            </a:xfrm>
            <a:custGeom>
              <a:avLst/>
              <a:gdLst>
                <a:gd name="T0" fmla="*/ 1 w 10"/>
                <a:gd name="T1" fmla="*/ 0 h 10"/>
                <a:gd name="T2" fmla="*/ 1 w 10"/>
                <a:gd name="T3" fmla="*/ 0 h 10"/>
                <a:gd name="T4" fmla="*/ 1 w 10"/>
                <a:gd name="T5" fmla="*/ 0 h 10"/>
                <a:gd name="T6" fmla="*/ 1 w 10"/>
                <a:gd name="T7" fmla="*/ 0 h 10"/>
                <a:gd name="T8" fmla="*/ 0 w 10"/>
                <a:gd name="T9" fmla="*/ 0 h 10"/>
                <a:gd name="T10" fmla="*/ 0 w 10"/>
                <a:gd name="T11" fmla="*/ 1 h 10"/>
                <a:gd name="T12" fmla="*/ 0 w 10"/>
                <a:gd name="T13" fmla="*/ 1 h 10"/>
                <a:gd name="T14" fmla="*/ 1 w 10"/>
                <a:gd name="T15" fmla="*/ 1 h 10"/>
                <a:gd name="T16" fmla="*/ 1 w 10"/>
                <a:gd name="T17" fmla="*/ 1 h 10"/>
                <a:gd name="T18" fmla="*/ 1 w 10"/>
                <a:gd name="T19" fmla="*/ 1 h 10"/>
                <a:gd name="T20" fmla="*/ 1 w 10"/>
                <a:gd name="T21" fmla="*/ 1 h 10"/>
                <a:gd name="T22" fmla="*/ 1 w 10"/>
                <a:gd name="T23" fmla="*/ 1 h 10"/>
                <a:gd name="T24" fmla="*/ 1 w 10"/>
                <a:gd name="T25" fmla="*/ 1 h 10"/>
                <a:gd name="T26" fmla="*/ 1 w 10"/>
                <a:gd name="T27" fmla="*/ 1 h 10"/>
                <a:gd name="T28" fmla="*/ 1 w 10"/>
                <a:gd name="T29" fmla="*/ 1 h 10"/>
                <a:gd name="T30" fmla="*/ 1 w 10"/>
                <a:gd name="T31" fmla="*/ 1 h 10"/>
                <a:gd name="T32" fmla="*/ 1 w 10"/>
                <a:gd name="T33" fmla="*/ 1 h 10"/>
                <a:gd name="T34" fmla="*/ 1 w 10"/>
                <a:gd name="T35" fmla="*/ 1 h 10"/>
                <a:gd name="T36" fmla="*/ 1 w 10"/>
                <a:gd name="T37" fmla="*/ 0 h 10"/>
                <a:gd name="T38" fmla="*/ 1 w 10"/>
                <a:gd name="T39" fmla="*/ 0 h 10"/>
                <a:gd name="T40" fmla="*/ 1 w 10"/>
                <a:gd name="T41" fmla="*/ 0 h 10"/>
                <a:gd name="T42" fmla="*/ 1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
                <a:gd name="T67" fmla="*/ 0 h 10"/>
                <a:gd name="T68" fmla="*/ 10 w 10"/>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 h="10">
                  <a:moveTo>
                    <a:pt x="7" y="0"/>
                  </a:moveTo>
                  <a:lnTo>
                    <a:pt x="7" y="0"/>
                  </a:lnTo>
                  <a:lnTo>
                    <a:pt x="3" y="0"/>
                  </a:lnTo>
                  <a:lnTo>
                    <a:pt x="2" y="0"/>
                  </a:lnTo>
                  <a:lnTo>
                    <a:pt x="0" y="0"/>
                  </a:lnTo>
                  <a:lnTo>
                    <a:pt x="0" y="3"/>
                  </a:lnTo>
                  <a:lnTo>
                    <a:pt x="2" y="7"/>
                  </a:lnTo>
                  <a:lnTo>
                    <a:pt x="3" y="8"/>
                  </a:lnTo>
                  <a:lnTo>
                    <a:pt x="3" y="10"/>
                  </a:lnTo>
                  <a:lnTo>
                    <a:pt x="5" y="10"/>
                  </a:lnTo>
                  <a:lnTo>
                    <a:pt x="7" y="8"/>
                  </a:lnTo>
                  <a:lnTo>
                    <a:pt x="7" y="7"/>
                  </a:lnTo>
                  <a:lnTo>
                    <a:pt x="10" y="7"/>
                  </a:lnTo>
                  <a:lnTo>
                    <a:pt x="10" y="0"/>
                  </a:lnTo>
                  <a:lnTo>
                    <a:pt x="7"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84" name="Freeform 134"/>
            <p:cNvSpPr>
              <a:spLocks/>
            </p:cNvSpPr>
            <p:nvPr/>
          </p:nvSpPr>
          <p:spPr bwMode="auto">
            <a:xfrm>
              <a:off x="2462" y="2278"/>
              <a:ext cx="11" cy="11"/>
            </a:xfrm>
            <a:custGeom>
              <a:avLst/>
              <a:gdLst>
                <a:gd name="T0" fmla="*/ 0 w 14"/>
                <a:gd name="T1" fmla="*/ 1 h 18"/>
                <a:gd name="T2" fmla="*/ 0 w 14"/>
                <a:gd name="T3" fmla="*/ 1 h 18"/>
                <a:gd name="T4" fmla="*/ 0 w 14"/>
                <a:gd name="T5" fmla="*/ 1 h 18"/>
                <a:gd name="T6" fmla="*/ 0 w 14"/>
                <a:gd name="T7" fmla="*/ 1 h 18"/>
                <a:gd name="T8" fmla="*/ 2 w 14"/>
                <a:gd name="T9" fmla="*/ 1 h 18"/>
                <a:gd name="T10" fmla="*/ 2 w 14"/>
                <a:gd name="T11" fmla="*/ 1 h 18"/>
                <a:gd name="T12" fmla="*/ 2 w 14"/>
                <a:gd name="T13" fmla="*/ 1 h 18"/>
                <a:gd name="T14" fmla="*/ 2 w 14"/>
                <a:gd name="T15" fmla="*/ 1 h 18"/>
                <a:gd name="T16" fmla="*/ 2 w 14"/>
                <a:gd name="T17" fmla="*/ 1 h 18"/>
                <a:gd name="T18" fmla="*/ 2 w 14"/>
                <a:gd name="T19" fmla="*/ 1 h 18"/>
                <a:gd name="T20" fmla="*/ 2 w 14"/>
                <a:gd name="T21" fmla="*/ 1 h 18"/>
                <a:gd name="T22" fmla="*/ 2 w 14"/>
                <a:gd name="T23" fmla="*/ 0 h 18"/>
                <a:gd name="T24" fmla="*/ 0 w 14"/>
                <a:gd name="T25" fmla="*/ 1 h 18"/>
                <a:gd name="T26" fmla="*/ 0 w 14"/>
                <a:gd name="T27" fmla="*/ 1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8"/>
                <a:gd name="T44" fmla="*/ 14 w 14"/>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8">
                  <a:moveTo>
                    <a:pt x="0" y="1"/>
                  </a:moveTo>
                  <a:lnTo>
                    <a:pt x="0" y="1"/>
                  </a:lnTo>
                  <a:lnTo>
                    <a:pt x="0" y="6"/>
                  </a:lnTo>
                  <a:lnTo>
                    <a:pt x="0" y="11"/>
                  </a:lnTo>
                  <a:lnTo>
                    <a:pt x="3" y="15"/>
                  </a:lnTo>
                  <a:lnTo>
                    <a:pt x="6" y="18"/>
                  </a:lnTo>
                  <a:lnTo>
                    <a:pt x="11" y="11"/>
                  </a:lnTo>
                  <a:lnTo>
                    <a:pt x="14" y="5"/>
                  </a:lnTo>
                  <a:lnTo>
                    <a:pt x="6" y="1"/>
                  </a:lnTo>
                  <a:lnTo>
                    <a:pt x="3" y="0"/>
                  </a:lnTo>
                  <a:lnTo>
                    <a:pt x="0" y="1"/>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85" name="Freeform 135"/>
            <p:cNvSpPr>
              <a:spLocks/>
            </p:cNvSpPr>
            <p:nvPr/>
          </p:nvSpPr>
          <p:spPr bwMode="auto">
            <a:xfrm>
              <a:off x="2463" y="2351"/>
              <a:ext cx="3" cy="2"/>
            </a:xfrm>
            <a:custGeom>
              <a:avLst/>
              <a:gdLst>
                <a:gd name="T0" fmla="*/ 1 w 5"/>
                <a:gd name="T1" fmla="*/ 0 h 3"/>
                <a:gd name="T2" fmla="*/ 1 w 5"/>
                <a:gd name="T3" fmla="*/ 0 h 3"/>
                <a:gd name="T4" fmla="*/ 0 w 5"/>
                <a:gd name="T5" fmla="*/ 1 h 3"/>
                <a:gd name="T6" fmla="*/ 0 w 5"/>
                <a:gd name="T7" fmla="*/ 1 h 3"/>
                <a:gd name="T8" fmla="*/ 1 w 5"/>
                <a:gd name="T9" fmla="*/ 0 h 3"/>
                <a:gd name="T10" fmla="*/ 1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0"/>
                  </a:moveTo>
                  <a:lnTo>
                    <a:pt x="5" y="0"/>
                  </a:lnTo>
                  <a:lnTo>
                    <a:pt x="0" y="3"/>
                  </a:lnTo>
                  <a:lnTo>
                    <a:pt x="5"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86" name="Freeform 136"/>
            <p:cNvSpPr>
              <a:spLocks/>
            </p:cNvSpPr>
            <p:nvPr/>
          </p:nvSpPr>
          <p:spPr bwMode="auto">
            <a:xfrm>
              <a:off x="2463" y="2351"/>
              <a:ext cx="3" cy="2"/>
            </a:xfrm>
            <a:custGeom>
              <a:avLst/>
              <a:gdLst>
                <a:gd name="T0" fmla="*/ 1 w 5"/>
                <a:gd name="T1" fmla="*/ 0 h 3"/>
                <a:gd name="T2" fmla="*/ 1 w 5"/>
                <a:gd name="T3" fmla="*/ 0 h 3"/>
                <a:gd name="T4" fmla="*/ 0 w 5"/>
                <a:gd name="T5" fmla="*/ 1 h 3"/>
                <a:gd name="T6" fmla="*/ 0 w 5"/>
                <a:gd name="T7" fmla="*/ 1 h 3"/>
                <a:gd name="T8" fmla="*/ 1 w 5"/>
                <a:gd name="T9" fmla="*/ 0 h 3"/>
                <a:gd name="T10" fmla="*/ 1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0"/>
                  </a:moveTo>
                  <a:lnTo>
                    <a:pt x="5" y="0"/>
                  </a:lnTo>
                  <a:lnTo>
                    <a:pt x="0" y="3"/>
                  </a:lnTo>
                  <a:lnTo>
                    <a:pt x="5"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87" name="Freeform 137"/>
            <p:cNvSpPr>
              <a:spLocks/>
            </p:cNvSpPr>
            <p:nvPr/>
          </p:nvSpPr>
          <p:spPr bwMode="auto">
            <a:xfrm>
              <a:off x="2463" y="2351"/>
              <a:ext cx="3" cy="2"/>
            </a:xfrm>
            <a:custGeom>
              <a:avLst/>
              <a:gdLst>
                <a:gd name="T0" fmla="*/ 1 w 5"/>
                <a:gd name="T1" fmla="*/ 0 h 3"/>
                <a:gd name="T2" fmla="*/ 1 w 5"/>
                <a:gd name="T3" fmla="*/ 0 h 3"/>
                <a:gd name="T4" fmla="*/ 0 w 5"/>
                <a:gd name="T5" fmla="*/ 1 h 3"/>
                <a:gd name="T6" fmla="*/ 0 w 5"/>
                <a:gd name="T7" fmla="*/ 1 h 3"/>
                <a:gd name="T8" fmla="*/ 1 w 5"/>
                <a:gd name="T9" fmla="*/ 0 h 3"/>
                <a:gd name="T10" fmla="*/ 1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0"/>
                  </a:moveTo>
                  <a:lnTo>
                    <a:pt x="5" y="0"/>
                  </a:lnTo>
                  <a:lnTo>
                    <a:pt x="0" y="3"/>
                  </a:lnTo>
                  <a:lnTo>
                    <a:pt x="5"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88" name="Freeform 138"/>
            <p:cNvSpPr>
              <a:spLocks/>
            </p:cNvSpPr>
            <p:nvPr/>
          </p:nvSpPr>
          <p:spPr bwMode="auto">
            <a:xfrm>
              <a:off x="2463" y="2351"/>
              <a:ext cx="3" cy="2"/>
            </a:xfrm>
            <a:custGeom>
              <a:avLst/>
              <a:gdLst>
                <a:gd name="T0" fmla="*/ 1 w 5"/>
                <a:gd name="T1" fmla="*/ 0 h 3"/>
                <a:gd name="T2" fmla="*/ 1 w 5"/>
                <a:gd name="T3" fmla="*/ 0 h 3"/>
                <a:gd name="T4" fmla="*/ 0 w 5"/>
                <a:gd name="T5" fmla="*/ 1 h 3"/>
                <a:gd name="T6" fmla="*/ 0 w 5"/>
                <a:gd name="T7" fmla="*/ 1 h 3"/>
                <a:gd name="T8" fmla="*/ 1 w 5"/>
                <a:gd name="T9" fmla="*/ 0 h 3"/>
                <a:gd name="T10" fmla="*/ 1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0"/>
                  </a:moveTo>
                  <a:lnTo>
                    <a:pt x="5" y="0"/>
                  </a:lnTo>
                  <a:lnTo>
                    <a:pt x="0" y="3"/>
                  </a:lnTo>
                  <a:lnTo>
                    <a:pt x="5" y="0"/>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sp>
          <p:nvSpPr>
            <p:cNvPr id="210089" name="Freeform 139"/>
            <p:cNvSpPr>
              <a:spLocks/>
            </p:cNvSpPr>
            <p:nvPr/>
          </p:nvSpPr>
          <p:spPr bwMode="auto">
            <a:xfrm>
              <a:off x="5287" y="2311"/>
              <a:ext cx="315" cy="268"/>
            </a:xfrm>
            <a:custGeom>
              <a:avLst/>
              <a:gdLst>
                <a:gd name="T0" fmla="*/ 1 w 449"/>
                <a:gd name="T1" fmla="*/ 1 h 432"/>
                <a:gd name="T2" fmla="*/ 0 w 449"/>
                <a:gd name="T3" fmla="*/ 1 h 432"/>
                <a:gd name="T4" fmla="*/ 1 w 449"/>
                <a:gd name="T5" fmla="*/ 1 h 432"/>
                <a:gd name="T6" fmla="*/ 1 w 449"/>
                <a:gd name="T7" fmla="*/ 1 h 432"/>
                <a:gd name="T8" fmla="*/ 1 w 449"/>
                <a:gd name="T9" fmla="*/ 1 h 432"/>
                <a:gd name="T10" fmla="*/ 1 w 449"/>
                <a:gd name="T11" fmla="*/ 1 h 432"/>
                <a:gd name="T12" fmla="*/ 1 w 449"/>
                <a:gd name="T13" fmla="*/ 1 h 432"/>
                <a:gd name="T14" fmla="*/ 1 w 449"/>
                <a:gd name="T15" fmla="*/ 1 h 432"/>
                <a:gd name="T16" fmla="*/ 1 w 449"/>
                <a:gd name="T17" fmla="*/ 1 h 432"/>
                <a:gd name="T18" fmla="*/ 1 w 449"/>
                <a:gd name="T19" fmla="*/ 1 h 432"/>
                <a:gd name="T20" fmla="*/ 1 w 449"/>
                <a:gd name="T21" fmla="*/ 1 h 432"/>
                <a:gd name="T22" fmla="*/ 1 w 449"/>
                <a:gd name="T23" fmla="*/ 1 h 432"/>
                <a:gd name="T24" fmla="*/ 1 w 449"/>
                <a:gd name="T25" fmla="*/ 1 h 432"/>
                <a:gd name="T26" fmla="*/ 1 w 449"/>
                <a:gd name="T27" fmla="*/ 1 h 432"/>
                <a:gd name="T28" fmla="*/ 1 w 449"/>
                <a:gd name="T29" fmla="*/ 1 h 432"/>
                <a:gd name="T30" fmla="*/ 1 w 449"/>
                <a:gd name="T31" fmla="*/ 1 h 432"/>
                <a:gd name="T32" fmla="*/ 1 w 449"/>
                <a:gd name="T33" fmla="*/ 1 h 432"/>
                <a:gd name="T34" fmla="*/ 1 w 449"/>
                <a:gd name="T35" fmla="*/ 1 h 432"/>
                <a:gd name="T36" fmla="*/ 1 w 449"/>
                <a:gd name="T37" fmla="*/ 1 h 432"/>
                <a:gd name="T38" fmla="*/ 1 w 449"/>
                <a:gd name="T39" fmla="*/ 1 h 432"/>
                <a:gd name="T40" fmla="*/ 1 w 449"/>
                <a:gd name="T41" fmla="*/ 1 h 432"/>
                <a:gd name="T42" fmla="*/ 1 w 449"/>
                <a:gd name="T43" fmla="*/ 1 h 432"/>
                <a:gd name="T44" fmla="*/ 1 w 449"/>
                <a:gd name="T45" fmla="*/ 1 h 432"/>
                <a:gd name="T46" fmla="*/ 1 w 449"/>
                <a:gd name="T47" fmla="*/ 1 h 432"/>
                <a:gd name="T48" fmla="*/ 1 w 449"/>
                <a:gd name="T49" fmla="*/ 1 h 432"/>
                <a:gd name="T50" fmla="*/ 1 w 449"/>
                <a:gd name="T51" fmla="*/ 1 h 432"/>
                <a:gd name="T52" fmla="*/ 1 w 449"/>
                <a:gd name="T53" fmla="*/ 1 h 432"/>
                <a:gd name="T54" fmla="*/ 1 w 449"/>
                <a:gd name="T55" fmla="*/ 1 h 432"/>
                <a:gd name="T56" fmla="*/ 1 w 449"/>
                <a:gd name="T57" fmla="*/ 1 h 432"/>
                <a:gd name="T58" fmla="*/ 1 w 449"/>
                <a:gd name="T59" fmla="*/ 1 h 432"/>
                <a:gd name="T60" fmla="*/ 1 w 449"/>
                <a:gd name="T61" fmla="*/ 1 h 432"/>
                <a:gd name="T62" fmla="*/ 1 w 449"/>
                <a:gd name="T63" fmla="*/ 1 h 432"/>
                <a:gd name="T64" fmla="*/ 1 w 449"/>
                <a:gd name="T65" fmla="*/ 1 h 432"/>
                <a:gd name="T66" fmla="*/ 1 w 449"/>
                <a:gd name="T67" fmla="*/ 1 h 432"/>
                <a:gd name="T68" fmla="*/ 1 w 449"/>
                <a:gd name="T69" fmla="*/ 1 h 432"/>
                <a:gd name="T70" fmla="*/ 1 w 449"/>
                <a:gd name="T71" fmla="*/ 1 h 432"/>
                <a:gd name="T72" fmla="*/ 1 w 449"/>
                <a:gd name="T73" fmla="*/ 1 h 432"/>
                <a:gd name="T74" fmla="*/ 1 w 449"/>
                <a:gd name="T75" fmla="*/ 1 h 432"/>
                <a:gd name="T76" fmla="*/ 1 w 449"/>
                <a:gd name="T77" fmla="*/ 1 h 432"/>
                <a:gd name="T78" fmla="*/ 1 w 449"/>
                <a:gd name="T79" fmla="*/ 1 h 432"/>
                <a:gd name="T80" fmla="*/ 1 w 449"/>
                <a:gd name="T81" fmla="*/ 1 h 432"/>
                <a:gd name="T82" fmla="*/ 1 w 449"/>
                <a:gd name="T83" fmla="*/ 1 h 432"/>
                <a:gd name="T84" fmla="*/ 1 w 449"/>
                <a:gd name="T85" fmla="*/ 1 h 432"/>
                <a:gd name="T86" fmla="*/ 1 w 449"/>
                <a:gd name="T87" fmla="*/ 1 h 432"/>
                <a:gd name="T88" fmla="*/ 1 w 449"/>
                <a:gd name="T89" fmla="*/ 1 h 432"/>
                <a:gd name="T90" fmla="*/ 1 w 449"/>
                <a:gd name="T91" fmla="*/ 1 h 432"/>
                <a:gd name="T92" fmla="*/ 1 w 449"/>
                <a:gd name="T93" fmla="*/ 1 h 432"/>
                <a:gd name="T94" fmla="*/ 1 w 449"/>
                <a:gd name="T95" fmla="*/ 1 h 432"/>
                <a:gd name="T96" fmla="*/ 1 w 449"/>
                <a:gd name="T97" fmla="*/ 1 h 432"/>
                <a:gd name="T98" fmla="*/ 1 w 449"/>
                <a:gd name="T99" fmla="*/ 1 h 432"/>
                <a:gd name="T100" fmla="*/ 1 w 449"/>
                <a:gd name="T101" fmla="*/ 1 h 432"/>
                <a:gd name="T102" fmla="*/ 1 w 449"/>
                <a:gd name="T103" fmla="*/ 1 h 432"/>
                <a:gd name="T104" fmla="*/ 1 w 449"/>
                <a:gd name="T105" fmla="*/ 1 h 432"/>
                <a:gd name="T106" fmla="*/ 1 w 449"/>
                <a:gd name="T107" fmla="*/ 1 h 432"/>
                <a:gd name="T108" fmla="*/ 1 w 449"/>
                <a:gd name="T109" fmla="*/ 1 h 432"/>
                <a:gd name="T110" fmla="*/ 1 w 449"/>
                <a:gd name="T111" fmla="*/ 1 h 432"/>
                <a:gd name="T112" fmla="*/ 1 w 449"/>
                <a:gd name="T113" fmla="*/ 1 h 432"/>
                <a:gd name="T114" fmla="*/ 1 w 449"/>
                <a:gd name="T115" fmla="*/ 1 h 432"/>
                <a:gd name="T116" fmla="*/ 1 w 449"/>
                <a:gd name="T117" fmla="*/ 1 h 432"/>
                <a:gd name="T118" fmla="*/ 1 w 449"/>
                <a:gd name="T119" fmla="*/ 1 h 432"/>
                <a:gd name="T120" fmla="*/ 1 w 449"/>
                <a:gd name="T121" fmla="*/ 1 h 432"/>
                <a:gd name="T122" fmla="*/ 1 w 449"/>
                <a:gd name="T123" fmla="*/ 1 h 432"/>
                <a:gd name="T124" fmla="*/ 1 w 449"/>
                <a:gd name="T125" fmla="*/ 0 h 4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49"/>
                <a:gd name="T190" fmla="*/ 0 h 432"/>
                <a:gd name="T191" fmla="*/ 449 w 449"/>
                <a:gd name="T192" fmla="*/ 432 h 4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49" h="432">
                  <a:moveTo>
                    <a:pt x="44" y="2"/>
                  </a:moveTo>
                  <a:lnTo>
                    <a:pt x="44" y="2"/>
                  </a:lnTo>
                  <a:lnTo>
                    <a:pt x="37" y="17"/>
                  </a:lnTo>
                  <a:lnTo>
                    <a:pt x="34" y="23"/>
                  </a:lnTo>
                  <a:lnTo>
                    <a:pt x="27" y="28"/>
                  </a:lnTo>
                  <a:lnTo>
                    <a:pt x="22" y="30"/>
                  </a:lnTo>
                  <a:lnTo>
                    <a:pt x="17" y="32"/>
                  </a:lnTo>
                  <a:lnTo>
                    <a:pt x="12" y="33"/>
                  </a:lnTo>
                  <a:lnTo>
                    <a:pt x="7" y="38"/>
                  </a:lnTo>
                  <a:lnTo>
                    <a:pt x="4" y="47"/>
                  </a:lnTo>
                  <a:lnTo>
                    <a:pt x="4" y="55"/>
                  </a:lnTo>
                  <a:lnTo>
                    <a:pt x="4" y="75"/>
                  </a:lnTo>
                  <a:lnTo>
                    <a:pt x="4" y="90"/>
                  </a:lnTo>
                  <a:lnTo>
                    <a:pt x="2" y="103"/>
                  </a:lnTo>
                  <a:lnTo>
                    <a:pt x="0" y="115"/>
                  </a:lnTo>
                  <a:lnTo>
                    <a:pt x="0" y="128"/>
                  </a:lnTo>
                  <a:lnTo>
                    <a:pt x="2" y="131"/>
                  </a:lnTo>
                  <a:lnTo>
                    <a:pt x="4" y="135"/>
                  </a:lnTo>
                  <a:lnTo>
                    <a:pt x="10" y="140"/>
                  </a:lnTo>
                  <a:lnTo>
                    <a:pt x="17" y="143"/>
                  </a:lnTo>
                  <a:lnTo>
                    <a:pt x="19" y="146"/>
                  </a:lnTo>
                  <a:lnTo>
                    <a:pt x="20" y="150"/>
                  </a:lnTo>
                  <a:lnTo>
                    <a:pt x="20" y="155"/>
                  </a:lnTo>
                  <a:lnTo>
                    <a:pt x="20" y="160"/>
                  </a:lnTo>
                  <a:lnTo>
                    <a:pt x="15" y="168"/>
                  </a:lnTo>
                  <a:lnTo>
                    <a:pt x="12" y="176"/>
                  </a:lnTo>
                  <a:lnTo>
                    <a:pt x="10" y="179"/>
                  </a:lnTo>
                  <a:lnTo>
                    <a:pt x="10" y="184"/>
                  </a:lnTo>
                  <a:lnTo>
                    <a:pt x="12" y="184"/>
                  </a:lnTo>
                  <a:lnTo>
                    <a:pt x="14" y="186"/>
                  </a:lnTo>
                  <a:lnTo>
                    <a:pt x="15" y="186"/>
                  </a:lnTo>
                  <a:lnTo>
                    <a:pt x="17" y="188"/>
                  </a:lnTo>
                  <a:lnTo>
                    <a:pt x="20" y="198"/>
                  </a:lnTo>
                  <a:lnTo>
                    <a:pt x="22" y="208"/>
                  </a:lnTo>
                  <a:lnTo>
                    <a:pt x="22" y="218"/>
                  </a:lnTo>
                  <a:lnTo>
                    <a:pt x="20" y="236"/>
                  </a:lnTo>
                  <a:lnTo>
                    <a:pt x="19" y="242"/>
                  </a:lnTo>
                  <a:lnTo>
                    <a:pt x="17" y="246"/>
                  </a:lnTo>
                  <a:lnTo>
                    <a:pt x="20" y="251"/>
                  </a:lnTo>
                  <a:lnTo>
                    <a:pt x="25" y="252"/>
                  </a:lnTo>
                  <a:lnTo>
                    <a:pt x="32" y="254"/>
                  </a:lnTo>
                  <a:lnTo>
                    <a:pt x="37" y="256"/>
                  </a:lnTo>
                  <a:lnTo>
                    <a:pt x="52" y="267"/>
                  </a:lnTo>
                  <a:lnTo>
                    <a:pt x="59" y="272"/>
                  </a:lnTo>
                  <a:lnTo>
                    <a:pt x="64" y="279"/>
                  </a:lnTo>
                  <a:lnTo>
                    <a:pt x="54" y="282"/>
                  </a:lnTo>
                  <a:lnTo>
                    <a:pt x="44" y="286"/>
                  </a:lnTo>
                  <a:lnTo>
                    <a:pt x="35" y="289"/>
                  </a:lnTo>
                  <a:lnTo>
                    <a:pt x="32" y="292"/>
                  </a:lnTo>
                  <a:lnTo>
                    <a:pt x="30" y="296"/>
                  </a:lnTo>
                  <a:lnTo>
                    <a:pt x="30" y="302"/>
                  </a:lnTo>
                  <a:lnTo>
                    <a:pt x="32" y="307"/>
                  </a:lnTo>
                  <a:lnTo>
                    <a:pt x="34" y="314"/>
                  </a:lnTo>
                  <a:lnTo>
                    <a:pt x="34" y="319"/>
                  </a:lnTo>
                  <a:lnTo>
                    <a:pt x="32" y="322"/>
                  </a:lnTo>
                  <a:lnTo>
                    <a:pt x="27" y="325"/>
                  </a:lnTo>
                  <a:lnTo>
                    <a:pt x="17" y="330"/>
                  </a:lnTo>
                  <a:lnTo>
                    <a:pt x="14" y="334"/>
                  </a:lnTo>
                  <a:lnTo>
                    <a:pt x="10" y="339"/>
                  </a:lnTo>
                  <a:lnTo>
                    <a:pt x="9" y="344"/>
                  </a:lnTo>
                  <a:lnTo>
                    <a:pt x="10" y="349"/>
                  </a:lnTo>
                  <a:lnTo>
                    <a:pt x="12" y="352"/>
                  </a:lnTo>
                  <a:lnTo>
                    <a:pt x="15" y="355"/>
                  </a:lnTo>
                  <a:lnTo>
                    <a:pt x="20" y="355"/>
                  </a:lnTo>
                  <a:lnTo>
                    <a:pt x="24" y="355"/>
                  </a:lnTo>
                  <a:lnTo>
                    <a:pt x="27" y="354"/>
                  </a:lnTo>
                  <a:lnTo>
                    <a:pt x="29" y="352"/>
                  </a:lnTo>
                  <a:lnTo>
                    <a:pt x="32" y="345"/>
                  </a:lnTo>
                  <a:lnTo>
                    <a:pt x="35" y="337"/>
                  </a:lnTo>
                  <a:lnTo>
                    <a:pt x="39" y="334"/>
                  </a:lnTo>
                  <a:lnTo>
                    <a:pt x="40" y="332"/>
                  </a:lnTo>
                  <a:lnTo>
                    <a:pt x="49" y="329"/>
                  </a:lnTo>
                  <a:lnTo>
                    <a:pt x="55" y="329"/>
                  </a:lnTo>
                  <a:lnTo>
                    <a:pt x="62" y="330"/>
                  </a:lnTo>
                  <a:lnTo>
                    <a:pt x="65" y="332"/>
                  </a:lnTo>
                  <a:lnTo>
                    <a:pt x="67" y="335"/>
                  </a:lnTo>
                  <a:lnTo>
                    <a:pt x="67" y="340"/>
                  </a:lnTo>
                  <a:lnTo>
                    <a:pt x="64" y="344"/>
                  </a:lnTo>
                  <a:lnTo>
                    <a:pt x="57" y="349"/>
                  </a:lnTo>
                  <a:lnTo>
                    <a:pt x="54" y="354"/>
                  </a:lnTo>
                  <a:lnTo>
                    <a:pt x="54" y="360"/>
                  </a:lnTo>
                  <a:lnTo>
                    <a:pt x="50" y="372"/>
                  </a:lnTo>
                  <a:lnTo>
                    <a:pt x="49" y="374"/>
                  </a:lnTo>
                  <a:lnTo>
                    <a:pt x="47" y="375"/>
                  </a:lnTo>
                  <a:lnTo>
                    <a:pt x="45" y="377"/>
                  </a:lnTo>
                  <a:lnTo>
                    <a:pt x="44" y="379"/>
                  </a:lnTo>
                  <a:lnTo>
                    <a:pt x="44" y="384"/>
                  </a:lnTo>
                  <a:lnTo>
                    <a:pt x="45" y="387"/>
                  </a:lnTo>
                  <a:lnTo>
                    <a:pt x="50" y="395"/>
                  </a:lnTo>
                  <a:lnTo>
                    <a:pt x="50" y="400"/>
                  </a:lnTo>
                  <a:lnTo>
                    <a:pt x="50" y="403"/>
                  </a:lnTo>
                  <a:lnTo>
                    <a:pt x="50" y="408"/>
                  </a:lnTo>
                  <a:lnTo>
                    <a:pt x="50" y="412"/>
                  </a:lnTo>
                  <a:lnTo>
                    <a:pt x="54" y="417"/>
                  </a:lnTo>
                  <a:lnTo>
                    <a:pt x="55" y="420"/>
                  </a:lnTo>
                  <a:lnTo>
                    <a:pt x="64" y="425"/>
                  </a:lnTo>
                  <a:lnTo>
                    <a:pt x="65" y="427"/>
                  </a:lnTo>
                  <a:lnTo>
                    <a:pt x="65" y="428"/>
                  </a:lnTo>
                  <a:lnTo>
                    <a:pt x="65" y="430"/>
                  </a:lnTo>
                  <a:lnTo>
                    <a:pt x="67" y="432"/>
                  </a:lnTo>
                  <a:lnTo>
                    <a:pt x="74" y="432"/>
                  </a:lnTo>
                  <a:lnTo>
                    <a:pt x="79" y="430"/>
                  </a:lnTo>
                  <a:lnTo>
                    <a:pt x="83" y="427"/>
                  </a:lnTo>
                  <a:lnTo>
                    <a:pt x="87" y="422"/>
                  </a:lnTo>
                  <a:lnTo>
                    <a:pt x="88" y="418"/>
                  </a:lnTo>
                  <a:lnTo>
                    <a:pt x="88" y="413"/>
                  </a:lnTo>
                  <a:lnTo>
                    <a:pt x="88" y="408"/>
                  </a:lnTo>
                  <a:lnTo>
                    <a:pt x="90" y="405"/>
                  </a:lnTo>
                  <a:lnTo>
                    <a:pt x="92" y="405"/>
                  </a:lnTo>
                  <a:lnTo>
                    <a:pt x="93" y="405"/>
                  </a:lnTo>
                  <a:lnTo>
                    <a:pt x="95" y="405"/>
                  </a:lnTo>
                  <a:lnTo>
                    <a:pt x="97" y="405"/>
                  </a:lnTo>
                  <a:lnTo>
                    <a:pt x="102" y="397"/>
                  </a:lnTo>
                  <a:lnTo>
                    <a:pt x="107" y="389"/>
                  </a:lnTo>
                  <a:lnTo>
                    <a:pt x="108" y="387"/>
                  </a:lnTo>
                  <a:lnTo>
                    <a:pt x="112" y="387"/>
                  </a:lnTo>
                  <a:lnTo>
                    <a:pt x="117" y="385"/>
                  </a:lnTo>
                  <a:lnTo>
                    <a:pt x="133" y="370"/>
                  </a:lnTo>
                  <a:lnTo>
                    <a:pt x="142" y="364"/>
                  </a:lnTo>
                  <a:lnTo>
                    <a:pt x="153" y="359"/>
                  </a:lnTo>
                  <a:lnTo>
                    <a:pt x="176" y="355"/>
                  </a:lnTo>
                  <a:lnTo>
                    <a:pt x="185" y="354"/>
                  </a:lnTo>
                  <a:lnTo>
                    <a:pt x="193" y="349"/>
                  </a:lnTo>
                  <a:lnTo>
                    <a:pt x="195" y="347"/>
                  </a:lnTo>
                  <a:lnTo>
                    <a:pt x="196" y="344"/>
                  </a:lnTo>
                  <a:lnTo>
                    <a:pt x="198" y="340"/>
                  </a:lnTo>
                  <a:lnTo>
                    <a:pt x="200" y="339"/>
                  </a:lnTo>
                  <a:lnTo>
                    <a:pt x="210" y="334"/>
                  </a:lnTo>
                  <a:lnTo>
                    <a:pt x="215" y="330"/>
                  </a:lnTo>
                  <a:lnTo>
                    <a:pt x="220" y="325"/>
                  </a:lnTo>
                  <a:lnTo>
                    <a:pt x="223" y="321"/>
                  </a:lnTo>
                  <a:lnTo>
                    <a:pt x="225" y="314"/>
                  </a:lnTo>
                  <a:lnTo>
                    <a:pt x="226" y="309"/>
                  </a:lnTo>
                  <a:lnTo>
                    <a:pt x="230" y="302"/>
                  </a:lnTo>
                  <a:lnTo>
                    <a:pt x="231" y="296"/>
                  </a:lnTo>
                  <a:lnTo>
                    <a:pt x="233" y="291"/>
                  </a:lnTo>
                  <a:lnTo>
                    <a:pt x="236" y="289"/>
                  </a:lnTo>
                  <a:lnTo>
                    <a:pt x="240" y="289"/>
                  </a:lnTo>
                  <a:lnTo>
                    <a:pt x="243" y="291"/>
                  </a:lnTo>
                  <a:lnTo>
                    <a:pt x="249" y="292"/>
                  </a:lnTo>
                  <a:lnTo>
                    <a:pt x="245" y="309"/>
                  </a:lnTo>
                  <a:lnTo>
                    <a:pt x="243" y="317"/>
                  </a:lnTo>
                  <a:lnTo>
                    <a:pt x="243" y="329"/>
                  </a:lnTo>
                  <a:lnTo>
                    <a:pt x="256" y="329"/>
                  </a:lnTo>
                  <a:lnTo>
                    <a:pt x="263" y="327"/>
                  </a:lnTo>
                  <a:lnTo>
                    <a:pt x="266" y="322"/>
                  </a:lnTo>
                  <a:lnTo>
                    <a:pt x="268" y="317"/>
                  </a:lnTo>
                  <a:lnTo>
                    <a:pt x="266" y="314"/>
                  </a:lnTo>
                  <a:lnTo>
                    <a:pt x="263" y="306"/>
                  </a:lnTo>
                  <a:lnTo>
                    <a:pt x="258" y="299"/>
                  </a:lnTo>
                  <a:lnTo>
                    <a:pt x="258" y="294"/>
                  </a:lnTo>
                  <a:lnTo>
                    <a:pt x="259" y="289"/>
                  </a:lnTo>
                  <a:lnTo>
                    <a:pt x="263" y="286"/>
                  </a:lnTo>
                  <a:lnTo>
                    <a:pt x="269" y="284"/>
                  </a:lnTo>
                  <a:lnTo>
                    <a:pt x="276" y="284"/>
                  </a:lnTo>
                  <a:lnTo>
                    <a:pt x="283" y="286"/>
                  </a:lnTo>
                  <a:lnTo>
                    <a:pt x="284" y="287"/>
                  </a:lnTo>
                  <a:lnTo>
                    <a:pt x="284" y="291"/>
                  </a:lnTo>
                  <a:lnTo>
                    <a:pt x="286" y="296"/>
                  </a:lnTo>
                  <a:lnTo>
                    <a:pt x="288" y="297"/>
                  </a:lnTo>
                  <a:lnTo>
                    <a:pt x="289" y="297"/>
                  </a:lnTo>
                  <a:lnTo>
                    <a:pt x="291" y="297"/>
                  </a:lnTo>
                  <a:lnTo>
                    <a:pt x="293" y="299"/>
                  </a:lnTo>
                  <a:lnTo>
                    <a:pt x="293" y="306"/>
                  </a:lnTo>
                  <a:lnTo>
                    <a:pt x="293" y="312"/>
                  </a:lnTo>
                  <a:lnTo>
                    <a:pt x="293" y="317"/>
                  </a:lnTo>
                  <a:lnTo>
                    <a:pt x="296" y="322"/>
                  </a:lnTo>
                  <a:lnTo>
                    <a:pt x="296" y="327"/>
                  </a:lnTo>
                  <a:lnTo>
                    <a:pt x="296" y="332"/>
                  </a:lnTo>
                  <a:lnTo>
                    <a:pt x="293" y="335"/>
                  </a:lnTo>
                  <a:lnTo>
                    <a:pt x="289" y="337"/>
                  </a:lnTo>
                  <a:lnTo>
                    <a:pt x="283" y="339"/>
                  </a:lnTo>
                  <a:lnTo>
                    <a:pt x="281" y="342"/>
                  </a:lnTo>
                  <a:lnTo>
                    <a:pt x="279" y="345"/>
                  </a:lnTo>
                  <a:lnTo>
                    <a:pt x="276" y="345"/>
                  </a:lnTo>
                  <a:lnTo>
                    <a:pt x="273" y="345"/>
                  </a:lnTo>
                  <a:lnTo>
                    <a:pt x="269" y="352"/>
                  </a:lnTo>
                  <a:lnTo>
                    <a:pt x="269" y="359"/>
                  </a:lnTo>
                  <a:lnTo>
                    <a:pt x="273" y="372"/>
                  </a:lnTo>
                  <a:lnTo>
                    <a:pt x="281" y="370"/>
                  </a:lnTo>
                  <a:lnTo>
                    <a:pt x="289" y="365"/>
                  </a:lnTo>
                  <a:lnTo>
                    <a:pt x="298" y="364"/>
                  </a:lnTo>
                  <a:lnTo>
                    <a:pt x="303" y="362"/>
                  </a:lnTo>
                  <a:lnTo>
                    <a:pt x="306" y="359"/>
                  </a:lnTo>
                  <a:lnTo>
                    <a:pt x="308" y="354"/>
                  </a:lnTo>
                  <a:lnTo>
                    <a:pt x="309" y="347"/>
                  </a:lnTo>
                  <a:lnTo>
                    <a:pt x="309" y="337"/>
                  </a:lnTo>
                  <a:lnTo>
                    <a:pt x="308" y="325"/>
                  </a:lnTo>
                  <a:lnTo>
                    <a:pt x="308" y="319"/>
                  </a:lnTo>
                  <a:lnTo>
                    <a:pt x="309" y="312"/>
                  </a:lnTo>
                  <a:lnTo>
                    <a:pt x="311" y="309"/>
                  </a:lnTo>
                  <a:lnTo>
                    <a:pt x="316" y="306"/>
                  </a:lnTo>
                  <a:lnTo>
                    <a:pt x="326" y="302"/>
                  </a:lnTo>
                  <a:lnTo>
                    <a:pt x="329" y="299"/>
                  </a:lnTo>
                  <a:lnTo>
                    <a:pt x="331" y="296"/>
                  </a:lnTo>
                  <a:lnTo>
                    <a:pt x="332" y="286"/>
                  </a:lnTo>
                  <a:lnTo>
                    <a:pt x="318" y="284"/>
                  </a:lnTo>
                  <a:lnTo>
                    <a:pt x="303" y="282"/>
                  </a:lnTo>
                  <a:lnTo>
                    <a:pt x="311" y="281"/>
                  </a:lnTo>
                  <a:lnTo>
                    <a:pt x="319" y="279"/>
                  </a:lnTo>
                  <a:lnTo>
                    <a:pt x="339" y="279"/>
                  </a:lnTo>
                  <a:lnTo>
                    <a:pt x="336" y="271"/>
                  </a:lnTo>
                  <a:lnTo>
                    <a:pt x="334" y="266"/>
                  </a:lnTo>
                  <a:lnTo>
                    <a:pt x="332" y="262"/>
                  </a:lnTo>
                  <a:lnTo>
                    <a:pt x="324" y="261"/>
                  </a:lnTo>
                  <a:lnTo>
                    <a:pt x="321" y="259"/>
                  </a:lnTo>
                  <a:lnTo>
                    <a:pt x="319" y="256"/>
                  </a:lnTo>
                  <a:lnTo>
                    <a:pt x="316" y="252"/>
                  </a:lnTo>
                  <a:lnTo>
                    <a:pt x="316" y="247"/>
                  </a:lnTo>
                  <a:lnTo>
                    <a:pt x="316" y="242"/>
                  </a:lnTo>
                  <a:lnTo>
                    <a:pt x="319" y="239"/>
                  </a:lnTo>
                  <a:lnTo>
                    <a:pt x="323" y="238"/>
                  </a:lnTo>
                  <a:lnTo>
                    <a:pt x="328" y="238"/>
                  </a:lnTo>
                  <a:lnTo>
                    <a:pt x="336" y="239"/>
                  </a:lnTo>
                  <a:lnTo>
                    <a:pt x="339" y="242"/>
                  </a:lnTo>
                  <a:lnTo>
                    <a:pt x="341" y="247"/>
                  </a:lnTo>
                  <a:lnTo>
                    <a:pt x="342" y="252"/>
                  </a:lnTo>
                  <a:lnTo>
                    <a:pt x="346" y="256"/>
                  </a:lnTo>
                  <a:lnTo>
                    <a:pt x="349" y="261"/>
                  </a:lnTo>
                  <a:lnTo>
                    <a:pt x="352" y="262"/>
                  </a:lnTo>
                  <a:lnTo>
                    <a:pt x="356" y="266"/>
                  </a:lnTo>
                  <a:lnTo>
                    <a:pt x="357" y="269"/>
                  </a:lnTo>
                  <a:lnTo>
                    <a:pt x="361" y="276"/>
                  </a:lnTo>
                  <a:lnTo>
                    <a:pt x="362" y="282"/>
                  </a:lnTo>
                  <a:lnTo>
                    <a:pt x="364" y="294"/>
                  </a:lnTo>
                  <a:lnTo>
                    <a:pt x="366" y="306"/>
                  </a:lnTo>
                  <a:lnTo>
                    <a:pt x="366" y="312"/>
                  </a:lnTo>
                  <a:lnTo>
                    <a:pt x="369" y="316"/>
                  </a:lnTo>
                  <a:lnTo>
                    <a:pt x="371" y="319"/>
                  </a:lnTo>
                  <a:lnTo>
                    <a:pt x="372" y="321"/>
                  </a:lnTo>
                  <a:lnTo>
                    <a:pt x="379" y="325"/>
                  </a:lnTo>
                  <a:lnTo>
                    <a:pt x="381" y="312"/>
                  </a:lnTo>
                  <a:lnTo>
                    <a:pt x="382" y="299"/>
                  </a:lnTo>
                  <a:lnTo>
                    <a:pt x="381" y="284"/>
                  </a:lnTo>
                  <a:lnTo>
                    <a:pt x="381" y="277"/>
                  </a:lnTo>
                  <a:lnTo>
                    <a:pt x="382" y="274"/>
                  </a:lnTo>
                  <a:lnTo>
                    <a:pt x="386" y="272"/>
                  </a:lnTo>
                  <a:lnTo>
                    <a:pt x="389" y="272"/>
                  </a:lnTo>
                  <a:lnTo>
                    <a:pt x="396" y="272"/>
                  </a:lnTo>
                  <a:lnTo>
                    <a:pt x="399" y="276"/>
                  </a:lnTo>
                  <a:lnTo>
                    <a:pt x="402" y="282"/>
                  </a:lnTo>
                  <a:lnTo>
                    <a:pt x="406" y="296"/>
                  </a:lnTo>
                  <a:lnTo>
                    <a:pt x="406" y="304"/>
                  </a:lnTo>
                  <a:lnTo>
                    <a:pt x="409" y="311"/>
                  </a:lnTo>
                  <a:lnTo>
                    <a:pt x="415" y="322"/>
                  </a:lnTo>
                  <a:lnTo>
                    <a:pt x="422" y="311"/>
                  </a:lnTo>
                  <a:lnTo>
                    <a:pt x="425" y="304"/>
                  </a:lnTo>
                  <a:lnTo>
                    <a:pt x="430" y="299"/>
                  </a:lnTo>
                  <a:lnTo>
                    <a:pt x="435" y="297"/>
                  </a:lnTo>
                  <a:lnTo>
                    <a:pt x="440" y="297"/>
                  </a:lnTo>
                  <a:lnTo>
                    <a:pt x="445" y="296"/>
                  </a:lnTo>
                  <a:lnTo>
                    <a:pt x="447" y="292"/>
                  </a:lnTo>
                  <a:lnTo>
                    <a:pt x="449" y="286"/>
                  </a:lnTo>
                  <a:lnTo>
                    <a:pt x="447" y="281"/>
                  </a:lnTo>
                  <a:lnTo>
                    <a:pt x="440" y="269"/>
                  </a:lnTo>
                  <a:lnTo>
                    <a:pt x="435" y="264"/>
                  </a:lnTo>
                  <a:lnTo>
                    <a:pt x="430" y="259"/>
                  </a:lnTo>
                  <a:lnTo>
                    <a:pt x="424" y="256"/>
                  </a:lnTo>
                  <a:lnTo>
                    <a:pt x="420" y="249"/>
                  </a:lnTo>
                  <a:lnTo>
                    <a:pt x="420" y="246"/>
                  </a:lnTo>
                  <a:lnTo>
                    <a:pt x="420" y="239"/>
                  </a:lnTo>
                  <a:lnTo>
                    <a:pt x="422" y="228"/>
                  </a:lnTo>
                  <a:lnTo>
                    <a:pt x="422" y="216"/>
                  </a:lnTo>
                  <a:lnTo>
                    <a:pt x="422" y="211"/>
                  </a:lnTo>
                  <a:lnTo>
                    <a:pt x="420" y="206"/>
                  </a:lnTo>
                  <a:lnTo>
                    <a:pt x="419" y="204"/>
                  </a:lnTo>
                  <a:lnTo>
                    <a:pt x="415" y="203"/>
                  </a:lnTo>
                  <a:lnTo>
                    <a:pt x="409" y="201"/>
                  </a:lnTo>
                  <a:lnTo>
                    <a:pt x="406" y="198"/>
                  </a:lnTo>
                  <a:lnTo>
                    <a:pt x="404" y="194"/>
                  </a:lnTo>
                  <a:lnTo>
                    <a:pt x="401" y="193"/>
                  </a:lnTo>
                  <a:lnTo>
                    <a:pt x="399" y="191"/>
                  </a:lnTo>
                  <a:lnTo>
                    <a:pt x="394" y="191"/>
                  </a:lnTo>
                  <a:lnTo>
                    <a:pt x="391" y="191"/>
                  </a:lnTo>
                  <a:lnTo>
                    <a:pt x="389" y="193"/>
                  </a:lnTo>
                  <a:lnTo>
                    <a:pt x="386" y="193"/>
                  </a:lnTo>
                  <a:lnTo>
                    <a:pt x="386" y="199"/>
                  </a:lnTo>
                  <a:lnTo>
                    <a:pt x="387" y="206"/>
                  </a:lnTo>
                  <a:lnTo>
                    <a:pt x="392" y="216"/>
                  </a:lnTo>
                  <a:lnTo>
                    <a:pt x="394" y="219"/>
                  </a:lnTo>
                  <a:lnTo>
                    <a:pt x="394" y="223"/>
                  </a:lnTo>
                  <a:lnTo>
                    <a:pt x="391" y="224"/>
                  </a:lnTo>
                  <a:lnTo>
                    <a:pt x="386" y="226"/>
                  </a:lnTo>
                  <a:lnTo>
                    <a:pt x="384" y="213"/>
                  </a:lnTo>
                  <a:lnTo>
                    <a:pt x="382" y="199"/>
                  </a:lnTo>
                  <a:lnTo>
                    <a:pt x="379" y="189"/>
                  </a:lnTo>
                  <a:lnTo>
                    <a:pt x="372" y="183"/>
                  </a:lnTo>
                  <a:lnTo>
                    <a:pt x="366" y="178"/>
                  </a:lnTo>
                  <a:lnTo>
                    <a:pt x="357" y="174"/>
                  </a:lnTo>
                  <a:lnTo>
                    <a:pt x="354" y="194"/>
                  </a:lnTo>
                  <a:lnTo>
                    <a:pt x="354" y="206"/>
                  </a:lnTo>
                  <a:lnTo>
                    <a:pt x="356" y="216"/>
                  </a:lnTo>
                  <a:lnTo>
                    <a:pt x="357" y="224"/>
                  </a:lnTo>
                  <a:lnTo>
                    <a:pt x="362" y="229"/>
                  </a:lnTo>
                  <a:lnTo>
                    <a:pt x="366" y="236"/>
                  </a:lnTo>
                  <a:lnTo>
                    <a:pt x="369" y="242"/>
                  </a:lnTo>
                  <a:lnTo>
                    <a:pt x="361" y="244"/>
                  </a:lnTo>
                  <a:lnTo>
                    <a:pt x="352" y="244"/>
                  </a:lnTo>
                  <a:lnTo>
                    <a:pt x="346" y="241"/>
                  </a:lnTo>
                  <a:lnTo>
                    <a:pt x="344" y="239"/>
                  </a:lnTo>
                  <a:lnTo>
                    <a:pt x="342" y="236"/>
                  </a:lnTo>
                  <a:lnTo>
                    <a:pt x="341" y="231"/>
                  </a:lnTo>
                  <a:lnTo>
                    <a:pt x="342" y="226"/>
                  </a:lnTo>
                  <a:lnTo>
                    <a:pt x="342" y="221"/>
                  </a:lnTo>
                  <a:lnTo>
                    <a:pt x="342" y="216"/>
                  </a:lnTo>
                  <a:lnTo>
                    <a:pt x="339" y="214"/>
                  </a:lnTo>
                  <a:lnTo>
                    <a:pt x="336" y="213"/>
                  </a:lnTo>
                  <a:lnTo>
                    <a:pt x="329" y="211"/>
                  </a:lnTo>
                  <a:lnTo>
                    <a:pt x="321" y="211"/>
                  </a:lnTo>
                  <a:lnTo>
                    <a:pt x="318" y="209"/>
                  </a:lnTo>
                  <a:lnTo>
                    <a:pt x="316" y="206"/>
                  </a:lnTo>
                  <a:lnTo>
                    <a:pt x="314" y="204"/>
                  </a:lnTo>
                  <a:lnTo>
                    <a:pt x="314" y="203"/>
                  </a:lnTo>
                  <a:lnTo>
                    <a:pt x="316" y="198"/>
                  </a:lnTo>
                  <a:lnTo>
                    <a:pt x="318" y="194"/>
                  </a:lnTo>
                  <a:lnTo>
                    <a:pt x="319" y="191"/>
                  </a:lnTo>
                  <a:lnTo>
                    <a:pt x="326" y="188"/>
                  </a:lnTo>
                  <a:lnTo>
                    <a:pt x="331" y="178"/>
                  </a:lnTo>
                  <a:lnTo>
                    <a:pt x="336" y="168"/>
                  </a:lnTo>
                  <a:lnTo>
                    <a:pt x="337" y="156"/>
                  </a:lnTo>
                  <a:lnTo>
                    <a:pt x="339" y="143"/>
                  </a:lnTo>
                  <a:lnTo>
                    <a:pt x="331" y="145"/>
                  </a:lnTo>
                  <a:lnTo>
                    <a:pt x="324" y="146"/>
                  </a:lnTo>
                  <a:lnTo>
                    <a:pt x="319" y="150"/>
                  </a:lnTo>
                  <a:lnTo>
                    <a:pt x="316" y="153"/>
                  </a:lnTo>
                  <a:lnTo>
                    <a:pt x="313" y="163"/>
                  </a:lnTo>
                  <a:lnTo>
                    <a:pt x="309" y="171"/>
                  </a:lnTo>
                  <a:lnTo>
                    <a:pt x="306" y="178"/>
                  </a:lnTo>
                  <a:lnTo>
                    <a:pt x="303" y="179"/>
                  </a:lnTo>
                  <a:lnTo>
                    <a:pt x="299" y="181"/>
                  </a:lnTo>
                  <a:lnTo>
                    <a:pt x="296" y="179"/>
                  </a:lnTo>
                  <a:lnTo>
                    <a:pt x="294" y="179"/>
                  </a:lnTo>
                  <a:lnTo>
                    <a:pt x="293" y="174"/>
                  </a:lnTo>
                  <a:lnTo>
                    <a:pt x="289" y="160"/>
                  </a:lnTo>
                  <a:lnTo>
                    <a:pt x="284" y="156"/>
                  </a:lnTo>
                  <a:lnTo>
                    <a:pt x="279" y="155"/>
                  </a:lnTo>
                  <a:lnTo>
                    <a:pt x="266" y="153"/>
                  </a:lnTo>
                  <a:lnTo>
                    <a:pt x="269" y="141"/>
                  </a:lnTo>
                  <a:lnTo>
                    <a:pt x="269" y="135"/>
                  </a:lnTo>
                  <a:lnTo>
                    <a:pt x="269" y="128"/>
                  </a:lnTo>
                  <a:lnTo>
                    <a:pt x="268" y="128"/>
                  </a:lnTo>
                  <a:lnTo>
                    <a:pt x="266" y="128"/>
                  </a:lnTo>
                  <a:lnTo>
                    <a:pt x="268" y="123"/>
                  </a:lnTo>
                  <a:lnTo>
                    <a:pt x="269" y="118"/>
                  </a:lnTo>
                  <a:lnTo>
                    <a:pt x="269" y="110"/>
                  </a:lnTo>
                  <a:lnTo>
                    <a:pt x="269" y="105"/>
                  </a:lnTo>
                  <a:lnTo>
                    <a:pt x="266" y="91"/>
                  </a:lnTo>
                  <a:lnTo>
                    <a:pt x="256" y="93"/>
                  </a:lnTo>
                  <a:lnTo>
                    <a:pt x="251" y="95"/>
                  </a:lnTo>
                  <a:lnTo>
                    <a:pt x="249" y="98"/>
                  </a:lnTo>
                  <a:lnTo>
                    <a:pt x="248" y="103"/>
                  </a:lnTo>
                  <a:lnTo>
                    <a:pt x="246" y="110"/>
                  </a:lnTo>
                  <a:lnTo>
                    <a:pt x="246" y="115"/>
                  </a:lnTo>
                  <a:lnTo>
                    <a:pt x="243" y="121"/>
                  </a:lnTo>
                  <a:lnTo>
                    <a:pt x="235" y="126"/>
                  </a:lnTo>
                  <a:lnTo>
                    <a:pt x="225" y="130"/>
                  </a:lnTo>
                  <a:lnTo>
                    <a:pt x="216" y="133"/>
                  </a:lnTo>
                  <a:lnTo>
                    <a:pt x="213" y="135"/>
                  </a:lnTo>
                  <a:lnTo>
                    <a:pt x="210" y="138"/>
                  </a:lnTo>
                  <a:lnTo>
                    <a:pt x="206" y="141"/>
                  </a:lnTo>
                  <a:lnTo>
                    <a:pt x="205" y="146"/>
                  </a:lnTo>
                  <a:lnTo>
                    <a:pt x="203" y="158"/>
                  </a:lnTo>
                  <a:lnTo>
                    <a:pt x="200" y="168"/>
                  </a:lnTo>
                  <a:lnTo>
                    <a:pt x="196" y="171"/>
                  </a:lnTo>
                  <a:lnTo>
                    <a:pt x="193" y="174"/>
                  </a:lnTo>
                  <a:lnTo>
                    <a:pt x="188" y="174"/>
                  </a:lnTo>
                  <a:lnTo>
                    <a:pt x="183" y="174"/>
                  </a:lnTo>
                  <a:lnTo>
                    <a:pt x="181" y="171"/>
                  </a:lnTo>
                  <a:lnTo>
                    <a:pt x="178" y="168"/>
                  </a:lnTo>
                  <a:lnTo>
                    <a:pt x="176" y="160"/>
                  </a:lnTo>
                  <a:lnTo>
                    <a:pt x="173" y="153"/>
                  </a:lnTo>
                  <a:lnTo>
                    <a:pt x="168" y="153"/>
                  </a:lnTo>
                  <a:lnTo>
                    <a:pt x="163" y="153"/>
                  </a:lnTo>
                  <a:lnTo>
                    <a:pt x="163" y="161"/>
                  </a:lnTo>
                  <a:lnTo>
                    <a:pt x="162" y="164"/>
                  </a:lnTo>
                  <a:lnTo>
                    <a:pt x="160" y="166"/>
                  </a:lnTo>
                  <a:lnTo>
                    <a:pt x="155" y="169"/>
                  </a:lnTo>
                  <a:lnTo>
                    <a:pt x="150" y="169"/>
                  </a:lnTo>
                  <a:lnTo>
                    <a:pt x="145" y="169"/>
                  </a:lnTo>
                  <a:lnTo>
                    <a:pt x="140" y="168"/>
                  </a:lnTo>
                  <a:lnTo>
                    <a:pt x="133" y="163"/>
                  </a:lnTo>
                  <a:lnTo>
                    <a:pt x="130" y="156"/>
                  </a:lnTo>
                  <a:lnTo>
                    <a:pt x="128" y="148"/>
                  </a:lnTo>
                  <a:lnTo>
                    <a:pt x="130" y="138"/>
                  </a:lnTo>
                  <a:lnTo>
                    <a:pt x="132" y="135"/>
                  </a:lnTo>
                  <a:lnTo>
                    <a:pt x="133" y="135"/>
                  </a:lnTo>
                  <a:lnTo>
                    <a:pt x="135" y="133"/>
                  </a:lnTo>
                  <a:lnTo>
                    <a:pt x="137" y="131"/>
                  </a:lnTo>
                  <a:lnTo>
                    <a:pt x="138" y="121"/>
                  </a:lnTo>
                  <a:lnTo>
                    <a:pt x="137" y="115"/>
                  </a:lnTo>
                  <a:lnTo>
                    <a:pt x="133" y="110"/>
                  </a:lnTo>
                  <a:lnTo>
                    <a:pt x="128" y="108"/>
                  </a:lnTo>
                  <a:lnTo>
                    <a:pt x="123" y="106"/>
                  </a:lnTo>
                  <a:lnTo>
                    <a:pt x="117" y="108"/>
                  </a:lnTo>
                  <a:lnTo>
                    <a:pt x="115" y="108"/>
                  </a:lnTo>
                  <a:lnTo>
                    <a:pt x="113" y="111"/>
                  </a:lnTo>
                  <a:lnTo>
                    <a:pt x="112" y="116"/>
                  </a:lnTo>
                  <a:lnTo>
                    <a:pt x="112" y="121"/>
                  </a:lnTo>
                  <a:lnTo>
                    <a:pt x="110" y="128"/>
                  </a:lnTo>
                  <a:lnTo>
                    <a:pt x="107" y="131"/>
                  </a:lnTo>
                  <a:lnTo>
                    <a:pt x="102" y="135"/>
                  </a:lnTo>
                  <a:lnTo>
                    <a:pt x="97" y="136"/>
                  </a:lnTo>
                  <a:lnTo>
                    <a:pt x="93" y="141"/>
                  </a:lnTo>
                  <a:lnTo>
                    <a:pt x="92" y="150"/>
                  </a:lnTo>
                  <a:lnTo>
                    <a:pt x="93" y="158"/>
                  </a:lnTo>
                  <a:lnTo>
                    <a:pt x="95" y="166"/>
                  </a:lnTo>
                  <a:lnTo>
                    <a:pt x="93" y="174"/>
                  </a:lnTo>
                  <a:lnTo>
                    <a:pt x="90" y="179"/>
                  </a:lnTo>
                  <a:lnTo>
                    <a:pt x="85" y="183"/>
                  </a:lnTo>
                  <a:lnTo>
                    <a:pt x="79" y="183"/>
                  </a:lnTo>
                  <a:lnTo>
                    <a:pt x="74" y="181"/>
                  </a:lnTo>
                  <a:lnTo>
                    <a:pt x="72" y="178"/>
                  </a:lnTo>
                  <a:lnTo>
                    <a:pt x="70" y="173"/>
                  </a:lnTo>
                  <a:lnTo>
                    <a:pt x="72" y="164"/>
                  </a:lnTo>
                  <a:lnTo>
                    <a:pt x="74" y="153"/>
                  </a:lnTo>
                  <a:lnTo>
                    <a:pt x="74" y="143"/>
                  </a:lnTo>
                  <a:lnTo>
                    <a:pt x="72" y="140"/>
                  </a:lnTo>
                  <a:lnTo>
                    <a:pt x="70" y="136"/>
                  </a:lnTo>
                  <a:lnTo>
                    <a:pt x="69" y="131"/>
                  </a:lnTo>
                  <a:lnTo>
                    <a:pt x="67" y="128"/>
                  </a:lnTo>
                  <a:lnTo>
                    <a:pt x="65" y="115"/>
                  </a:lnTo>
                  <a:lnTo>
                    <a:pt x="67" y="101"/>
                  </a:lnTo>
                  <a:lnTo>
                    <a:pt x="69" y="101"/>
                  </a:lnTo>
                  <a:lnTo>
                    <a:pt x="70" y="101"/>
                  </a:lnTo>
                  <a:lnTo>
                    <a:pt x="74" y="78"/>
                  </a:lnTo>
                  <a:lnTo>
                    <a:pt x="72" y="67"/>
                  </a:lnTo>
                  <a:lnTo>
                    <a:pt x="70" y="55"/>
                  </a:lnTo>
                  <a:lnTo>
                    <a:pt x="69" y="48"/>
                  </a:lnTo>
                  <a:lnTo>
                    <a:pt x="67" y="47"/>
                  </a:lnTo>
                  <a:lnTo>
                    <a:pt x="64" y="45"/>
                  </a:lnTo>
                  <a:lnTo>
                    <a:pt x="57" y="43"/>
                  </a:lnTo>
                  <a:lnTo>
                    <a:pt x="50" y="45"/>
                  </a:lnTo>
                  <a:lnTo>
                    <a:pt x="45" y="45"/>
                  </a:lnTo>
                  <a:lnTo>
                    <a:pt x="42" y="43"/>
                  </a:lnTo>
                  <a:lnTo>
                    <a:pt x="40" y="42"/>
                  </a:lnTo>
                  <a:lnTo>
                    <a:pt x="40" y="38"/>
                  </a:lnTo>
                  <a:lnTo>
                    <a:pt x="40" y="37"/>
                  </a:lnTo>
                  <a:lnTo>
                    <a:pt x="44" y="33"/>
                  </a:lnTo>
                  <a:lnTo>
                    <a:pt x="47" y="28"/>
                  </a:lnTo>
                  <a:lnTo>
                    <a:pt x="50" y="25"/>
                  </a:lnTo>
                  <a:lnTo>
                    <a:pt x="54" y="18"/>
                  </a:lnTo>
                  <a:lnTo>
                    <a:pt x="55" y="13"/>
                  </a:lnTo>
                  <a:lnTo>
                    <a:pt x="55" y="8"/>
                  </a:lnTo>
                  <a:lnTo>
                    <a:pt x="54" y="2"/>
                  </a:lnTo>
                  <a:lnTo>
                    <a:pt x="52" y="0"/>
                  </a:lnTo>
                  <a:lnTo>
                    <a:pt x="49" y="2"/>
                  </a:lnTo>
                  <a:lnTo>
                    <a:pt x="47" y="2"/>
                  </a:lnTo>
                  <a:lnTo>
                    <a:pt x="44" y="2"/>
                  </a:lnTo>
                  <a:close/>
                </a:path>
              </a:pathLst>
            </a:custGeom>
            <a:solidFill>
              <a:srgbClr val="EAEAEA">
                <a:alpha val="83136"/>
              </a:srgbClr>
            </a:solidFill>
            <a:ln w="12700" cap="flat" cmpd="sng">
              <a:solidFill>
                <a:srgbClr val="000000"/>
              </a:solidFill>
              <a:prstDash val="solid"/>
              <a:round/>
              <a:headEnd type="none" w="med" len="med"/>
              <a:tailEnd type="none" w="med" len="med"/>
            </a:ln>
          </p:spPr>
          <p:txBody>
            <a:bodyPr/>
            <a:lstStyle/>
            <a:p>
              <a:endParaRPr lang="en-US"/>
            </a:p>
          </p:txBody>
        </p:sp>
      </p:grpSp>
      <p:sp>
        <p:nvSpPr>
          <p:cNvPr id="209923" name="Rectangle 2"/>
          <p:cNvSpPr>
            <a:spLocks noChangeArrowheads="1"/>
          </p:cNvSpPr>
          <p:nvPr/>
        </p:nvSpPr>
        <p:spPr bwMode="auto">
          <a:xfrm>
            <a:off x="60800" y="286977"/>
            <a:ext cx="652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n-CA" sz="3600" b="1" dirty="0">
                <a:solidFill>
                  <a:schemeClr val="tx2"/>
                </a:solidFill>
                <a:effectLst>
                  <a:glow rad="101600">
                    <a:schemeClr val="bg1">
                      <a:alpha val="60000"/>
                    </a:schemeClr>
                  </a:glow>
                </a:effectLst>
                <a:latin typeface="Arial" pitchFamily="34" charset="0"/>
                <a:ea typeface="+mj-ea"/>
                <a:cs typeface="Arial" pitchFamily="34" charset="0"/>
              </a:rPr>
              <a:t>EMR Program – June 2012</a:t>
            </a:r>
          </a:p>
        </p:txBody>
      </p:sp>
      <p:pic>
        <p:nvPicPr>
          <p:cNvPr id="209924" name="Picture 136" descr="PPP_CSHAP_CLP_GlassBall_Oran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300" y="1703388"/>
            <a:ext cx="3032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5" name="Picture 1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1300" y="2957513"/>
            <a:ext cx="3032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6" name="Picture 1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2888" y="2546350"/>
            <a:ext cx="3032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Text Box 140"/>
          <p:cNvSpPr txBox="1">
            <a:spLocks noChangeArrowheads="1"/>
          </p:cNvSpPr>
          <p:nvPr/>
        </p:nvSpPr>
        <p:spPr bwMode="auto">
          <a:xfrm>
            <a:off x="6913563" y="1668463"/>
            <a:ext cx="1979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eaLnBrk="1" hangingPunct="1">
              <a:spcBef>
                <a:spcPct val="50000"/>
              </a:spcBef>
            </a:pPr>
            <a:r>
              <a:rPr lang="en-CA" sz="1400" b="1">
                <a:solidFill>
                  <a:srgbClr val="000000"/>
                </a:solidFill>
                <a:latin typeface="Calibri" pitchFamily="34" charset="0"/>
              </a:rPr>
              <a:t>EMR Program Start-up</a:t>
            </a:r>
          </a:p>
        </p:txBody>
      </p:sp>
      <p:sp>
        <p:nvSpPr>
          <p:cNvPr id="209928" name="Text Box 141"/>
          <p:cNvSpPr txBox="1">
            <a:spLocks noChangeArrowheads="1"/>
          </p:cNvSpPr>
          <p:nvPr/>
        </p:nvSpPr>
        <p:spPr bwMode="auto">
          <a:xfrm>
            <a:off x="6913563" y="2108200"/>
            <a:ext cx="1979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eaLnBrk="1" hangingPunct="1">
              <a:spcBef>
                <a:spcPct val="50000"/>
              </a:spcBef>
            </a:pPr>
            <a:r>
              <a:rPr lang="en-CA" sz="1400" b="1">
                <a:solidFill>
                  <a:srgbClr val="000000"/>
                </a:solidFill>
                <a:latin typeface="Calibri" pitchFamily="34" charset="0"/>
              </a:rPr>
              <a:t>EMR Program</a:t>
            </a:r>
          </a:p>
        </p:txBody>
      </p:sp>
      <p:sp>
        <p:nvSpPr>
          <p:cNvPr id="209929" name="Text Box 142"/>
          <p:cNvSpPr txBox="1">
            <a:spLocks noChangeArrowheads="1"/>
          </p:cNvSpPr>
          <p:nvPr/>
        </p:nvSpPr>
        <p:spPr bwMode="auto">
          <a:xfrm>
            <a:off x="6913563" y="2508250"/>
            <a:ext cx="1979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eaLnBrk="1" hangingPunct="1">
              <a:spcBef>
                <a:spcPct val="50000"/>
              </a:spcBef>
            </a:pPr>
            <a:r>
              <a:rPr lang="en-CA" sz="1400" b="1">
                <a:solidFill>
                  <a:srgbClr val="000000"/>
                </a:solidFill>
                <a:latin typeface="Calibri" pitchFamily="34" charset="0"/>
              </a:rPr>
              <a:t>Ambulatory EMR</a:t>
            </a:r>
          </a:p>
        </p:txBody>
      </p:sp>
      <p:sp>
        <p:nvSpPr>
          <p:cNvPr id="209930" name="Text Box 143"/>
          <p:cNvSpPr txBox="1">
            <a:spLocks noChangeArrowheads="1"/>
          </p:cNvSpPr>
          <p:nvPr/>
        </p:nvSpPr>
        <p:spPr bwMode="auto">
          <a:xfrm>
            <a:off x="6913563" y="2919413"/>
            <a:ext cx="1979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eaLnBrk="1" hangingPunct="1">
              <a:spcBef>
                <a:spcPct val="50000"/>
              </a:spcBef>
            </a:pPr>
            <a:r>
              <a:rPr lang="en-CA" sz="1400" b="1">
                <a:solidFill>
                  <a:srgbClr val="000000"/>
                </a:solidFill>
                <a:latin typeface="Calibri" pitchFamily="34" charset="0"/>
              </a:rPr>
              <a:t>EMR Upgrade</a:t>
            </a:r>
          </a:p>
        </p:txBody>
      </p:sp>
      <p:pic>
        <p:nvPicPr>
          <p:cNvPr id="209931" name="Picture 145" descr="PPP_CSHAP_CLP_GlassBall_Oran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3246438"/>
            <a:ext cx="3032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2" name="Picture 14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313" y="4049713"/>
            <a:ext cx="3032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3" name="Picture 153" descr="PPP_CSHAP_CLP_GlassBall_Gre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 y="3716338"/>
            <a:ext cx="301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4" name="Picture 155" descr="PPP_CSHAP_CLP_GlassBall_Gre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9238" y="2133600"/>
            <a:ext cx="30162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5" name="Picture 158" descr="PPP_CSHAP_CLP_GlassBall_Gre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0" y="4879975"/>
            <a:ext cx="30162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6" name="Picture 159" descr="PPP_CSHAP_CLP_GlassBall_Oran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9763" y="4581525"/>
            <a:ext cx="3032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7" name="Picture 1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1350" y="5218113"/>
            <a:ext cx="3032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8" name="Picture 162" descr="PPP_CSHAP_CLP_GlassBall_Gre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1350" y="4900613"/>
            <a:ext cx="301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9" name="Picture 165" descr="PPP_CSHAP_CLP_GlassBall_Gre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0850" y="5281613"/>
            <a:ext cx="3016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40" name="Picture 166" descr="PPP_CSHAP_CLP_GlassBall_Oran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3725" y="4403725"/>
            <a:ext cx="3032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41" name="Picture 1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3725" y="4713288"/>
            <a:ext cx="3032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42" name="Picture 168" descr="PPP_CSHAP_CLP_GlassBall_Oran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7863" y="3249613"/>
            <a:ext cx="3032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43" name="Picture 17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4963" y="4510088"/>
            <a:ext cx="3032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44" name="Picture 179" descr="PPP_CSHAP_CLP_GlassBall_Gre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0838" y="4176713"/>
            <a:ext cx="301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45" name="Line 180"/>
          <p:cNvSpPr>
            <a:spLocks noChangeShapeType="1"/>
          </p:cNvSpPr>
          <p:nvPr/>
        </p:nvSpPr>
        <p:spPr bwMode="auto">
          <a:xfrm flipH="1">
            <a:off x="6659563" y="5445125"/>
            <a:ext cx="217487" cy="360363"/>
          </a:xfrm>
          <a:prstGeom prst="line">
            <a:avLst/>
          </a:prstGeom>
          <a:noFill/>
          <a:ln w="28575">
            <a:solidFill>
              <a:schemeClr val="accent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a:p>
        </p:txBody>
      </p:sp>
      <p:pic>
        <p:nvPicPr>
          <p:cNvPr id="209946" name="Picture 169" descr="PPP_CSHAP_CLP_GlassBall_Oran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688" y="5738813"/>
            <a:ext cx="3032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47" name="Line 181"/>
          <p:cNvSpPr>
            <a:spLocks noChangeShapeType="1"/>
          </p:cNvSpPr>
          <p:nvPr/>
        </p:nvSpPr>
        <p:spPr bwMode="auto">
          <a:xfrm>
            <a:off x="7197725" y="5756275"/>
            <a:ext cx="431800" cy="215900"/>
          </a:xfrm>
          <a:prstGeom prst="line">
            <a:avLst/>
          </a:prstGeom>
          <a:noFill/>
          <a:ln w="28575">
            <a:solidFill>
              <a:schemeClr val="accent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a:p>
        </p:txBody>
      </p:sp>
      <p:pic>
        <p:nvPicPr>
          <p:cNvPr id="209948" name="Picture 173" descr="PPP_CSHAP_CLP_GlassBall_Gre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5063" y="5827713"/>
            <a:ext cx="301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49" name="Line 182"/>
          <p:cNvSpPr>
            <a:spLocks noChangeShapeType="1"/>
          </p:cNvSpPr>
          <p:nvPr/>
        </p:nvSpPr>
        <p:spPr bwMode="auto">
          <a:xfrm>
            <a:off x="7223125" y="5091113"/>
            <a:ext cx="44450" cy="169862"/>
          </a:xfrm>
          <a:prstGeom prst="line">
            <a:avLst/>
          </a:prstGeom>
          <a:noFill/>
          <a:ln w="28575">
            <a:solidFill>
              <a:schemeClr val="accent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a:p>
        </p:txBody>
      </p:sp>
      <p:pic>
        <p:nvPicPr>
          <p:cNvPr id="209950" name="Picture 174" descr="PPP_CSHAP_CLP_GlassBall_Oran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4850" y="4940300"/>
            <a:ext cx="3032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51" name="Line 183"/>
          <p:cNvSpPr>
            <a:spLocks noChangeShapeType="1"/>
          </p:cNvSpPr>
          <p:nvPr/>
        </p:nvSpPr>
        <p:spPr bwMode="auto">
          <a:xfrm flipV="1">
            <a:off x="7740650" y="4365625"/>
            <a:ext cx="647700" cy="431800"/>
          </a:xfrm>
          <a:prstGeom prst="line">
            <a:avLst/>
          </a:prstGeom>
          <a:noFill/>
          <a:ln w="28575">
            <a:solidFill>
              <a:schemeClr val="accent1"/>
            </a:solidFill>
            <a:round/>
            <a:headEnd type="oval" w="med" len="med"/>
            <a:tailEnd/>
          </a:ln>
          <a:extLst>
            <a:ext uri="{909E8E84-426E-40DD-AFC4-6F175D3DCCD1}">
              <a14:hiddenFill xmlns:a14="http://schemas.microsoft.com/office/drawing/2010/main">
                <a:noFill/>
              </a14:hiddenFill>
            </a:ext>
          </a:extLst>
        </p:spPr>
        <p:txBody>
          <a:bodyPr/>
          <a:lstStyle/>
          <a:p>
            <a:endParaRPr lang="en-US"/>
          </a:p>
        </p:txBody>
      </p:sp>
      <p:pic>
        <p:nvPicPr>
          <p:cNvPr id="209952" name="Picture 175" descr="PPP_CSHAP_CLP_GlassBall_Oran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1038" y="4038600"/>
            <a:ext cx="3032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53" name="Picture 17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1038" y="4365625"/>
            <a:ext cx="3032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55" name="Picture 17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7125" y="5183188"/>
            <a:ext cx="3032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56" name="Picture 17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4525" y="5537200"/>
            <a:ext cx="3032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57" name="Picture 1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3606800"/>
            <a:ext cx="3032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58" name="Picture 1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413" y="4554538"/>
            <a:ext cx="3032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59" name="Picture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7038" y="4922838"/>
            <a:ext cx="2984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233B"/>
                  </a:outerShdw>
                </a:effectLst>
              </a14:hiddenEffects>
            </a:ext>
          </a:extLst>
        </p:spPr>
      </p:pic>
      <p:sp>
        <p:nvSpPr>
          <p:cNvPr id="170" name="TextBox 169"/>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12</a:t>
            </a:fld>
            <a:endParaRPr lang="en-CA" sz="1050" dirty="0">
              <a:solidFill>
                <a:prstClr val="black"/>
              </a:solidFill>
              <a:latin typeface="Arial Black" pitchFamily="34" charset="0"/>
            </a:endParaRPr>
          </a:p>
        </p:txBody>
      </p:sp>
      <p:sp>
        <p:nvSpPr>
          <p:cNvPr id="171"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Tree>
    <p:extLst>
      <p:ext uri="{BB962C8B-B14F-4D97-AF65-F5344CB8AC3E}">
        <p14:creationId xmlns:p14="http://schemas.microsoft.com/office/powerpoint/2010/main" val="2000329326"/>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1"/>
          <p:cNvSpPr>
            <a:spLocks noGrp="1"/>
          </p:cNvSpPr>
          <p:nvPr>
            <p:ph type="sldNum" sz="quarter" idx="12"/>
          </p:nvPr>
        </p:nvSpPr>
        <p:spPr bwMode="auto">
          <a:xfrm>
            <a:off x="6553199" y="580866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eaLnBrk="1" fontAlgn="base" hangingPunct="1">
              <a:spcBef>
                <a:spcPct val="0"/>
              </a:spcBef>
              <a:spcAft>
                <a:spcPct val="0"/>
              </a:spcAft>
            </a:pPr>
            <a:fld id="{D497E998-6770-4017-A94A-63B205F7BC5A}" type="slidenum">
              <a:rPr lang="en-US" smtClean="0">
                <a:solidFill>
                  <a:srgbClr val="000000"/>
                </a:solidFill>
                <a:latin typeface="Calibri" pitchFamily="34" charset="0"/>
              </a:rPr>
              <a:pPr eaLnBrk="1" fontAlgn="base" hangingPunct="1">
                <a:spcBef>
                  <a:spcPct val="0"/>
                </a:spcBef>
                <a:spcAft>
                  <a:spcPct val="0"/>
                </a:spcAft>
              </a:pPr>
              <a:t>13</a:t>
            </a:fld>
            <a:endParaRPr lang="en-US" smtClean="0">
              <a:solidFill>
                <a:srgbClr val="000000"/>
              </a:solidFill>
              <a:latin typeface="Calibri" pitchFamily="34" charset="0"/>
            </a:endParaRPr>
          </a:p>
        </p:txBody>
      </p:sp>
      <p:pic>
        <p:nvPicPr>
          <p:cNvPr id="325634" name="Picture 2"/>
          <p:cNvPicPr>
            <a:picLocks noChangeAspect="1" noChangeArrowheads="1"/>
          </p:cNvPicPr>
          <p:nvPr/>
        </p:nvPicPr>
        <p:blipFill>
          <a:blip r:embed="rId3"/>
          <a:srcRect/>
          <a:stretch>
            <a:fillRect/>
          </a:stretch>
        </p:blipFill>
        <p:spPr bwMode="auto">
          <a:xfrm>
            <a:off x="279399" y="304800"/>
            <a:ext cx="8607425" cy="59166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med"/>
              </a14:hiddenLine>
            </a:ext>
          </a:extLst>
        </p:spPr>
      </p:pic>
      <p:sp>
        <p:nvSpPr>
          <p:cNvPr id="4" name="TextBox 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13</a:t>
            </a:fld>
            <a:endParaRPr lang="en-CA" sz="1050" dirty="0">
              <a:solidFill>
                <a:prstClr val="black"/>
              </a:solidFill>
              <a:latin typeface="Arial Black" pitchFamily="34" charset="0"/>
            </a:endParaRPr>
          </a:p>
        </p:txBody>
      </p:sp>
      <p:sp>
        <p:nvSpPr>
          <p:cNvPr id="5"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Tree>
    <p:extLst>
      <p:ext uri="{BB962C8B-B14F-4D97-AF65-F5344CB8AC3E}">
        <p14:creationId xmlns:p14="http://schemas.microsoft.com/office/powerpoint/2010/main" val="372561695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Number Placeholder 1"/>
          <p:cNvSpPr>
            <a:spLocks noGrp="1"/>
          </p:cNvSpPr>
          <p:nvPr>
            <p:ph type="sldNum" sz="quarter" idx="12"/>
          </p:nvPr>
        </p:nvSpPr>
        <p:spPr bwMode="auto">
          <a:xfrm>
            <a:off x="6553200" y="599281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eaLnBrk="1" fontAlgn="base" hangingPunct="1">
              <a:spcBef>
                <a:spcPct val="0"/>
              </a:spcBef>
              <a:spcAft>
                <a:spcPct val="0"/>
              </a:spcAft>
            </a:pPr>
            <a:fld id="{45D2557E-8665-40AE-8C5E-05BF62484E12}" type="slidenum">
              <a:rPr lang="en-US" smtClean="0">
                <a:solidFill>
                  <a:srgbClr val="000000"/>
                </a:solidFill>
                <a:latin typeface="Calibri" pitchFamily="34" charset="0"/>
              </a:rPr>
              <a:pPr eaLnBrk="1" fontAlgn="base" hangingPunct="1">
                <a:spcBef>
                  <a:spcPct val="0"/>
                </a:spcBef>
                <a:spcAft>
                  <a:spcPct val="0"/>
                </a:spcAft>
              </a:pPr>
              <a:t>14</a:t>
            </a:fld>
            <a:endParaRPr lang="en-US" smtClean="0">
              <a:solidFill>
                <a:srgbClr val="000000"/>
              </a:solidFill>
              <a:latin typeface="Calibri" pitchFamily="34" charset="0"/>
            </a:endParaRPr>
          </a:p>
        </p:txBody>
      </p:sp>
      <p:pic>
        <p:nvPicPr>
          <p:cNvPr id="326658" name="Picture 2"/>
          <p:cNvPicPr>
            <a:picLocks noChangeAspect="1" noChangeArrowheads="1"/>
          </p:cNvPicPr>
          <p:nvPr/>
        </p:nvPicPr>
        <p:blipFill>
          <a:blip r:embed="rId3"/>
          <a:srcRect/>
          <a:stretch>
            <a:fillRect/>
          </a:stretch>
        </p:blipFill>
        <p:spPr bwMode="auto">
          <a:xfrm>
            <a:off x="325438" y="381000"/>
            <a:ext cx="8513762" cy="58578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med"/>
              </a14:hiddenLine>
            </a:ext>
          </a:extLst>
        </p:spPr>
      </p:pic>
      <p:sp>
        <p:nvSpPr>
          <p:cNvPr id="4" name="TextBox 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14</a:t>
            </a:fld>
            <a:endParaRPr lang="en-CA" sz="1050" dirty="0">
              <a:solidFill>
                <a:prstClr val="black"/>
              </a:solidFill>
              <a:latin typeface="Arial Black" pitchFamily="34" charset="0"/>
            </a:endParaRPr>
          </a:p>
        </p:txBody>
      </p:sp>
      <p:sp>
        <p:nvSpPr>
          <p:cNvPr id="5"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Tree>
    <p:extLst>
      <p:ext uri="{BB962C8B-B14F-4D97-AF65-F5344CB8AC3E}">
        <p14:creationId xmlns:p14="http://schemas.microsoft.com/office/powerpoint/2010/main" val="3052078436"/>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p:cNvPicPr>
            <a:picLocks noChangeAspect="1" noChangeArrowheads="1"/>
          </p:cNvPicPr>
          <p:nvPr/>
        </p:nvPicPr>
        <p:blipFill>
          <a:blip r:embed="rId3"/>
          <a:srcRect/>
          <a:stretch>
            <a:fillRect/>
          </a:stretch>
        </p:blipFill>
        <p:spPr bwMode="auto">
          <a:xfrm>
            <a:off x="682625" y="600076"/>
            <a:ext cx="8058150" cy="58832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med"/>
              </a14:hiddenLine>
            </a:ext>
          </a:extLst>
        </p:spPr>
      </p:pic>
      <p:sp>
        <p:nvSpPr>
          <p:cNvPr id="215044" name="TextBox 1"/>
          <p:cNvSpPr txBox="1">
            <a:spLocks noChangeArrowheads="1"/>
          </p:cNvSpPr>
          <p:nvPr/>
        </p:nvSpPr>
        <p:spPr bwMode="auto">
          <a:xfrm>
            <a:off x="511175" y="527050"/>
            <a:ext cx="8229600" cy="708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eaLnBrk="0" fontAlgn="base" hangingPunct="0">
              <a:spcBef>
                <a:spcPct val="0"/>
              </a:spcBef>
              <a:spcAft>
                <a:spcPct val="0"/>
              </a:spcAft>
              <a:defRPr sz="1200">
                <a:solidFill>
                  <a:schemeClr val="tx1"/>
                </a:solidFill>
                <a:latin typeface="Verdana" pitchFamily="34" charset="0"/>
              </a:defRPr>
            </a:lvl6pPr>
            <a:lvl7pPr marL="2971800" indent="-228600" eaLnBrk="0" fontAlgn="base" hangingPunct="0">
              <a:spcBef>
                <a:spcPct val="0"/>
              </a:spcBef>
              <a:spcAft>
                <a:spcPct val="0"/>
              </a:spcAft>
              <a:defRPr sz="1200">
                <a:solidFill>
                  <a:schemeClr val="tx1"/>
                </a:solidFill>
                <a:latin typeface="Verdana" pitchFamily="34" charset="0"/>
              </a:defRPr>
            </a:lvl7pPr>
            <a:lvl8pPr marL="3429000" indent="-228600" eaLnBrk="0" fontAlgn="base" hangingPunct="0">
              <a:spcBef>
                <a:spcPct val="0"/>
              </a:spcBef>
              <a:spcAft>
                <a:spcPct val="0"/>
              </a:spcAft>
              <a:defRPr sz="1200">
                <a:solidFill>
                  <a:schemeClr val="tx1"/>
                </a:solidFill>
                <a:latin typeface="Verdana" pitchFamily="34" charset="0"/>
              </a:defRPr>
            </a:lvl8pPr>
            <a:lvl9pPr marL="3886200" indent="-228600" eaLnBrk="0" fontAlgn="base" hangingPunct="0">
              <a:spcBef>
                <a:spcPct val="0"/>
              </a:spcBef>
              <a:spcAft>
                <a:spcPct val="0"/>
              </a:spcAft>
              <a:defRPr sz="1200">
                <a:solidFill>
                  <a:schemeClr val="tx1"/>
                </a:solidFill>
                <a:latin typeface="Verdana" pitchFamily="34" charset="0"/>
              </a:defRPr>
            </a:lvl9pPr>
          </a:lstStyle>
          <a:p>
            <a:pPr eaLnBrk="1" hangingPunct="1"/>
            <a:r>
              <a:rPr lang="en-US" sz="4000" b="1">
                <a:solidFill>
                  <a:srgbClr val="00B0F0"/>
                </a:solidFill>
              </a:rPr>
              <a:t>Mobile Computing</a:t>
            </a:r>
          </a:p>
        </p:txBody>
      </p:sp>
      <p:sp>
        <p:nvSpPr>
          <p:cNvPr id="5" name="Rectangle 4"/>
          <p:cNvSpPr/>
          <p:nvPr/>
        </p:nvSpPr>
        <p:spPr>
          <a:xfrm>
            <a:off x="3068638" y="6059488"/>
            <a:ext cx="2928937" cy="387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15</a:t>
            </a:fld>
            <a:endParaRPr lang="en-CA" sz="1050" dirty="0">
              <a:solidFill>
                <a:prstClr val="black"/>
              </a:solidFill>
              <a:latin typeface="Arial Black" pitchFamily="34" charset="0"/>
            </a:endParaRPr>
          </a:p>
        </p:txBody>
      </p:sp>
      <p:sp>
        <p:nvSpPr>
          <p:cNvPr id="7"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Tree>
    <p:extLst>
      <p:ext uri="{BB962C8B-B14F-4D97-AF65-F5344CB8AC3E}">
        <p14:creationId xmlns:p14="http://schemas.microsoft.com/office/powerpoint/2010/main" val="1685192994"/>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431800" y="301625"/>
            <a:ext cx="8243888" cy="5746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US" sz="3600" b="1">
                <a:solidFill>
                  <a:schemeClr val="tx2"/>
                </a:solidFill>
                <a:effectLst>
                  <a:glow rad="101600">
                    <a:schemeClr val="bg1">
                      <a:alpha val="60000"/>
                    </a:schemeClr>
                  </a:glow>
                </a:effectLst>
                <a:latin typeface="Arial" pitchFamily="34" charset="0"/>
                <a:cs typeface="Arial" pitchFamily="34" charset="0"/>
              </a:rPr>
              <a:t>Ubiquitous and Agile</a:t>
            </a:r>
          </a:p>
        </p:txBody>
      </p:sp>
      <p:sp>
        <p:nvSpPr>
          <p:cNvPr id="218115" name="Picture Placeholder 2"/>
          <p:cNvSpPr>
            <a:spLocks noGrp="1" noTextEdit="1"/>
          </p:cNvSpPr>
          <p:nvPr>
            <p:ph type="pic" sz="quarter" idx="12"/>
          </p:nvPr>
        </p:nvSpPr>
        <p:spPr/>
      </p:sp>
      <p:pic>
        <p:nvPicPr>
          <p:cNvPr id="331778" name="Picture 2"/>
          <p:cNvPicPr>
            <a:picLocks noChangeAspect="1" noChangeArrowheads="1"/>
          </p:cNvPicPr>
          <p:nvPr/>
        </p:nvPicPr>
        <p:blipFill>
          <a:blip r:embed="rId3"/>
          <a:srcRect/>
          <a:stretch>
            <a:fillRect/>
          </a:stretch>
        </p:blipFill>
        <p:spPr bwMode="auto">
          <a:xfrm>
            <a:off x="601663" y="1038225"/>
            <a:ext cx="7721600" cy="46497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med"/>
              </a14:hiddenLine>
            </a:ext>
          </a:extLst>
        </p:spPr>
      </p:pic>
      <p:sp>
        <p:nvSpPr>
          <p:cNvPr id="7" name="TextBox 6"/>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16</a:t>
            </a:fld>
            <a:endParaRPr lang="en-CA" sz="1050" dirty="0">
              <a:solidFill>
                <a:prstClr val="black"/>
              </a:solidFill>
              <a:latin typeface="Arial Black" pitchFamily="34" charset="0"/>
            </a:endParaRPr>
          </a:p>
        </p:txBody>
      </p:sp>
      <p:sp>
        <p:nvSpPr>
          <p:cNvPr id="10" name="Footer Placeholder 2"/>
          <p:cNvSpPr txBox="1">
            <a:spLocks/>
          </p:cNvSpPr>
          <p:nvPr/>
        </p:nvSpPr>
        <p:spPr>
          <a:xfrm>
            <a:off x="3581400" y="6407855"/>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fr-FR" sz="1200" dirty="0" smtClean="0">
              <a:latin typeface="Arial Black" pitchFamily="34" charset="0"/>
            </a:endParaRPr>
          </a:p>
          <a:p>
            <a:pPr>
              <a:defRPr/>
            </a:pPr>
            <a:r>
              <a:rPr lang="en-CA" sz="1200" dirty="0" smtClean="0">
                <a:latin typeface="Arial Black" pitchFamily="34" charset="0"/>
              </a:rPr>
              <a:t>© Dr. Wendy Graham 2013</a:t>
            </a:r>
          </a:p>
          <a:p>
            <a:pPr>
              <a:defRPr/>
            </a:pPr>
            <a:endParaRPr lang="fr-FR" sz="1200" dirty="0">
              <a:latin typeface="Arial Black" pitchFamily="34" charset="0"/>
            </a:endParaRPr>
          </a:p>
        </p:txBody>
      </p:sp>
    </p:spTree>
    <p:extLst>
      <p:ext uri="{BB962C8B-B14F-4D97-AF65-F5344CB8AC3E}">
        <p14:creationId xmlns:p14="http://schemas.microsoft.com/office/powerpoint/2010/main" val="1312482235"/>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a:xfrm>
            <a:off x="431800" y="395288"/>
            <a:ext cx="8243888" cy="5746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US" sz="3600" b="1">
                <a:solidFill>
                  <a:schemeClr val="tx2"/>
                </a:solidFill>
                <a:effectLst>
                  <a:glow rad="101600">
                    <a:schemeClr val="bg1">
                      <a:alpha val="60000"/>
                    </a:schemeClr>
                  </a:glow>
                </a:effectLst>
                <a:latin typeface="Arial" pitchFamily="34" charset="0"/>
                <a:cs typeface="Arial" pitchFamily="34" charset="0"/>
              </a:rPr>
              <a:t>Consumer Enablement</a:t>
            </a:r>
          </a:p>
        </p:txBody>
      </p:sp>
      <p:sp>
        <p:nvSpPr>
          <p:cNvPr id="219139" name="Picture Placeholder 2"/>
          <p:cNvSpPr>
            <a:spLocks noGrp="1" noTextEdit="1"/>
          </p:cNvSpPr>
          <p:nvPr>
            <p:ph type="pic" sz="quarter" idx="12"/>
          </p:nvPr>
        </p:nvSpPr>
        <p:spPr/>
      </p:sp>
      <p:pic>
        <p:nvPicPr>
          <p:cNvPr id="332802" name="Picture 2"/>
          <p:cNvPicPr>
            <a:picLocks noChangeAspect="1" noChangeArrowheads="1"/>
          </p:cNvPicPr>
          <p:nvPr/>
        </p:nvPicPr>
        <p:blipFill>
          <a:blip r:embed="rId3"/>
          <a:srcRect/>
          <a:stretch>
            <a:fillRect/>
          </a:stretch>
        </p:blipFill>
        <p:spPr bwMode="auto">
          <a:xfrm>
            <a:off x="790575" y="1162050"/>
            <a:ext cx="7756525" cy="46497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med"/>
              </a14:hiddenLine>
            </a:ext>
          </a:extLst>
        </p:spPr>
      </p:pic>
      <p:sp>
        <p:nvSpPr>
          <p:cNvPr id="6" name="TextBox 5"/>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17</a:t>
            </a:fld>
            <a:endParaRPr lang="en-CA" sz="1050" dirty="0">
              <a:solidFill>
                <a:prstClr val="black"/>
              </a:solidFill>
              <a:latin typeface="Arial Black" pitchFamily="34" charset="0"/>
            </a:endParaRPr>
          </a:p>
        </p:txBody>
      </p:sp>
      <p:sp>
        <p:nvSpPr>
          <p:cNvPr id="8"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169038702"/>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a:xfrm>
            <a:off x="431800" y="177800"/>
            <a:ext cx="8243888" cy="5746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US" sz="3600" b="1" dirty="0">
                <a:solidFill>
                  <a:schemeClr val="tx2"/>
                </a:solidFill>
                <a:effectLst>
                  <a:glow rad="101600">
                    <a:schemeClr val="bg1">
                      <a:alpha val="60000"/>
                    </a:schemeClr>
                  </a:glow>
                </a:effectLst>
                <a:latin typeface="Arial" pitchFamily="34" charset="0"/>
                <a:cs typeface="Arial" pitchFamily="34" charset="0"/>
              </a:rPr>
              <a:t>Data Analytics</a:t>
            </a:r>
          </a:p>
        </p:txBody>
      </p:sp>
      <p:sp>
        <p:nvSpPr>
          <p:cNvPr id="221187" name="Picture Placeholder 2"/>
          <p:cNvSpPr>
            <a:spLocks noGrp="1" noTextEdit="1"/>
          </p:cNvSpPr>
          <p:nvPr>
            <p:ph type="pic" sz="quarter" idx="12"/>
          </p:nvPr>
        </p:nvSpPr>
        <p:spPr/>
      </p:sp>
      <p:pic>
        <p:nvPicPr>
          <p:cNvPr id="335874" name="Picture 2"/>
          <p:cNvPicPr>
            <a:picLocks noChangeAspect="1" noChangeArrowheads="1"/>
          </p:cNvPicPr>
          <p:nvPr/>
        </p:nvPicPr>
        <p:blipFill>
          <a:blip r:embed="rId3"/>
          <a:srcRect/>
          <a:stretch>
            <a:fillRect/>
          </a:stretch>
        </p:blipFill>
        <p:spPr bwMode="auto">
          <a:xfrm>
            <a:off x="620713" y="1428750"/>
            <a:ext cx="7974012" cy="49260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med"/>
              </a14:hiddenLine>
            </a:ext>
          </a:extLst>
        </p:spPr>
      </p:pic>
      <p:sp>
        <p:nvSpPr>
          <p:cNvPr id="6" name="Rectangle 5"/>
          <p:cNvSpPr/>
          <p:nvPr/>
        </p:nvSpPr>
        <p:spPr>
          <a:xfrm>
            <a:off x="3068638" y="5905500"/>
            <a:ext cx="2928937" cy="387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18</a:t>
            </a:fld>
            <a:endParaRPr lang="en-CA" sz="1050" dirty="0">
              <a:solidFill>
                <a:prstClr val="black"/>
              </a:solidFill>
              <a:latin typeface="Arial Black" pitchFamily="34" charset="0"/>
            </a:endParaRPr>
          </a:p>
        </p:txBody>
      </p:sp>
      <p:sp>
        <p:nvSpPr>
          <p:cNvPr id="8"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541881101"/>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a:srcRect/>
          <a:stretch>
            <a:fillRect/>
          </a:stretch>
        </p:blipFill>
        <p:spPr bwMode="auto">
          <a:xfrm>
            <a:off x="204788" y="1079500"/>
            <a:ext cx="8782050" cy="52752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med"/>
              </a14:hiddenLine>
            </a:ext>
          </a:extLst>
        </p:spPr>
      </p:pic>
      <p:sp>
        <p:nvSpPr>
          <p:cNvPr id="4" name="TextBox 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19</a:t>
            </a:fld>
            <a:endParaRPr lang="en-CA" sz="1050" dirty="0">
              <a:solidFill>
                <a:prstClr val="black"/>
              </a:solidFill>
              <a:latin typeface="Arial Black" pitchFamily="34" charset="0"/>
            </a:endParaRPr>
          </a:p>
        </p:txBody>
      </p:sp>
      <p:sp>
        <p:nvSpPr>
          <p:cNvPr id="5"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65241258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2</a:t>
            </a:fld>
            <a:endParaRPr lang="en-CA" sz="1050" dirty="0">
              <a:solidFill>
                <a:prstClr val="black"/>
              </a:solidFill>
              <a:latin typeface="Arial Black" pitchFamily="34" charset="0"/>
            </a:endParaRPr>
          </a:p>
        </p:txBody>
      </p:sp>
      <p:sp>
        <p:nvSpPr>
          <p:cNvPr id="3" name="Title 1"/>
          <p:cNvSpPr txBox="1">
            <a:spLocks/>
          </p:cNvSpPr>
          <p:nvPr/>
        </p:nvSpPr>
        <p:spPr bwMode="auto">
          <a:xfrm>
            <a:off x="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3200" b="1">
                <a:solidFill>
                  <a:schemeClr val="tx2"/>
                </a:solidFill>
                <a:effectLst>
                  <a:glow rad="101600">
                    <a:schemeClr val="bg1">
                      <a:alpha val="60000"/>
                    </a:schemeClr>
                  </a:glow>
                </a:effectLst>
                <a:latin typeface="Arial"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CA" dirty="0"/>
              <a:t>Coke – What Else Haven’t I Done?</a:t>
            </a:r>
          </a:p>
        </p:txBody>
      </p:sp>
      <p:pic>
        <p:nvPicPr>
          <p:cNvPr id="4" name="Coca_Cola_Commercial_-_What_Else_Haven_t_I_Don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600" y="881065"/>
            <a:ext cx="7239000" cy="5429250"/>
          </a:xfrm>
          <a:prstGeom prst="rect">
            <a:avLst/>
          </a:prstGeom>
        </p:spPr>
      </p:pic>
      <p:sp>
        <p:nvSpPr>
          <p:cNvPr id="5"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Tree>
    <p:extLst>
      <p:ext uri="{BB962C8B-B14F-4D97-AF65-F5344CB8AC3E}">
        <p14:creationId xmlns:p14="http://schemas.microsoft.com/office/powerpoint/2010/main" val="690093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20</a:t>
            </a:fld>
            <a:endParaRPr lang="en-CA" sz="1050" dirty="0">
              <a:solidFill>
                <a:prstClr val="black"/>
              </a:solidFill>
              <a:latin typeface="Arial Black"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5" y="900643"/>
            <a:ext cx="4486275" cy="26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5" y="3544093"/>
            <a:ext cx="4533936" cy="2733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8241" y="911028"/>
            <a:ext cx="4556121" cy="26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5849" y="3544092"/>
            <a:ext cx="4414801" cy="2733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5595" y="6321150"/>
            <a:ext cx="6438900" cy="246221"/>
          </a:xfrm>
          <a:prstGeom prst="rect">
            <a:avLst/>
          </a:prstGeom>
          <a:noFill/>
        </p:spPr>
        <p:txBody>
          <a:bodyPr wrap="square" rtlCol="0">
            <a:spAutoFit/>
          </a:bodyPr>
          <a:lstStyle/>
          <a:p>
            <a:r>
              <a:rPr lang="en-CA" sz="1000" dirty="0" smtClean="0">
                <a:latin typeface="Arial" pitchFamily="34" charset="0"/>
                <a:cs typeface="Arial" pitchFamily="34" charset="0"/>
              </a:rPr>
              <a:t>Source: </a:t>
            </a:r>
            <a:r>
              <a:rPr lang="en-CA" sz="1000" dirty="0">
                <a:latin typeface="Arial" pitchFamily="34" charset="0"/>
                <a:cs typeface="Arial" pitchFamily="34" charset="0"/>
              </a:rPr>
              <a:t>Health Council of </a:t>
            </a:r>
            <a:r>
              <a:rPr lang="en-CA" sz="1000" dirty="0" smtClean="0">
                <a:latin typeface="Arial" pitchFamily="34" charset="0"/>
                <a:cs typeface="Arial" pitchFamily="34" charset="0"/>
              </a:rPr>
              <a:t>Canada. (2013) </a:t>
            </a:r>
            <a:r>
              <a:rPr lang="en-CA" sz="1000" i="1" dirty="0" smtClean="0">
                <a:latin typeface="Arial" pitchFamily="34" charset="0"/>
                <a:cs typeface="Arial" pitchFamily="34" charset="0"/>
              </a:rPr>
              <a:t>How do Canadian primary care physicians rate the health system?</a:t>
            </a:r>
            <a:endParaRPr lang="en-CA" sz="1000" i="1" dirty="0">
              <a:latin typeface="Arial" pitchFamily="34" charset="0"/>
              <a:cs typeface="Arial" pitchFamily="34" charset="0"/>
            </a:endParaRPr>
          </a:p>
        </p:txBody>
      </p:sp>
      <p:sp>
        <p:nvSpPr>
          <p:cNvPr id="10" name="Title 1"/>
          <p:cNvSpPr txBox="1">
            <a:spLocks/>
          </p:cNvSpPr>
          <p:nvPr/>
        </p:nvSpPr>
        <p:spPr>
          <a:xfrm>
            <a:off x="-30113" y="-152400"/>
            <a:ext cx="9172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3600" b="1">
                <a:solidFill>
                  <a:schemeClr val="tx2"/>
                </a:solidFill>
                <a:effectLst>
                  <a:glow rad="101600">
                    <a:schemeClr val="bg1">
                      <a:alpha val="60000"/>
                    </a:schemeClr>
                  </a:glow>
                </a:effectLst>
                <a:latin typeface="Arial"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CA" sz="2800" dirty="0"/>
              <a:t>How Canadian Primary Care Physicians Rate the Health System (</a:t>
            </a:r>
            <a:r>
              <a:rPr lang="en-CA" sz="2800" dirty="0" err="1"/>
              <a:t>HCoC</a:t>
            </a:r>
            <a:r>
              <a:rPr lang="en-CA" sz="2800" dirty="0"/>
              <a:t> Jan 21st, 2013)…</a:t>
            </a:r>
          </a:p>
        </p:txBody>
      </p:sp>
      <p:sp>
        <p:nvSpPr>
          <p:cNvPr id="11"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3127789610"/>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21</a:t>
            </a:fld>
            <a:endParaRPr lang="en-CA" sz="1050" dirty="0">
              <a:solidFill>
                <a:prstClr val="black"/>
              </a:solidFill>
              <a:latin typeface="Arial Black" pitchFamily="34" charset="0"/>
            </a:endParaRPr>
          </a:p>
        </p:txBody>
      </p:sp>
      <p:sp>
        <p:nvSpPr>
          <p:cNvPr id="9" name="TextBox 8"/>
          <p:cNvSpPr txBox="1"/>
          <p:nvPr/>
        </p:nvSpPr>
        <p:spPr>
          <a:xfrm>
            <a:off x="11373" y="6353889"/>
            <a:ext cx="6438900" cy="246221"/>
          </a:xfrm>
          <a:prstGeom prst="rect">
            <a:avLst/>
          </a:prstGeom>
          <a:noFill/>
        </p:spPr>
        <p:txBody>
          <a:bodyPr wrap="square" rtlCol="0">
            <a:spAutoFit/>
          </a:bodyPr>
          <a:lstStyle/>
          <a:p>
            <a:r>
              <a:rPr lang="en-CA" sz="1000" dirty="0" smtClean="0">
                <a:solidFill>
                  <a:prstClr val="black"/>
                </a:solidFill>
                <a:latin typeface="Arial" pitchFamily="34" charset="0"/>
                <a:cs typeface="Arial" pitchFamily="34" charset="0"/>
              </a:rPr>
              <a:t>Source: </a:t>
            </a:r>
            <a:r>
              <a:rPr lang="en-CA" sz="1000" dirty="0">
                <a:solidFill>
                  <a:prstClr val="black"/>
                </a:solidFill>
                <a:latin typeface="Arial" pitchFamily="34" charset="0"/>
                <a:cs typeface="Arial" pitchFamily="34" charset="0"/>
              </a:rPr>
              <a:t>Health Council of </a:t>
            </a:r>
            <a:r>
              <a:rPr lang="en-CA" sz="1000" dirty="0" smtClean="0">
                <a:solidFill>
                  <a:prstClr val="black"/>
                </a:solidFill>
                <a:latin typeface="Arial" pitchFamily="34" charset="0"/>
                <a:cs typeface="Arial" pitchFamily="34" charset="0"/>
              </a:rPr>
              <a:t>Canada. (2013) </a:t>
            </a:r>
            <a:r>
              <a:rPr lang="en-CA" sz="1000" i="1" dirty="0" smtClean="0">
                <a:solidFill>
                  <a:prstClr val="black"/>
                </a:solidFill>
                <a:latin typeface="Arial" pitchFamily="34" charset="0"/>
                <a:cs typeface="Arial" pitchFamily="34" charset="0"/>
              </a:rPr>
              <a:t>How do Canadian primary care physicians rate the health system?</a:t>
            </a:r>
            <a:endParaRPr lang="en-CA" sz="1000" i="1" dirty="0">
              <a:solidFill>
                <a:prstClr val="black"/>
              </a:solidFill>
              <a:latin typeface="Arial" pitchFamily="34" charset="0"/>
              <a:cs typeface="Arial"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593" y="973509"/>
            <a:ext cx="4523017" cy="262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3" y="973510"/>
            <a:ext cx="448364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3" y="3754810"/>
            <a:ext cx="4512220" cy="2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018" y="3810000"/>
            <a:ext cx="4523017" cy="254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txBox="1">
            <a:spLocks/>
          </p:cNvSpPr>
          <p:nvPr/>
        </p:nvSpPr>
        <p:spPr>
          <a:xfrm>
            <a:off x="-66106" y="-76200"/>
            <a:ext cx="9172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fontAlgn="base">
              <a:spcBef>
                <a:spcPct val="0"/>
              </a:spcBef>
              <a:spcAft>
                <a:spcPct val="0"/>
              </a:spcAft>
              <a:defRPr sz="2800" b="1">
                <a:solidFill>
                  <a:schemeClr val="tx2"/>
                </a:solidFill>
                <a:effectLst>
                  <a:glow rad="101600">
                    <a:schemeClr val="bg1">
                      <a:alpha val="60000"/>
                    </a:schemeClr>
                  </a:glow>
                </a:effectLst>
                <a:latin typeface="Arial"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CA" dirty="0"/>
              <a:t>How Canadian Primary Care Physicians Rate the Health System (</a:t>
            </a:r>
            <a:r>
              <a:rPr lang="en-CA" dirty="0" err="1"/>
              <a:t>HCoC</a:t>
            </a:r>
            <a:r>
              <a:rPr lang="en-CA" dirty="0"/>
              <a:t> Jan 21st, 2013)…</a:t>
            </a:r>
          </a:p>
        </p:txBody>
      </p:sp>
      <p:sp>
        <p:nvSpPr>
          <p:cNvPr id="16"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2258871842"/>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2374" y="1324794"/>
            <a:ext cx="4161866" cy="46166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srgbClr val="FF0000"/>
                </a:solidFill>
                <a:latin typeface="Arial" charset="0"/>
                <a:ea typeface="ＭＳ Ｐゴシック" pitchFamily="34" charset="-128"/>
              </a:rPr>
              <a:t>Restoring health when ill</a:t>
            </a:r>
          </a:p>
        </p:txBody>
      </p:sp>
      <p:sp>
        <p:nvSpPr>
          <p:cNvPr id="7" name="TextBox 6"/>
          <p:cNvSpPr txBox="1"/>
          <p:nvPr/>
        </p:nvSpPr>
        <p:spPr>
          <a:xfrm>
            <a:off x="242326" y="1924973"/>
            <a:ext cx="2880320" cy="46166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srgbClr val="FF0000"/>
                </a:solidFill>
                <a:latin typeface="Arial" charset="0"/>
                <a:ea typeface="ＭＳ Ｐゴシック" pitchFamily="34" charset="-128"/>
              </a:rPr>
              <a:t>Timeliness</a:t>
            </a:r>
          </a:p>
        </p:txBody>
      </p:sp>
      <p:sp>
        <p:nvSpPr>
          <p:cNvPr id="8" name="TextBox 7"/>
          <p:cNvSpPr txBox="1"/>
          <p:nvPr/>
        </p:nvSpPr>
        <p:spPr>
          <a:xfrm>
            <a:off x="242326" y="2482854"/>
            <a:ext cx="2880320" cy="46166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srgbClr val="FF0000"/>
                </a:solidFill>
                <a:latin typeface="Arial" charset="0"/>
                <a:ea typeface="ＭＳ Ｐゴシック" pitchFamily="34" charset="-128"/>
              </a:rPr>
              <a:t>Kindness</a:t>
            </a:r>
          </a:p>
        </p:txBody>
      </p:sp>
      <p:sp>
        <p:nvSpPr>
          <p:cNvPr id="9" name="TextBox 8"/>
          <p:cNvSpPr txBox="1"/>
          <p:nvPr/>
        </p:nvSpPr>
        <p:spPr>
          <a:xfrm>
            <a:off x="242326" y="3080448"/>
            <a:ext cx="2880320" cy="46166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prstClr val="black"/>
                </a:solidFill>
                <a:latin typeface="Arial" charset="0"/>
                <a:ea typeface="ＭＳ Ｐゴシック" pitchFamily="34" charset="-128"/>
              </a:rPr>
              <a:t>Hope &amp; Certainty</a:t>
            </a:r>
          </a:p>
        </p:txBody>
      </p:sp>
      <p:sp>
        <p:nvSpPr>
          <p:cNvPr id="10" name="TextBox 9"/>
          <p:cNvSpPr txBox="1"/>
          <p:nvPr/>
        </p:nvSpPr>
        <p:spPr>
          <a:xfrm>
            <a:off x="242326" y="3709249"/>
            <a:ext cx="4464496" cy="830997"/>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prstClr val="black"/>
                </a:solidFill>
                <a:latin typeface="Arial" charset="0"/>
                <a:ea typeface="ＭＳ Ｐゴシック" pitchFamily="34" charset="-128"/>
              </a:rPr>
              <a:t>Continuity, Choice, and Coordination</a:t>
            </a:r>
          </a:p>
        </p:txBody>
      </p:sp>
      <p:sp>
        <p:nvSpPr>
          <p:cNvPr id="11" name="TextBox 10"/>
          <p:cNvSpPr txBox="1"/>
          <p:nvPr/>
        </p:nvSpPr>
        <p:spPr>
          <a:xfrm>
            <a:off x="242326" y="4608742"/>
            <a:ext cx="4464496" cy="46166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prstClr val="black"/>
                </a:solidFill>
                <a:latin typeface="Arial" charset="0"/>
                <a:ea typeface="ＭＳ Ｐゴシック" pitchFamily="34" charset="-128"/>
              </a:rPr>
              <a:t>Private Room</a:t>
            </a:r>
          </a:p>
        </p:txBody>
      </p:sp>
      <p:sp>
        <p:nvSpPr>
          <p:cNvPr id="12" name="TextBox 11"/>
          <p:cNvSpPr txBox="1"/>
          <p:nvPr/>
        </p:nvSpPr>
        <p:spPr>
          <a:xfrm>
            <a:off x="242326" y="5214727"/>
            <a:ext cx="4464496" cy="46166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prstClr val="black"/>
                </a:solidFill>
                <a:latin typeface="Arial" charset="0"/>
                <a:ea typeface="ＭＳ Ｐゴシック" pitchFamily="34" charset="-128"/>
              </a:rPr>
              <a:t>No Out-of-pocket Costs</a:t>
            </a:r>
          </a:p>
        </p:txBody>
      </p:sp>
      <p:sp>
        <p:nvSpPr>
          <p:cNvPr id="13" name="TextBox 12"/>
          <p:cNvSpPr txBox="1"/>
          <p:nvPr/>
        </p:nvSpPr>
        <p:spPr>
          <a:xfrm>
            <a:off x="242326" y="5800584"/>
            <a:ext cx="4464496" cy="46166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prstClr val="black"/>
                </a:solidFill>
                <a:latin typeface="Arial" charset="0"/>
                <a:ea typeface="ＭＳ Ｐゴシック" pitchFamily="34" charset="-128"/>
              </a:rPr>
              <a:t>The Best Medicine</a:t>
            </a:r>
          </a:p>
        </p:txBody>
      </p:sp>
      <p:sp>
        <p:nvSpPr>
          <p:cNvPr id="14" name="TextBox 13"/>
          <p:cNvSpPr txBox="1"/>
          <p:nvPr/>
        </p:nvSpPr>
        <p:spPr>
          <a:xfrm>
            <a:off x="772790" y="866566"/>
            <a:ext cx="3701946" cy="400110"/>
          </a:xfrm>
          <a:prstGeom prst="rect">
            <a:avLst/>
          </a:prstGeom>
          <a:noFill/>
        </p:spPr>
        <p:txBody>
          <a:bodyPr wrap="square" rtlCol="0">
            <a:spAutoFit/>
          </a:bodyPr>
          <a:lstStyle/>
          <a:p>
            <a:pPr algn="ctr" fontAlgn="base">
              <a:spcBef>
                <a:spcPct val="0"/>
              </a:spcBef>
              <a:spcAft>
                <a:spcPct val="0"/>
              </a:spcAft>
            </a:pPr>
            <a:r>
              <a:rPr lang="en-CA" sz="2000" b="1" u="sng" dirty="0">
                <a:solidFill>
                  <a:prstClr val="black"/>
                </a:solidFill>
                <a:latin typeface="Arial" charset="0"/>
                <a:ea typeface="ＭＳ Ｐゴシック" pitchFamily="34" charset="-128"/>
              </a:rPr>
              <a:t>What the Public Wants Most</a:t>
            </a:r>
          </a:p>
        </p:txBody>
      </p:sp>
      <p:sp>
        <p:nvSpPr>
          <p:cNvPr id="15" name="TextBox 14"/>
          <p:cNvSpPr txBox="1"/>
          <p:nvPr/>
        </p:nvSpPr>
        <p:spPr>
          <a:xfrm>
            <a:off x="4797965" y="924593"/>
            <a:ext cx="3403573" cy="400110"/>
          </a:xfrm>
          <a:prstGeom prst="rect">
            <a:avLst/>
          </a:prstGeom>
          <a:noFill/>
        </p:spPr>
        <p:txBody>
          <a:bodyPr wrap="square" rtlCol="0">
            <a:spAutoFit/>
          </a:bodyPr>
          <a:lstStyle/>
          <a:p>
            <a:pPr algn="ctr" fontAlgn="base">
              <a:spcBef>
                <a:spcPct val="0"/>
              </a:spcBef>
              <a:spcAft>
                <a:spcPct val="0"/>
              </a:spcAft>
            </a:pPr>
            <a:r>
              <a:rPr lang="en-CA" sz="2000" b="1" u="sng" dirty="0">
                <a:solidFill>
                  <a:prstClr val="black"/>
                </a:solidFill>
                <a:latin typeface="Arial" charset="0"/>
                <a:ea typeface="ＭＳ Ｐゴシック" pitchFamily="34" charset="-128"/>
              </a:rPr>
              <a:t>Second-Level Priorities</a:t>
            </a:r>
          </a:p>
        </p:txBody>
      </p:sp>
      <p:sp>
        <p:nvSpPr>
          <p:cNvPr id="16" name="TextBox 15"/>
          <p:cNvSpPr txBox="1"/>
          <p:nvPr/>
        </p:nvSpPr>
        <p:spPr>
          <a:xfrm>
            <a:off x="4904951" y="1353112"/>
            <a:ext cx="3267487" cy="46166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prstClr val="black"/>
                </a:solidFill>
                <a:latin typeface="Arial" charset="0"/>
                <a:ea typeface="ＭＳ Ｐゴシック" pitchFamily="34" charset="-128"/>
              </a:rPr>
              <a:t>Efficiency</a:t>
            </a:r>
          </a:p>
        </p:txBody>
      </p:sp>
      <p:sp>
        <p:nvSpPr>
          <p:cNvPr id="17" name="TextBox 16"/>
          <p:cNvSpPr txBox="1"/>
          <p:nvPr/>
        </p:nvSpPr>
        <p:spPr>
          <a:xfrm>
            <a:off x="4904907" y="1911116"/>
            <a:ext cx="5769977" cy="46166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prstClr val="black"/>
                </a:solidFill>
                <a:latin typeface="Arial" charset="0"/>
                <a:ea typeface="ＭＳ Ｐゴシック" pitchFamily="34" charset="-128"/>
              </a:rPr>
              <a:t>Aggregate-Level Statistics</a:t>
            </a:r>
          </a:p>
        </p:txBody>
      </p:sp>
      <p:sp>
        <p:nvSpPr>
          <p:cNvPr id="18" name="TextBox 17"/>
          <p:cNvSpPr txBox="1"/>
          <p:nvPr/>
        </p:nvSpPr>
        <p:spPr>
          <a:xfrm>
            <a:off x="4920571" y="2454554"/>
            <a:ext cx="5769977" cy="46166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prstClr val="black"/>
                </a:solidFill>
                <a:latin typeface="Arial" charset="0"/>
                <a:ea typeface="ＭＳ Ｐゴシック" pitchFamily="34" charset="-128"/>
              </a:rPr>
              <a:t>Equity</a:t>
            </a:r>
          </a:p>
        </p:txBody>
      </p:sp>
      <p:sp>
        <p:nvSpPr>
          <p:cNvPr id="19" name="TextBox 18"/>
          <p:cNvSpPr txBox="1"/>
          <p:nvPr/>
        </p:nvSpPr>
        <p:spPr>
          <a:xfrm>
            <a:off x="4920571" y="2982100"/>
            <a:ext cx="5769977" cy="46166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prstClr val="black"/>
                </a:solidFill>
                <a:latin typeface="Arial" charset="0"/>
                <a:ea typeface="ＭＳ Ｐゴシック" pitchFamily="34" charset="-128"/>
              </a:rPr>
              <a:t>No Conflicts of Interest</a:t>
            </a:r>
          </a:p>
        </p:txBody>
      </p:sp>
      <p:sp>
        <p:nvSpPr>
          <p:cNvPr id="20" name="TextBox 19"/>
          <p:cNvSpPr txBox="1"/>
          <p:nvPr/>
        </p:nvSpPr>
        <p:spPr>
          <a:xfrm>
            <a:off x="4836861" y="3724532"/>
            <a:ext cx="3403573" cy="400110"/>
          </a:xfrm>
          <a:prstGeom prst="rect">
            <a:avLst/>
          </a:prstGeom>
          <a:noFill/>
        </p:spPr>
        <p:txBody>
          <a:bodyPr wrap="square" rtlCol="0">
            <a:spAutoFit/>
          </a:bodyPr>
          <a:lstStyle/>
          <a:p>
            <a:pPr algn="ctr" fontAlgn="base">
              <a:spcBef>
                <a:spcPct val="0"/>
              </a:spcBef>
              <a:spcAft>
                <a:spcPct val="0"/>
              </a:spcAft>
            </a:pPr>
            <a:r>
              <a:rPr lang="en-CA" sz="2000" b="1" u="sng" dirty="0">
                <a:solidFill>
                  <a:prstClr val="black"/>
                </a:solidFill>
                <a:latin typeface="Arial" charset="0"/>
                <a:ea typeface="ＭＳ Ｐゴシック" pitchFamily="34" charset="-128"/>
              </a:rPr>
              <a:t>Lowest Priority</a:t>
            </a:r>
          </a:p>
        </p:txBody>
      </p:sp>
      <p:sp>
        <p:nvSpPr>
          <p:cNvPr id="21" name="TextBox 20"/>
          <p:cNvSpPr txBox="1"/>
          <p:nvPr/>
        </p:nvSpPr>
        <p:spPr>
          <a:xfrm>
            <a:off x="4836856" y="4275865"/>
            <a:ext cx="2085560" cy="46166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prstClr val="black"/>
                </a:solidFill>
                <a:latin typeface="Arial" charset="0"/>
                <a:ea typeface="ＭＳ Ｐゴシック" pitchFamily="34" charset="-128"/>
              </a:rPr>
              <a:t>Real Cost</a:t>
            </a:r>
          </a:p>
        </p:txBody>
      </p:sp>
      <p:sp>
        <p:nvSpPr>
          <p:cNvPr id="22" name="TextBox 21"/>
          <p:cNvSpPr txBox="1"/>
          <p:nvPr/>
        </p:nvSpPr>
        <p:spPr>
          <a:xfrm>
            <a:off x="4843975" y="4885408"/>
            <a:ext cx="4044792" cy="830997"/>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CA" sz="2400" dirty="0">
                <a:solidFill>
                  <a:prstClr val="black"/>
                </a:solidFill>
                <a:latin typeface="Arial" charset="0"/>
                <a:ea typeface="ＭＳ Ｐゴシック" pitchFamily="34" charset="-128"/>
              </a:rPr>
              <a:t>Percent GNP Devoted to Health Care</a:t>
            </a:r>
          </a:p>
        </p:txBody>
      </p:sp>
      <p:sp>
        <p:nvSpPr>
          <p:cNvPr id="23" name="TextBox 22"/>
          <p:cNvSpPr txBox="1"/>
          <p:nvPr/>
        </p:nvSpPr>
        <p:spPr>
          <a:xfrm>
            <a:off x="127143" y="6237927"/>
            <a:ext cx="5404236" cy="261610"/>
          </a:xfrm>
          <a:prstGeom prst="rect">
            <a:avLst/>
          </a:prstGeom>
          <a:noFill/>
        </p:spPr>
        <p:txBody>
          <a:bodyPr wrap="square" rtlCol="0">
            <a:spAutoFit/>
          </a:bodyPr>
          <a:lstStyle/>
          <a:p>
            <a:pPr fontAlgn="base">
              <a:spcBef>
                <a:spcPct val="0"/>
              </a:spcBef>
              <a:spcAft>
                <a:spcPct val="0"/>
              </a:spcAft>
            </a:pPr>
            <a:r>
              <a:rPr lang="en-CA" sz="1100" i="1" dirty="0">
                <a:solidFill>
                  <a:prstClr val="black"/>
                </a:solidFill>
                <a:effectLst>
                  <a:outerShdw blurRad="38100" dist="38100" dir="2700000" algn="tl">
                    <a:srgbClr val="000000">
                      <a:alpha val="43137"/>
                    </a:srgbClr>
                  </a:outerShdw>
                </a:effectLst>
                <a:latin typeface="Arial" charset="0"/>
                <a:ea typeface="ＭＳ Ｐゴシック" pitchFamily="34" charset="-128"/>
              </a:rPr>
              <a:t>Allan S. </a:t>
            </a:r>
            <a:r>
              <a:rPr lang="en-CA" sz="1100" i="1" dirty="0" err="1">
                <a:solidFill>
                  <a:prstClr val="black"/>
                </a:solidFill>
                <a:effectLst>
                  <a:outerShdw blurRad="38100" dist="38100" dir="2700000" algn="tl">
                    <a:srgbClr val="000000">
                      <a:alpha val="43137"/>
                    </a:srgbClr>
                  </a:outerShdw>
                </a:effectLst>
                <a:latin typeface="Arial" charset="0"/>
                <a:ea typeface="ＭＳ Ｐゴシック" pitchFamily="34" charset="-128"/>
              </a:rPr>
              <a:t>Detsky</a:t>
            </a:r>
            <a:r>
              <a:rPr lang="en-CA" sz="1100" i="1" dirty="0">
                <a:solidFill>
                  <a:prstClr val="black"/>
                </a:solidFill>
                <a:effectLst>
                  <a:outerShdw blurRad="38100" dist="38100" dir="2700000" algn="tl">
                    <a:srgbClr val="000000">
                      <a:alpha val="43137"/>
                    </a:srgbClr>
                  </a:outerShdw>
                </a:effectLst>
                <a:latin typeface="Arial" charset="0"/>
                <a:ea typeface="ＭＳ Ｐゴシック" pitchFamily="34" charset="-128"/>
              </a:rPr>
              <a:t>, MD, PhD, JMAA, December 14, 2011-Vol 306, No. 22</a:t>
            </a:r>
          </a:p>
        </p:txBody>
      </p:sp>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4389"/>
            <a:ext cx="88646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22</a:t>
            </a:fld>
            <a:endParaRPr lang="en-CA" sz="1050" dirty="0">
              <a:solidFill>
                <a:prstClr val="black"/>
              </a:solidFill>
              <a:latin typeface="Arial Black" pitchFamily="34" charset="0"/>
            </a:endParaRPr>
          </a:p>
        </p:txBody>
      </p:sp>
      <p:sp>
        <p:nvSpPr>
          <p:cNvPr id="27"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2301819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23</a:t>
            </a:fld>
            <a:endParaRPr lang="en-CA" sz="1050" dirty="0">
              <a:solidFill>
                <a:prstClr val="black"/>
              </a:solidFill>
              <a:latin typeface="Arial Black" pitchFamily="34" charset="0"/>
            </a:endParaRPr>
          </a:p>
        </p:txBody>
      </p:sp>
      <p:sp>
        <p:nvSpPr>
          <p:cNvPr id="27" name="Title 1"/>
          <p:cNvSpPr>
            <a:spLocks noGrp="1"/>
          </p:cNvSpPr>
          <p:nvPr>
            <p:ph type="title"/>
            <p:custDataLst>
              <p:tags r:id="rId1"/>
            </p:custDataLst>
          </p:nvPr>
        </p:nvSpPr>
        <p:spPr>
          <a:xfrm>
            <a:off x="0" y="10236"/>
            <a:ext cx="9270455" cy="122413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US" sz="2800" b="1" dirty="0">
                <a:solidFill>
                  <a:schemeClr val="tx2"/>
                </a:solidFill>
                <a:effectLst>
                  <a:glow rad="101600">
                    <a:schemeClr val="bg1">
                      <a:alpha val="60000"/>
                    </a:schemeClr>
                  </a:glow>
                </a:effectLst>
                <a:latin typeface="Arial" pitchFamily="34" charset="0"/>
                <a:cs typeface="Arial" pitchFamily="34" charset="0"/>
              </a:rPr>
              <a:t>Simplicity + Immediacy + Secure Seamless Mobile Cloud Solution + Cost Containment + Improved Access = Market Opportunity</a:t>
            </a:r>
          </a:p>
        </p:txBody>
      </p:sp>
      <p:sp>
        <p:nvSpPr>
          <p:cNvPr id="28" name="Rectangle 3"/>
          <p:cNvSpPr txBox="1">
            <a:spLocks/>
          </p:cNvSpPr>
          <p:nvPr/>
        </p:nvSpPr>
        <p:spPr>
          <a:xfrm>
            <a:off x="395536" y="1407115"/>
            <a:ext cx="5083028" cy="34620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Bef>
                <a:spcPct val="0"/>
              </a:spcBef>
              <a:spcAft>
                <a:spcPct val="0"/>
              </a:spcAft>
            </a:pPr>
            <a:r>
              <a:rPr lang="en-CA" sz="1600" dirty="0">
                <a:solidFill>
                  <a:prstClr val="black"/>
                </a:solidFill>
                <a:latin typeface="Arial" pitchFamily="34" charset="0"/>
                <a:cs typeface="Arial" pitchFamily="34" charset="0"/>
              </a:rPr>
              <a:t>PHR market is projected to be $</a:t>
            </a:r>
            <a:r>
              <a:rPr lang="en-CA" sz="1600" dirty="0" smtClean="0">
                <a:solidFill>
                  <a:prstClr val="black"/>
                </a:solidFill>
                <a:latin typeface="Arial" pitchFamily="34" charset="0"/>
                <a:cs typeface="Arial" pitchFamily="34" charset="0"/>
              </a:rPr>
              <a:t>19B</a:t>
            </a:r>
            <a:r>
              <a:rPr lang="en-CA" sz="1600" baseline="30000" dirty="0" smtClean="0">
                <a:solidFill>
                  <a:prstClr val="black"/>
                </a:solidFill>
                <a:latin typeface="Arial" pitchFamily="34" charset="0"/>
                <a:cs typeface="Arial" pitchFamily="34" charset="0"/>
              </a:rPr>
              <a:t>1</a:t>
            </a:r>
          </a:p>
          <a:p>
            <a:pPr fontAlgn="base">
              <a:spcBef>
                <a:spcPct val="0"/>
              </a:spcBef>
              <a:spcAft>
                <a:spcPct val="0"/>
              </a:spcAft>
            </a:pPr>
            <a:endParaRPr lang="en-CA" sz="1600" dirty="0">
              <a:solidFill>
                <a:srgbClr val="FF0000"/>
              </a:solidFill>
              <a:latin typeface="Arial" pitchFamily="34" charset="0"/>
              <a:cs typeface="Arial" pitchFamily="34" charset="0"/>
            </a:endParaRPr>
          </a:p>
          <a:p>
            <a:pPr fontAlgn="base">
              <a:spcBef>
                <a:spcPct val="0"/>
              </a:spcBef>
              <a:spcAft>
                <a:spcPct val="0"/>
              </a:spcAft>
            </a:pPr>
            <a:r>
              <a:rPr lang="en-US" sz="1600" dirty="0" smtClean="0">
                <a:solidFill>
                  <a:prstClr val="black"/>
                </a:solidFill>
                <a:latin typeface="Arial" pitchFamily="34" charset="0"/>
                <a:cs typeface="Arial" pitchFamily="34" charset="0"/>
              </a:rPr>
              <a:t>The percentage of physicians and hospitals adopting comprehensive electronic health records by 2019 - 70%</a:t>
            </a:r>
            <a:r>
              <a:rPr lang="en-US" sz="1600" baseline="30000" dirty="0" smtClean="0">
                <a:solidFill>
                  <a:prstClr val="black"/>
                </a:solidFill>
                <a:latin typeface="Arial" pitchFamily="34" charset="0"/>
                <a:cs typeface="Arial" pitchFamily="34" charset="0"/>
              </a:rPr>
              <a:t>2</a:t>
            </a:r>
          </a:p>
          <a:p>
            <a:pPr fontAlgn="base">
              <a:spcBef>
                <a:spcPct val="0"/>
              </a:spcBef>
              <a:spcAft>
                <a:spcPct val="0"/>
              </a:spcAft>
            </a:pPr>
            <a:endParaRPr lang="en-US" sz="1600" dirty="0">
              <a:solidFill>
                <a:srgbClr val="FF0000"/>
              </a:solidFill>
              <a:latin typeface="Arial" pitchFamily="34" charset="0"/>
              <a:cs typeface="Arial" pitchFamily="34" charset="0"/>
            </a:endParaRPr>
          </a:p>
          <a:p>
            <a:pPr fontAlgn="base">
              <a:spcBef>
                <a:spcPct val="0"/>
              </a:spcBef>
              <a:spcAft>
                <a:spcPct val="0"/>
              </a:spcAft>
            </a:pPr>
            <a:r>
              <a:rPr lang="en-CA" sz="1600" dirty="0">
                <a:solidFill>
                  <a:prstClr val="black"/>
                </a:solidFill>
                <a:latin typeface="Arial" pitchFamily="34" charset="0"/>
                <a:cs typeface="Arial" pitchFamily="34" charset="0"/>
              </a:rPr>
              <a:t>60% of consumers express interest in </a:t>
            </a:r>
            <a:r>
              <a:rPr lang="en-CA" sz="1600" i="1" dirty="0">
                <a:solidFill>
                  <a:prstClr val="black"/>
                </a:solidFill>
                <a:latin typeface="Arial" pitchFamily="34" charset="0"/>
                <a:cs typeface="Arial" pitchFamily="34" charset="0"/>
              </a:rPr>
              <a:t>health record access</a:t>
            </a:r>
            <a:r>
              <a:rPr lang="en-CA" sz="1600" dirty="0">
                <a:solidFill>
                  <a:prstClr val="black"/>
                </a:solidFill>
                <a:latin typeface="Arial" pitchFamily="34" charset="0"/>
                <a:cs typeface="Arial" pitchFamily="34" charset="0"/>
              </a:rPr>
              <a:t> and </a:t>
            </a:r>
            <a:r>
              <a:rPr lang="en-CA" sz="1600" i="1" dirty="0">
                <a:solidFill>
                  <a:prstClr val="black"/>
                </a:solidFill>
                <a:latin typeface="Arial" pitchFamily="34" charset="0"/>
                <a:cs typeface="Arial" pitchFamily="34" charset="0"/>
              </a:rPr>
              <a:t>connection to </a:t>
            </a:r>
            <a:r>
              <a:rPr lang="en-CA" sz="1600" i="1" dirty="0" smtClean="0">
                <a:solidFill>
                  <a:prstClr val="black"/>
                </a:solidFill>
                <a:latin typeface="Arial" pitchFamily="34" charset="0"/>
                <a:cs typeface="Arial" pitchFamily="34" charset="0"/>
              </a:rPr>
              <a:t>providers</a:t>
            </a:r>
            <a:r>
              <a:rPr lang="en-CA" sz="1600" i="1" baseline="30000" dirty="0" smtClean="0">
                <a:solidFill>
                  <a:prstClr val="black"/>
                </a:solidFill>
                <a:latin typeface="Arial" pitchFamily="34" charset="0"/>
                <a:cs typeface="Arial" pitchFamily="34" charset="0"/>
              </a:rPr>
              <a:t>3</a:t>
            </a:r>
            <a:endParaRPr lang="en-CA" sz="1600" i="1" baseline="30000" dirty="0">
              <a:solidFill>
                <a:prstClr val="black"/>
              </a:solidFill>
              <a:latin typeface="Arial" pitchFamily="34" charset="0"/>
              <a:cs typeface="Arial" pitchFamily="34" charset="0"/>
            </a:endParaRPr>
          </a:p>
          <a:p>
            <a:pPr fontAlgn="base">
              <a:spcBef>
                <a:spcPct val="0"/>
              </a:spcBef>
              <a:spcAft>
                <a:spcPct val="0"/>
              </a:spcAft>
            </a:pPr>
            <a:endParaRPr lang="en-US" sz="1600" b="1" i="1" dirty="0">
              <a:solidFill>
                <a:prstClr val="black"/>
              </a:solidFill>
              <a:latin typeface="Arial" pitchFamily="34" charset="0"/>
            </a:endParaRPr>
          </a:p>
          <a:p>
            <a:pPr fontAlgn="base">
              <a:spcBef>
                <a:spcPct val="0"/>
              </a:spcBef>
              <a:spcAft>
                <a:spcPct val="0"/>
              </a:spcAft>
            </a:pPr>
            <a:r>
              <a:rPr lang="en-US" sz="1600" dirty="0" smtClean="0">
                <a:solidFill>
                  <a:prstClr val="black"/>
                </a:solidFill>
                <a:latin typeface="Arial" pitchFamily="34" charset="0"/>
                <a:cs typeface="Arial" pitchFamily="34" charset="0"/>
              </a:rPr>
              <a:t>Consumer </a:t>
            </a:r>
            <a:r>
              <a:rPr lang="en-US" sz="1600" dirty="0">
                <a:solidFill>
                  <a:prstClr val="black"/>
                </a:solidFill>
                <a:latin typeface="Arial" pitchFamily="34" charset="0"/>
                <a:cs typeface="Arial" pitchFamily="34" charset="0"/>
              </a:rPr>
              <a:t>mobile and tablet use </a:t>
            </a:r>
            <a:r>
              <a:rPr lang="en-US" sz="1600" dirty="0" smtClean="0">
                <a:solidFill>
                  <a:prstClr val="black"/>
                </a:solidFill>
                <a:latin typeface="Arial" pitchFamily="34" charset="0"/>
                <a:cs typeface="Arial" pitchFamily="34" charset="0"/>
              </a:rPr>
              <a:t>skyrocketing</a:t>
            </a:r>
            <a:r>
              <a:rPr lang="en-US" sz="1600" baseline="30000" dirty="0" smtClean="0">
                <a:solidFill>
                  <a:prstClr val="black"/>
                </a:solidFill>
                <a:latin typeface="Arial" pitchFamily="34" charset="0"/>
                <a:cs typeface="Arial" pitchFamily="34" charset="0"/>
              </a:rPr>
              <a:t>4</a:t>
            </a:r>
            <a:endParaRPr lang="en-US" sz="1600" baseline="30000" dirty="0">
              <a:solidFill>
                <a:prstClr val="black"/>
              </a:solidFill>
              <a:latin typeface="Arial" pitchFamily="34" charset="0"/>
              <a:cs typeface="Arial" pitchFamily="34" charset="0"/>
            </a:endParaRPr>
          </a:p>
          <a:p>
            <a:pPr fontAlgn="base">
              <a:spcBef>
                <a:spcPct val="0"/>
              </a:spcBef>
              <a:spcAft>
                <a:spcPct val="0"/>
              </a:spcAft>
            </a:pPr>
            <a:endParaRPr lang="en-US" sz="1600" dirty="0">
              <a:solidFill>
                <a:prstClr val="black"/>
              </a:solidFill>
              <a:latin typeface="Arial" pitchFamily="34" charset="0"/>
              <a:cs typeface="Arial" pitchFamily="34" charset="0"/>
            </a:endParaRPr>
          </a:p>
          <a:p>
            <a:pPr fontAlgn="base">
              <a:spcBef>
                <a:spcPct val="0"/>
              </a:spcBef>
              <a:spcAft>
                <a:spcPct val="0"/>
              </a:spcAft>
            </a:pPr>
            <a:r>
              <a:rPr lang="en-US" sz="1600" dirty="0" smtClean="0">
                <a:solidFill>
                  <a:prstClr val="black"/>
                </a:solidFill>
                <a:latin typeface="Arial" pitchFamily="34" charset="0"/>
                <a:cs typeface="Arial" pitchFamily="34" charset="0"/>
              </a:rPr>
              <a:t>More than 75% of the $2 trillion spent annually in US medical care is spent on chronic conditions</a:t>
            </a:r>
            <a:r>
              <a:rPr lang="en-US" sz="1600" baseline="30000" dirty="0" smtClean="0">
                <a:solidFill>
                  <a:prstClr val="black"/>
                </a:solidFill>
                <a:latin typeface="Arial" pitchFamily="34" charset="0"/>
                <a:cs typeface="Arial" pitchFamily="34" charset="0"/>
              </a:rPr>
              <a:t>5</a:t>
            </a:r>
            <a:endParaRPr lang="en-US" sz="1600" baseline="30000" dirty="0">
              <a:solidFill>
                <a:prstClr val="black"/>
              </a:solidFill>
              <a:latin typeface="Arial" pitchFamily="34" charset="0"/>
              <a:cs typeface="Arial" pitchFamily="34" charset="0"/>
            </a:endParaRPr>
          </a:p>
        </p:txBody>
      </p:sp>
      <p:grpSp>
        <p:nvGrpSpPr>
          <p:cNvPr id="29" name="Group 28"/>
          <p:cNvGrpSpPr/>
          <p:nvPr/>
        </p:nvGrpSpPr>
        <p:grpSpPr>
          <a:xfrm>
            <a:off x="5592277" y="1675426"/>
            <a:ext cx="3168352" cy="4446444"/>
            <a:chOff x="5868145" y="1772816"/>
            <a:chExt cx="3168352" cy="4446444"/>
          </a:xfrm>
        </p:grpSpPr>
        <p:pic>
          <p:nvPicPr>
            <p:cNvPr id="3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9" y="3649462"/>
              <a:ext cx="2736303" cy="256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5868145" y="1772816"/>
              <a:ext cx="316835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2" name="Rectangle 31"/>
          <p:cNvSpPr/>
          <p:nvPr/>
        </p:nvSpPr>
        <p:spPr>
          <a:xfrm>
            <a:off x="0" y="5085184"/>
            <a:ext cx="5796136" cy="1015663"/>
          </a:xfrm>
          <a:prstGeom prst="rect">
            <a:avLst/>
          </a:prstGeom>
        </p:spPr>
        <p:txBody>
          <a:bodyPr wrap="square">
            <a:spAutoFit/>
          </a:bodyPr>
          <a:lstStyle/>
          <a:p>
            <a:pPr marL="228600" indent="-228600">
              <a:buFont typeface="+mj-lt"/>
              <a:buAutoNum type="arabicPeriod"/>
            </a:pPr>
            <a:r>
              <a:rPr lang="en-CA" sz="1000" dirty="0" smtClean="0">
                <a:solidFill>
                  <a:prstClr val="black"/>
                </a:solidFill>
                <a:latin typeface="Arial" pitchFamily="34" charset="0"/>
                <a:cs typeface="Arial" pitchFamily="34" charset="0"/>
              </a:rPr>
              <a:t>Center for Information Technology Leadership (CITL) </a:t>
            </a:r>
            <a:endParaRPr lang="en-US" sz="1000" dirty="0" smtClean="0">
              <a:solidFill>
                <a:prstClr val="black"/>
              </a:solidFill>
              <a:latin typeface="Arial" pitchFamily="34" charset="0"/>
              <a:cs typeface="Arial" pitchFamily="34" charset="0"/>
            </a:endParaRPr>
          </a:p>
          <a:p>
            <a:pPr marL="228600" indent="-228600">
              <a:buFont typeface="+mj-lt"/>
              <a:buAutoNum type="arabicPeriod"/>
            </a:pPr>
            <a:r>
              <a:rPr lang="en-US" sz="1000" dirty="0" smtClean="0">
                <a:solidFill>
                  <a:prstClr val="black"/>
                </a:solidFill>
                <a:latin typeface="Arial" pitchFamily="34" charset="0"/>
                <a:cs typeface="Arial" pitchFamily="34" charset="0"/>
              </a:rPr>
              <a:t>Congressional </a:t>
            </a:r>
            <a:r>
              <a:rPr lang="en-US" sz="1000" dirty="0">
                <a:solidFill>
                  <a:prstClr val="black"/>
                </a:solidFill>
                <a:latin typeface="Arial" pitchFamily="34" charset="0"/>
                <a:cs typeface="Arial" pitchFamily="34" charset="0"/>
              </a:rPr>
              <a:t>Budget Office Quoted in: CBS Money Watch, February 24, </a:t>
            </a:r>
            <a:r>
              <a:rPr lang="en-US" sz="1000" dirty="0" smtClean="0">
                <a:solidFill>
                  <a:prstClr val="black"/>
                </a:solidFill>
                <a:latin typeface="Arial" pitchFamily="34" charset="0"/>
                <a:cs typeface="Arial" pitchFamily="34" charset="0"/>
              </a:rPr>
              <a:t>2009</a:t>
            </a:r>
            <a:endParaRPr lang="en-CA" sz="1000" dirty="0" smtClean="0">
              <a:solidFill>
                <a:prstClr val="black"/>
              </a:solidFill>
              <a:latin typeface="Arial" pitchFamily="34" charset="0"/>
              <a:cs typeface="Arial" pitchFamily="34" charset="0"/>
            </a:endParaRPr>
          </a:p>
          <a:p>
            <a:pPr marL="228600" indent="-228600">
              <a:buFont typeface="+mj-lt"/>
              <a:buAutoNum type="arabicPeriod"/>
            </a:pPr>
            <a:r>
              <a:rPr lang="en-CA" sz="1000" dirty="0" smtClean="0">
                <a:solidFill>
                  <a:prstClr val="black"/>
                </a:solidFill>
                <a:latin typeface="Arial" pitchFamily="34" charset="0"/>
                <a:cs typeface="Arial" pitchFamily="34" charset="0"/>
              </a:rPr>
              <a:t>Deloitte</a:t>
            </a:r>
            <a:r>
              <a:rPr lang="en-CA" sz="1000" dirty="0">
                <a:solidFill>
                  <a:prstClr val="black"/>
                </a:solidFill>
                <a:latin typeface="Arial" pitchFamily="34" charset="0"/>
                <a:cs typeface="Arial" pitchFamily="34" charset="0"/>
              </a:rPr>
              <a:t>, 2009</a:t>
            </a:r>
            <a:r>
              <a:rPr lang="en-CA" sz="1000" dirty="0" smtClean="0">
                <a:solidFill>
                  <a:prstClr val="black"/>
                </a:solidFill>
                <a:latin typeface="Arial" pitchFamily="34" charset="0"/>
                <a:cs typeface="Arial" pitchFamily="34" charset="0"/>
              </a:rPr>
              <a:t>.</a:t>
            </a:r>
          </a:p>
          <a:p>
            <a:pPr marL="228600" indent="-228600">
              <a:buFont typeface="+mj-lt"/>
              <a:buAutoNum type="arabicPeriod"/>
            </a:pPr>
            <a:r>
              <a:rPr lang="en-CA" sz="1000" dirty="0" smtClean="0">
                <a:solidFill>
                  <a:prstClr val="black"/>
                </a:solidFill>
                <a:latin typeface="Arial" pitchFamily="34" charset="0"/>
                <a:cs typeface="Arial" pitchFamily="34" charset="0"/>
              </a:rPr>
              <a:t>http</a:t>
            </a:r>
            <a:r>
              <a:rPr lang="en-CA" sz="1000" dirty="0">
                <a:solidFill>
                  <a:prstClr val="black"/>
                </a:solidFill>
                <a:latin typeface="Arial" pitchFamily="34" charset="0"/>
                <a:cs typeface="Arial" pitchFamily="34" charset="0"/>
              </a:rPr>
              <a:t>://</a:t>
            </a:r>
            <a:r>
              <a:rPr lang="en-CA" sz="1000" dirty="0" smtClean="0">
                <a:solidFill>
                  <a:prstClr val="black"/>
                </a:solidFill>
                <a:latin typeface="Arial" pitchFamily="34" charset="0"/>
                <a:cs typeface="Arial" pitchFamily="34" charset="0"/>
              </a:rPr>
              <a:t>www.openminds.com/institute-behavioral-health-informatics/ibhi-keynote-green.pdf</a:t>
            </a:r>
          </a:p>
          <a:p>
            <a:pPr marL="228600" indent="-228600">
              <a:buFont typeface="+mj-lt"/>
              <a:buAutoNum type="arabicPeriod"/>
            </a:pPr>
            <a:r>
              <a:rPr lang="en-CA" sz="1000" dirty="0" smtClean="0">
                <a:solidFill>
                  <a:prstClr val="black"/>
                </a:solidFill>
                <a:latin typeface="Arial" pitchFamily="34" charset="0"/>
                <a:cs typeface="Arial" pitchFamily="34" charset="0"/>
              </a:rPr>
              <a:t>National Health Spending By Medical Condition, 1996–2005” “Health Affairs”, February 2009, w358-376.</a:t>
            </a:r>
          </a:p>
        </p:txBody>
      </p:sp>
      <p:sp>
        <p:nvSpPr>
          <p:cNvPr id="33" name="Rectangle 32"/>
          <p:cNvSpPr/>
          <p:nvPr/>
        </p:nvSpPr>
        <p:spPr>
          <a:xfrm>
            <a:off x="5611309" y="1821473"/>
            <a:ext cx="3168352" cy="1508105"/>
          </a:xfrm>
          <a:prstGeom prst="rect">
            <a:avLst/>
          </a:prstGeom>
        </p:spPr>
        <p:txBody>
          <a:bodyPr wrap="square">
            <a:spAutoFit/>
          </a:bodyPr>
          <a:lstStyle/>
          <a:p>
            <a:r>
              <a:rPr lang="en-US" b="1" i="1" dirty="0" smtClean="0">
                <a:solidFill>
                  <a:srgbClr val="1F497D"/>
                </a:solidFill>
                <a:latin typeface="Arial" pitchFamily="34" charset="0"/>
                <a:cs typeface="Arial" pitchFamily="34" charset="0"/>
              </a:rPr>
              <a:t>Mihealth </a:t>
            </a:r>
            <a:r>
              <a:rPr lang="en-US" b="1" i="1" dirty="0">
                <a:solidFill>
                  <a:srgbClr val="1F497D"/>
                </a:solidFill>
                <a:latin typeface="Arial" pitchFamily="34" charset="0"/>
                <a:cs typeface="Arial" pitchFamily="34" charset="0"/>
              </a:rPr>
              <a:t>enables access to healthcare information across the ‘Circle of Care’, unlocking the value for both patient and physician</a:t>
            </a:r>
            <a:r>
              <a:rPr lang="en-US" sz="2000" b="1" dirty="0">
                <a:solidFill>
                  <a:prstClr val="black"/>
                </a:solidFill>
                <a:latin typeface="Arial" pitchFamily="34" charset="0"/>
                <a:cs typeface="Arial" pitchFamily="34" charset="0"/>
              </a:rPr>
              <a:t>  </a:t>
            </a:r>
          </a:p>
        </p:txBody>
      </p:sp>
      <p:sp>
        <p:nvSpPr>
          <p:cNvPr id="34"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515978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24</a:t>
            </a:fld>
            <a:endParaRPr lang="en-CA" sz="1050" dirty="0">
              <a:solidFill>
                <a:prstClr val="black"/>
              </a:solidFill>
              <a:latin typeface="Arial Black" pitchFamily="34" charset="0"/>
            </a:endParaRPr>
          </a:p>
        </p:txBody>
      </p:sp>
      <p:sp>
        <p:nvSpPr>
          <p:cNvPr id="11" name="Rectangle 2"/>
          <p:cNvSpPr txBox="1">
            <a:spLocks noChangeArrowheads="1"/>
          </p:cNvSpPr>
          <p:nvPr/>
        </p:nvSpPr>
        <p:spPr bwMode="auto">
          <a:xfrm>
            <a:off x="0" y="73025"/>
            <a:ext cx="958215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800" b="1">
                <a:solidFill>
                  <a:schemeClr val="tx2"/>
                </a:solidFill>
                <a:effectLst>
                  <a:glow rad="101600">
                    <a:schemeClr val="bg1">
                      <a:alpha val="60000"/>
                    </a:schemeClr>
                  </a:glow>
                </a:effectLst>
                <a:latin typeface="Arial"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sz="3200" dirty="0"/>
              <a:t>What is the Ontario Healthcare System?</a:t>
            </a:r>
          </a:p>
        </p:txBody>
      </p:sp>
      <p:sp>
        <p:nvSpPr>
          <p:cNvPr id="12" name="Rectangle 3"/>
          <p:cNvSpPr txBox="1">
            <a:spLocks noChangeArrowheads="1"/>
          </p:cNvSpPr>
          <p:nvPr/>
        </p:nvSpPr>
        <p:spPr>
          <a:xfrm>
            <a:off x="152400" y="935416"/>
            <a:ext cx="8801100" cy="5638800"/>
          </a:xfrm>
          <a:prstGeom prst="rect">
            <a:avLst/>
          </a:prstGeom>
          <a:noFill/>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1800" b="1" dirty="0" smtClean="0">
                <a:latin typeface="Arial" pitchFamily="34" charset="0"/>
                <a:ea typeface="ＭＳ Ｐゴシック" pitchFamily="34" charset="-128"/>
                <a:cs typeface="Arial" pitchFamily="34" charset="0"/>
              </a:rPr>
              <a:t>The Ontario healthcare system is a $47 billion (2011 – 2012) enterprise</a:t>
            </a:r>
          </a:p>
          <a:p>
            <a:pPr lvl="2"/>
            <a:r>
              <a:rPr lang="en-US" sz="1800" b="1" dirty="0" smtClean="0">
                <a:latin typeface="Arial" pitchFamily="34" charset="0"/>
                <a:ea typeface="ＭＳ Ｐゴシック" pitchFamily="34" charset="-128"/>
                <a:cs typeface="Arial" pitchFamily="34" charset="0"/>
              </a:rPr>
              <a:t>211 Hospitals</a:t>
            </a:r>
          </a:p>
          <a:p>
            <a:pPr lvl="2"/>
            <a:r>
              <a:rPr lang="en-US" sz="1800" b="1" dirty="0" smtClean="0">
                <a:latin typeface="Arial" pitchFamily="34" charset="0"/>
                <a:ea typeface="ＭＳ Ｐゴシック" pitchFamily="34" charset="-128"/>
                <a:cs typeface="Arial" pitchFamily="34" charset="0"/>
              </a:rPr>
              <a:t>900+ Independent Health Facilities (IHFs) – Privately owned</a:t>
            </a:r>
          </a:p>
          <a:p>
            <a:pPr lvl="3"/>
            <a:r>
              <a:rPr lang="en-US" sz="1800" b="1" dirty="0" smtClean="0">
                <a:latin typeface="Arial" pitchFamily="34" charset="0"/>
                <a:ea typeface="ＭＳ Ｐゴシック" pitchFamily="34" charset="-128"/>
                <a:cs typeface="Arial" pitchFamily="34" charset="0"/>
              </a:rPr>
              <a:t>617 diagnostic imaging IHFs (~$550 million in billing 11-12)</a:t>
            </a:r>
          </a:p>
          <a:p>
            <a:pPr lvl="2"/>
            <a:r>
              <a:rPr lang="en-US" sz="1800" b="1" dirty="0" smtClean="0">
                <a:latin typeface="Arial" pitchFamily="34" charset="0"/>
                <a:ea typeface="ＭＳ Ｐゴシック" pitchFamily="34" charset="-128"/>
                <a:cs typeface="Arial" pitchFamily="34" charset="0"/>
              </a:rPr>
              <a:t>~13,000 family physicians, ~10,000 specialty physicians, ~3,300 surgeons</a:t>
            </a:r>
          </a:p>
          <a:p>
            <a:pPr lvl="3"/>
            <a:r>
              <a:rPr lang="en-US" sz="1800" b="1" dirty="0" smtClean="0">
                <a:latin typeface="Arial" pitchFamily="34" charset="0"/>
                <a:ea typeface="ＭＳ Ｐゴシック" pitchFamily="34" charset="-128"/>
                <a:cs typeface="Arial" pitchFamily="34" charset="0"/>
              </a:rPr>
              <a:t>$11 Billion (11-12) in physician billings (almost double from 03-04)</a:t>
            </a:r>
          </a:p>
          <a:p>
            <a:pPr lvl="2"/>
            <a:r>
              <a:rPr lang="en-US" sz="1800" b="1" dirty="0" smtClean="0">
                <a:latin typeface="Arial" pitchFamily="34" charset="0"/>
                <a:ea typeface="ＭＳ Ｐゴシック" pitchFamily="34" charset="-128"/>
                <a:cs typeface="Arial" pitchFamily="34" charset="0"/>
              </a:rPr>
              <a:t>Community labs owned by 9 private corporations</a:t>
            </a:r>
          </a:p>
          <a:p>
            <a:pPr lvl="3"/>
            <a:r>
              <a:rPr lang="en-US" sz="1800" b="1" dirty="0" smtClean="0">
                <a:latin typeface="Arial" pitchFamily="34" charset="0"/>
                <a:ea typeface="ＭＳ Ｐゴシック" pitchFamily="34" charset="-128"/>
                <a:cs typeface="Arial" pitchFamily="34" charset="0"/>
              </a:rPr>
              <a:t>3 corporate owned labs provide 95% of lab services</a:t>
            </a:r>
          </a:p>
          <a:p>
            <a:pPr lvl="2"/>
            <a:r>
              <a:rPr lang="en-US" sz="1800" b="1" dirty="0" smtClean="0">
                <a:latin typeface="Arial" pitchFamily="34" charset="0"/>
                <a:ea typeface="ＭＳ Ｐゴシック" pitchFamily="34" charset="-128"/>
                <a:cs typeface="Arial" pitchFamily="34" charset="0"/>
              </a:rPr>
              <a:t>Per capita annual expenditure $5,792 </a:t>
            </a:r>
          </a:p>
          <a:p>
            <a:pPr lvl="3"/>
            <a:r>
              <a:rPr lang="en-US" sz="1800" b="1" dirty="0" smtClean="0">
                <a:latin typeface="Arial" pitchFamily="34" charset="0"/>
                <a:ea typeface="ＭＳ Ｐゴシック" pitchFamily="34" charset="-128"/>
                <a:cs typeface="Arial" pitchFamily="34" charset="0"/>
              </a:rPr>
              <a:t>3</a:t>
            </a:r>
            <a:r>
              <a:rPr lang="en-US" sz="1800" b="1" baseline="30000" dirty="0" smtClean="0">
                <a:latin typeface="Arial" pitchFamily="34" charset="0"/>
                <a:ea typeface="ＭＳ Ｐゴシック" pitchFamily="34" charset="-128"/>
                <a:cs typeface="Arial" pitchFamily="34" charset="0"/>
              </a:rPr>
              <a:t>rd</a:t>
            </a:r>
            <a:r>
              <a:rPr lang="en-US" sz="1800" b="1" dirty="0" smtClean="0">
                <a:latin typeface="Arial" pitchFamily="34" charset="0"/>
                <a:ea typeface="ＭＳ Ｐゴシック" pitchFamily="34" charset="-128"/>
                <a:cs typeface="Arial" pitchFamily="34" charset="0"/>
              </a:rPr>
              <a:t> lowest in Canada behind PQ and BC</a:t>
            </a:r>
          </a:p>
          <a:p>
            <a:pPr lvl="3"/>
            <a:r>
              <a:rPr lang="en-US" sz="1800" b="1" dirty="0" smtClean="0">
                <a:latin typeface="Arial" pitchFamily="34" charset="0"/>
                <a:ea typeface="ＭＳ Ｐゴシック" pitchFamily="34" charset="-128"/>
                <a:cs typeface="Arial" pitchFamily="34" charset="0"/>
              </a:rPr>
              <a:t>below Canadian average $5,811</a:t>
            </a:r>
          </a:p>
          <a:p>
            <a:pPr lvl="2"/>
            <a:r>
              <a:rPr lang="en-US" sz="1800" b="1" dirty="0" smtClean="0">
                <a:latin typeface="Arial" pitchFamily="34" charset="0"/>
                <a:ea typeface="ＭＳ Ｐゴシック" pitchFamily="34" charset="-128"/>
                <a:cs typeface="Arial" pitchFamily="34" charset="0"/>
              </a:rPr>
              <a:t>Would rank no 58 on Fortune </a:t>
            </a:r>
          </a:p>
          <a:p>
            <a:pPr lvl="3"/>
            <a:r>
              <a:rPr lang="en-US" sz="1800" b="1" dirty="0" smtClean="0">
                <a:latin typeface="Arial" pitchFamily="34" charset="0"/>
                <a:ea typeface="ＭＳ Ｐゴシック" pitchFamily="34" charset="-128"/>
                <a:cs typeface="Arial" pitchFamily="34" charset="0"/>
              </a:rPr>
              <a:t>Ahead of Coca Cola, Lockheed-Martin, and Cisco</a:t>
            </a:r>
          </a:p>
          <a:p>
            <a:pPr marL="1371600" lvl="3" indent="0">
              <a:buFont typeface="Arial" charset="0"/>
              <a:buNone/>
            </a:pPr>
            <a:r>
              <a:rPr lang="en-US" sz="1800" dirty="0" smtClean="0">
                <a:latin typeface="Arial" pitchFamily="34" charset="0"/>
                <a:ea typeface="ＭＳ Ｐゴシック" pitchFamily="34" charset="-128"/>
                <a:cs typeface="Arial" pitchFamily="34" charset="0"/>
              </a:rPr>
              <a:t>Reference:  </a:t>
            </a:r>
            <a:r>
              <a:rPr lang="en-US" sz="1800" dirty="0" err="1" smtClean="0">
                <a:latin typeface="Arial" pitchFamily="34" charset="0"/>
                <a:ea typeface="ＭＳ Ｐゴシック" pitchFamily="34" charset="-128"/>
                <a:cs typeface="Arial" pitchFamily="34" charset="0"/>
              </a:rPr>
              <a:t>Zain</a:t>
            </a:r>
            <a:r>
              <a:rPr lang="en-US" sz="1800" dirty="0" smtClean="0">
                <a:latin typeface="Arial" pitchFamily="34" charset="0"/>
                <a:ea typeface="ＭＳ Ｐゴシック" pitchFamily="34" charset="-128"/>
                <a:cs typeface="Arial" pitchFamily="34" charset="0"/>
              </a:rPr>
              <a:t> </a:t>
            </a:r>
            <a:r>
              <a:rPr lang="en-US" sz="1800" dirty="0" err="1" smtClean="0">
                <a:latin typeface="Arial" pitchFamily="34" charset="0"/>
                <a:ea typeface="ＭＳ Ｐゴシック" pitchFamily="34" charset="-128"/>
                <a:cs typeface="Arial" pitchFamily="34" charset="0"/>
              </a:rPr>
              <a:t>Mujtaba</a:t>
            </a:r>
            <a:r>
              <a:rPr lang="en-US" sz="1800" dirty="0" smtClean="0">
                <a:latin typeface="Arial" pitchFamily="34" charset="0"/>
                <a:ea typeface="ＭＳ Ｐゴシック" pitchFamily="34" charset="-128"/>
                <a:cs typeface="Arial" pitchFamily="34" charset="0"/>
              </a:rPr>
              <a:t>, DSPB MOHLTC</a:t>
            </a:r>
          </a:p>
        </p:txBody>
      </p:sp>
      <p:sp>
        <p:nvSpPr>
          <p:cNvPr id="13"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64328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25</a:t>
            </a:fld>
            <a:endParaRPr lang="en-CA" sz="1050" dirty="0">
              <a:solidFill>
                <a:prstClr val="black"/>
              </a:solidFill>
              <a:latin typeface="Arial Black" pitchFamily="34" charset="0"/>
            </a:endParaRPr>
          </a:p>
        </p:txBody>
      </p:sp>
      <p:sp>
        <p:nvSpPr>
          <p:cNvPr id="5" name="Rectangle 2"/>
          <p:cNvSpPr>
            <a:spLocks noGrp="1" noChangeArrowheads="1"/>
          </p:cNvSpPr>
          <p:nvPr>
            <p:ph type="title"/>
          </p:nvPr>
        </p:nvSpPr>
        <p:spPr>
          <a:xfrm>
            <a:off x="-19050" y="128588"/>
            <a:ext cx="9163050" cy="6461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CA" sz="2400" b="1" dirty="0">
                <a:solidFill>
                  <a:schemeClr val="tx2"/>
                </a:solidFill>
                <a:effectLst>
                  <a:glow rad="101600">
                    <a:schemeClr val="bg1">
                      <a:alpha val="60000"/>
                    </a:schemeClr>
                  </a:glow>
                </a:effectLst>
                <a:latin typeface="Arial" pitchFamily="34" charset="0"/>
                <a:cs typeface="Arial" pitchFamily="34" charset="0"/>
              </a:rPr>
              <a:t>MOHLTC-Provider Relationship Management: Doctors</a:t>
            </a:r>
          </a:p>
        </p:txBody>
      </p:sp>
      <p:sp>
        <p:nvSpPr>
          <p:cNvPr id="6" name="Rectangle 3"/>
          <p:cNvSpPr txBox="1">
            <a:spLocks noChangeArrowheads="1"/>
          </p:cNvSpPr>
          <p:nvPr/>
        </p:nvSpPr>
        <p:spPr>
          <a:xfrm>
            <a:off x="8359" y="1114778"/>
            <a:ext cx="9050338" cy="5408613"/>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CA" sz="1800" dirty="0" smtClean="0">
                <a:latin typeface="Arial" pitchFamily="34" charset="0"/>
                <a:ea typeface="ＭＳ Ｐゴシック" pitchFamily="34" charset="-128"/>
                <a:cs typeface="Arial" pitchFamily="34" charset="0"/>
              </a:rPr>
              <a:t>Relationship managed through Ontario Medical Association (OMA)</a:t>
            </a:r>
          </a:p>
          <a:p>
            <a:pPr lvl="1"/>
            <a:r>
              <a:rPr lang="en-CA" sz="1800" dirty="0" smtClean="0">
                <a:latin typeface="Arial" pitchFamily="34" charset="0"/>
                <a:ea typeface="ＭＳ Ｐゴシック" pitchFamily="34" charset="-128"/>
                <a:cs typeface="Arial" pitchFamily="34" charset="0"/>
              </a:rPr>
              <a:t>Fees and payments agreed upon by negotiation with OMA</a:t>
            </a:r>
          </a:p>
          <a:p>
            <a:pPr lvl="2"/>
            <a:r>
              <a:rPr lang="en-CA" sz="1400" dirty="0" smtClean="0">
                <a:latin typeface="Arial" pitchFamily="34" charset="0"/>
                <a:ea typeface="ＭＳ Ｐゴシック" pitchFamily="34" charset="-128"/>
                <a:cs typeface="Arial" pitchFamily="34" charset="0"/>
              </a:rPr>
              <a:t>Negotiations take place every 4 years resulting in the Physician Services Agreement (PSA)</a:t>
            </a:r>
          </a:p>
          <a:p>
            <a:pPr lvl="1"/>
            <a:r>
              <a:rPr lang="en-CA" sz="1800" dirty="0" smtClean="0">
                <a:latin typeface="Arial" pitchFamily="34" charset="0"/>
                <a:ea typeface="ＭＳ Ｐゴシック" pitchFamily="34" charset="-128"/>
                <a:cs typeface="Arial" pitchFamily="34" charset="0"/>
              </a:rPr>
              <a:t>OHIP Insured services, quality standards, and payments covered by PSA</a:t>
            </a:r>
          </a:p>
          <a:p>
            <a:pPr lvl="2"/>
            <a:r>
              <a:rPr lang="en-CA" sz="1200" dirty="0" smtClean="0">
                <a:latin typeface="Arial" pitchFamily="34" charset="0"/>
                <a:ea typeface="ＭＳ Ｐゴシック" pitchFamily="34" charset="-128"/>
                <a:cs typeface="Arial" pitchFamily="34" charset="0"/>
              </a:rPr>
              <a:t>Addenda/Amendments to PSA take place continuously</a:t>
            </a:r>
          </a:p>
          <a:p>
            <a:pPr lvl="2"/>
            <a:r>
              <a:rPr lang="en-CA" sz="1200" dirty="0" smtClean="0">
                <a:latin typeface="Arial" pitchFamily="34" charset="0"/>
                <a:ea typeface="ＭＳ Ｐゴシック" pitchFamily="34" charset="-128"/>
                <a:cs typeface="Arial" pitchFamily="34" charset="0"/>
              </a:rPr>
              <a:t>OMA/MOHLTC sub-committees negotiate any changes or additions</a:t>
            </a:r>
          </a:p>
          <a:p>
            <a:pPr lvl="1"/>
            <a:r>
              <a:rPr lang="en-CA" sz="1800" dirty="0" smtClean="0">
                <a:latin typeface="Arial" pitchFamily="34" charset="0"/>
                <a:ea typeface="ＭＳ Ｐゴシック" pitchFamily="34" charset="-128"/>
                <a:cs typeface="Arial" pitchFamily="34" charset="0"/>
              </a:rPr>
              <a:t>PSA is a critical legal document and contains many important clauses relating to funding, services, quality etc.</a:t>
            </a:r>
          </a:p>
          <a:p>
            <a:pPr lvl="2"/>
            <a:r>
              <a:rPr lang="en-CA" sz="1200" dirty="0" smtClean="0">
                <a:latin typeface="Arial" pitchFamily="34" charset="0"/>
                <a:ea typeface="ＭＳ Ｐゴシック" pitchFamily="34" charset="-128"/>
                <a:cs typeface="Arial" pitchFamily="34" charset="0"/>
              </a:rPr>
              <a:t>Can provide key information on how to manage/direct relationship with doctors and other service providers</a:t>
            </a:r>
          </a:p>
          <a:p>
            <a:pPr lvl="1"/>
            <a:r>
              <a:rPr lang="en-CA" sz="1800" dirty="0" smtClean="0">
                <a:latin typeface="Arial" pitchFamily="34" charset="0"/>
                <a:ea typeface="ＭＳ Ｐゴシック" pitchFamily="34" charset="-128"/>
                <a:cs typeface="Arial" pitchFamily="34" charset="0"/>
              </a:rPr>
              <a:t>Services Fees listed in Schedule of Benefits resulting from PSA</a:t>
            </a:r>
          </a:p>
          <a:p>
            <a:pPr lvl="2"/>
            <a:r>
              <a:rPr lang="en-CA" sz="1400" dirty="0" smtClean="0">
                <a:latin typeface="Arial" pitchFamily="34" charset="0"/>
                <a:ea typeface="ＭＳ Ｐゴシック" pitchFamily="34" charset="-128"/>
                <a:cs typeface="Arial" pitchFamily="34" charset="0"/>
              </a:rPr>
              <a:t>Two kinds of fees negotiated</a:t>
            </a:r>
          </a:p>
          <a:p>
            <a:pPr lvl="3"/>
            <a:r>
              <a:rPr lang="en-CA" sz="1200" dirty="0" smtClean="0">
                <a:latin typeface="Arial" pitchFamily="34" charset="0"/>
                <a:ea typeface="ＭＳ Ｐゴシック" pitchFamily="34" charset="-128"/>
                <a:cs typeface="Arial" pitchFamily="34" charset="0"/>
              </a:rPr>
              <a:t>Technical (T) Fees: used for imaging/diagnostic test, paid to testing providers</a:t>
            </a:r>
          </a:p>
          <a:p>
            <a:pPr lvl="3"/>
            <a:r>
              <a:rPr lang="en-CA" sz="1200" dirty="0" smtClean="0">
                <a:latin typeface="Arial" pitchFamily="34" charset="0"/>
                <a:ea typeface="ＭＳ Ｐゴシック" pitchFamily="34" charset="-128"/>
                <a:cs typeface="Arial" pitchFamily="34" charset="0"/>
              </a:rPr>
              <a:t>Professional (P) Fees: used to compensate </a:t>
            </a:r>
            <a:r>
              <a:rPr lang="en-CA" sz="1200" dirty="0" err="1" smtClean="0">
                <a:latin typeface="Arial" pitchFamily="34" charset="0"/>
                <a:ea typeface="ＭＳ Ｐゴシック" pitchFamily="34" charset="-128"/>
                <a:cs typeface="Arial" pitchFamily="34" charset="0"/>
              </a:rPr>
              <a:t>Drs</a:t>
            </a:r>
            <a:r>
              <a:rPr lang="en-CA" sz="1200" dirty="0" smtClean="0">
                <a:latin typeface="Arial" pitchFamily="34" charset="0"/>
                <a:ea typeface="ＭＳ Ｐゴシック" pitchFamily="34" charset="-128"/>
                <a:cs typeface="Arial" pitchFamily="34" charset="0"/>
              </a:rPr>
              <a:t> who evaluate tests</a:t>
            </a:r>
          </a:p>
          <a:p>
            <a:pPr lvl="1"/>
            <a:r>
              <a:rPr lang="en-CA" sz="1800" dirty="0" smtClean="0">
                <a:latin typeface="Arial" pitchFamily="34" charset="0"/>
                <a:ea typeface="ＭＳ Ｐゴシック" pitchFamily="34" charset="-128"/>
                <a:cs typeface="Arial" pitchFamily="34" charset="0"/>
              </a:rPr>
              <a:t>Speciality Doctors paid fee-for-services</a:t>
            </a:r>
          </a:p>
          <a:p>
            <a:pPr lvl="2"/>
            <a:r>
              <a:rPr lang="en-CA" sz="1200" dirty="0" smtClean="0">
                <a:latin typeface="Arial" pitchFamily="34" charset="0"/>
                <a:ea typeface="ＭＳ Ｐゴシック" pitchFamily="34" charset="-128"/>
                <a:cs typeface="Arial" pitchFamily="34" charset="0"/>
              </a:rPr>
              <a:t>Some specialty Doctors (e.g. Pathologists) are salaried hospital staff paid out of global budgets</a:t>
            </a:r>
          </a:p>
          <a:p>
            <a:pPr lvl="1"/>
            <a:r>
              <a:rPr lang="en-CA" sz="1800" dirty="0" smtClean="0">
                <a:latin typeface="Arial" pitchFamily="34" charset="0"/>
                <a:ea typeface="ＭＳ Ｐゴシック" pitchFamily="34" charset="-128"/>
                <a:cs typeface="Arial" pitchFamily="34" charset="0"/>
              </a:rPr>
              <a:t>Family Doctors have choice,</a:t>
            </a:r>
          </a:p>
          <a:p>
            <a:pPr lvl="2"/>
            <a:r>
              <a:rPr lang="en-CA" sz="1200" dirty="0" smtClean="0">
                <a:latin typeface="Arial" pitchFamily="34" charset="0"/>
                <a:ea typeface="ＭＳ Ｐゴシック" pitchFamily="34" charset="-128"/>
                <a:cs typeface="Arial" pitchFamily="34" charset="0"/>
              </a:rPr>
              <a:t>Can either practice in Fee-for-service (FFS), or</a:t>
            </a:r>
          </a:p>
          <a:p>
            <a:pPr lvl="2"/>
            <a:r>
              <a:rPr lang="en-CA" sz="1200" dirty="0" smtClean="0">
                <a:latin typeface="Arial" pitchFamily="34" charset="0"/>
                <a:ea typeface="ＭＳ Ｐゴシック" pitchFamily="34" charset="-128"/>
                <a:cs typeface="Arial" pitchFamily="34" charset="0"/>
              </a:rPr>
              <a:t>Capitated group practice models (Family Health Organizations, Family Health Networks, Family Health Groups)</a:t>
            </a:r>
          </a:p>
        </p:txBody>
      </p:sp>
      <p:sp>
        <p:nvSpPr>
          <p:cNvPr id="7"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9589212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26</a:t>
            </a:fld>
            <a:endParaRPr lang="en-CA" sz="1050" dirty="0">
              <a:solidFill>
                <a:prstClr val="black"/>
              </a:solidFill>
              <a:latin typeface="Arial Black" pitchFamily="34" charset="0"/>
            </a:endParaRPr>
          </a:p>
        </p:txBody>
      </p:sp>
      <p:sp>
        <p:nvSpPr>
          <p:cNvPr id="3" name="Rectangle 2"/>
          <p:cNvSpPr>
            <a:spLocks noGrp="1" noChangeArrowheads="1"/>
          </p:cNvSpPr>
          <p:nvPr>
            <p:ph type="title"/>
          </p:nvPr>
        </p:nvSpPr>
        <p:spPr>
          <a:xfrm>
            <a:off x="0" y="0"/>
            <a:ext cx="9363075" cy="9985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CA" sz="3200" b="1" dirty="0">
                <a:solidFill>
                  <a:schemeClr val="tx2"/>
                </a:solidFill>
                <a:effectLst>
                  <a:glow rad="101600">
                    <a:schemeClr val="bg1">
                      <a:alpha val="60000"/>
                    </a:schemeClr>
                  </a:glow>
                </a:effectLst>
                <a:latin typeface="Arial" pitchFamily="34" charset="0"/>
                <a:cs typeface="Arial" pitchFamily="34" charset="0"/>
              </a:rPr>
              <a:t>Key Pressures: Driving ALL Decision Making </a:t>
            </a:r>
          </a:p>
        </p:txBody>
      </p:sp>
      <p:sp>
        <p:nvSpPr>
          <p:cNvPr id="4" name="Rectangle 3"/>
          <p:cNvSpPr txBox="1">
            <a:spLocks noChangeArrowheads="1"/>
          </p:cNvSpPr>
          <p:nvPr/>
        </p:nvSpPr>
        <p:spPr>
          <a:xfrm>
            <a:off x="533400" y="1295400"/>
            <a:ext cx="9144000" cy="5164138"/>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FontTx/>
              <a:buAutoNum type="arabicPeriod"/>
            </a:pPr>
            <a:r>
              <a:rPr lang="en-CA" sz="2400" b="1" dirty="0" smtClean="0">
                <a:latin typeface="Arial" pitchFamily="34" charset="0"/>
                <a:ea typeface="ＭＳ Ｐゴシック" pitchFamily="34" charset="-128"/>
                <a:cs typeface="Arial" pitchFamily="34" charset="0"/>
              </a:rPr>
              <a:t>Rising Costs</a:t>
            </a:r>
          </a:p>
          <a:p>
            <a:pPr marL="609600" indent="-609600">
              <a:buFontTx/>
              <a:buAutoNum type="arabicPeriod"/>
            </a:pPr>
            <a:r>
              <a:rPr lang="en-CA" sz="2400" b="1" dirty="0" smtClean="0">
                <a:latin typeface="Arial" pitchFamily="34" charset="0"/>
                <a:ea typeface="ＭＳ Ｐゴシック" pitchFamily="34" charset="-128"/>
                <a:cs typeface="Arial" pitchFamily="34" charset="0"/>
              </a:rPr>
              <a:t>Aging Populations</a:t>
            </a:r>
          </a:p>
          <a:p>
            <a:pPr marL="609600" indent="-609600">
              <a:buFontTx/>
              <a:buAutoNum type="arabicPeriod"/>
            </a:pPr>
            <a:r>
              <a:rPr lang="en-CA" sz="2400" b="1" dirty="0" smtClean="0">
                <a:latin typeface="Arial" pitchFamily="34" charset="0"/>
                <a:ea typeface="ＭＳ Ｐゴシック" pitchFamily="34" charset="-128"/>
                <a:cs typeface="Arial" pitchFamily="34" charset="0"/>
              </a:rPr>
              <a:t>Increasing Childless Retirees and Seniors</a:t>
            </a:r>
          </a:p>
          <a:p>
            <a:pPr marL="609600" indent="-609600">
              <a:buFontTx/>
              <a:buAutoNum type="arabicPeriod"/>
            </a:pPr>
            <a:r>
              <a:rPr lang="en-CA" sz="2400" b="1" dirty="0" smtClean="0">
                <a:latin typeface="Arial" pitchFamily="34" charset="0"/>
                <a:ea typeface="ＭＳ Ｐゴシック" pitchFamily="34" charset="-128"/>
                <a:cs typeface="Arial" pitchFamily="34" charset="0"/>
              </a:rPr>
              <a:t>Declining Health Human Resources</a:t>
            </a:r>
          </a:p>
          <a:p>
            <a:pPr marL="609600" indent="-609600">
              <a:buFontTx/>
              <a:buAutoNum type="arabicPeriod"/>
            </a:pPr>
            <a:r>
              <a:rPr lang="en-CA" sz="2400" b="1" dirty="0" smtClean="0">
                <a:latin typeface="Arial" pitchFamily="34" charset="0"/>
                <a:ea typeface="ＭＳ Ｐゴシック" pitchFamily="34" charset="-128"/>
                <a:cs typeface="Arial" pitchFamily="34" charset="0"/>
              </a:rPr>
              <a:t>Rapidly Changing Technologies</a:t>
            </a:r>
          </a:p>
          <a:p>
            <a:pPr marL="609600" indent="-609600">
              <a:buFontTx/>
              <a:buAutoNum type="arabicPeriod"/>
            </a:pPr>
            <a:r>
              <a:rPr lang="en-CA" sz="2400" b="1" dirty="0" smtClean="0">
                <a:latin typeface="Arial" pitchFamily="34" charset="0"/>
                <a:ea typeface="ＭＳ Ｐゴシック" pitchFamily="34" charset="-128"/>
                <a:cs typeface="Arial" pitchFamily="34" charset="0"/>
              </a:rPr>
              <a:t>Increasingly Complex Disease Treatments</a:t>
            </a:r>
          </a:p>
          <a:p>
            <a:pPr marL="609600" indent="-609600">
              <a:buFontTx/>
              <a:buAutoNum type="arabicPeriod"/>
            </a:pPr>
            <a:r>
              <a:rPr lang="en-CA" sz="2400" b="1" dirty="0" smtClean="0">
                <a:latin typeface="Arial" pitchFamily="34" charset="0"/>
                <a:ea typeface="ＭＳ Ｐゴシック" pitchFamily="34" charset="-128"/>
                <a:cs typeface="Arial" pitchFamily="34" charset="0"/>
              </a:rPr>
              <a:t>Rising Chronic Diseases</a:t>
            </a:r>
          </a:p>
          <a:p>
            <a:pPr marL="609600" indent="-609600">
              <a:buFontTx/>
              <a:buAutoNum type="arabicPeriod"/>
            </a:pPr>
            <a:r>
              <a:rPr lang="en-CA" sz="2400" b="1" dirty="0" smtClean="0">
                <a:latin typeface="Arial" pitchFamily="34" charset="0"/>
                <a:ea typeface="ＭＳ Ｐゴシック" pitchFamily="34" charset="-128"/>
                <a:cs typeface="Arial" pitchFamily="34" charset="0"/>
              </a:rPr>
              <a:t>Urbanization of Service Providers</a:t>
            </a:r>
          </a:p>
          <a:p>
            <a:pPr marL="609600" indent="-609600">
              <a:buFontTx/>
              <a:buAutoNum type="arabicPeriod"/>
            </a:pPr>
            <a:r>
              <a:rPr lang="en-CA" sz="2400" b="1" dirty="0" smtClean="0">
                <a:latin typeface="Arial" pitchFamily="34" charset="0"/>
                <a:ea typeface="ＭＳ Ｐゴシック" pitchFamily="34" charset="-128"/>
                <a:cs typeface="Arial" pitchFamily="34" charset="0"/>
              </a:rPr>
              <a:t>No Compromise on Equity or Quality</a:t>
            </a:r>
          </a:p>
          <a:p>
            <a:pPr marL="0" lvl="3" indent="0">
              <a:buFont typeface="Arial" charset="0"/>
              <a:buNone/>
            </a:pPr>
            <a:endParaRPr lang="en-US" sz="1800" dirty="0" smtClean="0">
              <a:latin typeface="Arial" pitchFamily="34" charset="0"/>
              <a:ea typeface="ＭＳ Ｐゴシック" pitchFamily="34" charset="-128"/>
              <a:cs typeface="Arial" pitchFamily="34" charset="0"/>
            </a:endParaRPr>
          </a:p>
          <a:p>
            <a:pPr marL="0" lvl="3" indent="0">
              <a:buFont typeface="Arial" charset="0"/>
              <a:buNone/>
            </a:pPr>
            <a:r>
              <a:rPr lang="en-US" sz="1800" dirty="0" smtClean="0">
                <a:latin typeface="Arial" pitchFamily="34" charset="0"/>
                <a:ea typeface="ＭＳ Ｐゴシック" pitchFamily="34" charset="-128"/>
                <a:cs typeface="Arial" pitchFamily="34" charset="0"/>
              </a:rPr>
              <a:t>Reference:  </a:t>
            </a:r>
            <a:r>
              <a:rPr lang="en-US" sz="1800" dirty="0" err="1" smtClean="0">
                <a:latin typeface="Arial" pitchFamily="34" charset="0"/>
                <a:ea typeface="ＭＳ Ｐゴシック" pitchFamily="34" charset="-128"/>
                <a:cs typeface="Arial" pitchFamily="34" charset="0"/>
              </a:rPr>
              <a:t>Zain</a:t>
            </a:r>
            <a:r>
              <a:rPr lang="en-US" sz="1800" dirty="0" smtClean="0">
                <a:latin typeface="Arial" pitchFamily="34" charset="0"/>
                <a:ea typeface="ＭＳ Ｐゴシック" pitchFamily="34" charset="-128"/>
                <a:cs typeface="Arial" pitchFamily="34" charset="0"/>
              </a:rPr>
              <a:t> </a:t>
            </a:r>
            <a:r>
              <a:rPr lang="en-US" sz="1800" dirty="0" err="1" smtClean="0">
                <a:latin typeface="Arial" pitchFamily="34" charset="0"/>
                <a:ea typeface="ＭＳ Ｐゴシック" pitchFamily="34" charset="-128"/>
                <a:cs typeface="Arial" pitchFamily="34" charset="0"/>
              </a:rPr>
              <a:t>Mujtaba</a:t>
            </a:r>
            <a:r>
              <a:rPr lang="en-US" sz="1800" dirty="0" smtClean="0">
                <a:latin typeface="Arial" pitchFamily="34" charset="0"/>
                <a:ea typeface="ＭＳ Ｐゴシック" pitchFamily="34" charset="-128"/>
                <a:cs typeface="Arial" pitchFamily="34" charset="0"/>
              </a:rPr>
              <a:t>, DSPB MOHLTC</a:t>
            </a:r>
          </a:p>
          <a:p>
            <a:pPr marL="609600" indent="-609600">
              <a:buFontTx/>
              <a:buAutoNum type="arabicPeriod"/>
            </a:pPr>
            <a:endParaRPr lang="en-CA" sz="2400" b="1" dirty="0" smtClean="0">
              <a:latin typeface="Arial" pitchFamily="34" charset="0"/>
              <a:ea typeface="ＭＳ Ｐゴシック" pitchFamily="34" charset="-128"/>
              <a:cs typeface="Arial" pitchFamily="34" charset="0"/>
            </a:endParaRPr>
          </a:p>
          <a:p>
            <a:pPr marL="0" indent="0">
              <a:buFont typeface="Arial" charset="0"/>
              <a:buNone/>
            </a:pPr>
            <a:endParaRPr lang="en-CA" sz="2400" b="1" dirty="0" smtClean="0">
              <a:latin typeface="Arial" pitchFamily="34" charset="0"/>
              <a:ea typeface="ＭＳ Ｐゴシック" pitchFamily="34" charset="-128"/>
              <a:cs typeface="Arial" pitchFamily="34" charset="0"/>
            </a:endParaRPr>
          </a:p>
        </p:txBody>
      </p:sp>
      <p:sp>
        <p:nvSpPr>
          <p:cNvPr id="5"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27</a:t>
            </a:fld>
            <a:endParaRPr lang="en-CA" sz="1050" dirty="0">
              <a:solidFill>
                <a:prstClr val="black"/>
              </a:solidFill>
              <a:latin typeface="Arial Black" pitchFamily="34" charset="0"/>
            </a:endParaRPr>
          </a:p>
        </p:txBody>
      </p:sp>
      <p:sp>
        <p:nvSpPr>
          <p:cNvPr id="3" name="Title 1"/>
          <p:cNvSpPr>
            <a:spLocks noGrp="1"/>
          </p:cNvSpPr>
          <p:nvPr>
            <p:ph type="title"/>
          </p:nvPr>
        </p:nvSpPr>
        <p:spPr>
          <a:xfrm>
            <a:off x="179512" y="0"/>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CA" sz="3200" b="1" dirty="0">
                <a:solidFill>
                  <a:schemeClr val="tx2"/>
                </a:solidFill>
                <a:effectLst>
                  <a:glow rad="101600">
                    <a:schemeClr val="bg1">
                      <a:alpha val="60000"/>
                    </a:schemeClr>
                  </a:glow>
                </a:effectLst>
                <a:latin typeface="Arial" pitchFamily="34" charset="0"/>
                <a:cs typeface="Arial" pitchFamily="34" charset="0"/>
              </a:rPr>
              <a:t>Health Links – The Ontario </a:t>
            </a:r>
            <a:r>
              <a:rPr lang="en-CA" sz="3200" b="1" dirty="0" err="1">
                <a:solidFill>
                  <a:schemeClr val="tx2"/>
                </a:solidFill>
                <a:effectLst>
                  <a:glow rad="101600">
                    <a:schemeClr val="bg1">
                      <a:alpha val="60000"/>
                    </a:schemeClr>
                  </a:glow>
                </a:effectLst>
                <a:latin typeface="Arial" pitchFamily="34" charset="0"/>
                <a:cs typeface="Arial" pitchFamily="34" charset="0"/>
              </a:rPr>
              <a:t>Govt’s</a:t>
            </a:r>
            <a:r>
              <a:rPr lang="en-CA" sz="3200" b="1" dirty="0">
                <a:solidFill>
                  <a:schemeClr val="tx2"/>
                </a:solidFill>
                <a:effectLst>
                  <a:glow rad="101600">
                    <a:schemeClr val="bg1">
                      <a:alpha val="60000"/>
                    </a:schemeClr>
                  </a:glow>
                </a:effectLst>
                <a:latin typeface="Arial" pitchFamily="34" charset="0"/>
                <a:cs typeface="Arial" pitchFamily="34" charset="0"/>
              </a:rPr>
              <a:t> Vision</a:t>
            </a:r>
          </a:p>
        </p:txBody>
      </p:sp>
      <p:sp>
        <p:nvSpPr>
          <p:cNvPr id="5"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solidFill>
                  <a:prstClr val="black"/>
                </a:solidFill>
                <a:latin typeface="Arial Black" pitchFamily="34" charset="0"/>
              </a:rPr>
              <a:t>© Dr. Wendy Graham 2013</a:t>
            </a:r>
          </a:p>
        </p:txBody>
      </p:sp>
      <p:sp>
        <p:nvSpPr>
          <p:cNvPr id="6" name="Rectangle 5"/>
          <p:cNvSpPr/>
          <p:nvPr/>
        </p:nvSpPr>
        <p:spPr>
          <a:xfrm>
            <a:off x="0" y="1371600"/>
            <a:ext cx="9144000" cy="4673587"/>
          </a:xfrm>
          <a:prstGeom prst="rect">
            <a:avLst/>
          </a:prstGeom>
        </p:spPr>
        <p:txBody>
          <a:bodyPr wrap="square">
            <a:spAutoFit/>
          </a:bodyPr>
          <a:lstStyle/>
          <a:p>
            <a:pPr>
              <a:lnSpc>
                <a:spcPct val="115000"/>
              </a:lnSpc>
              <a:spcAft>
                <a:spcPts val="1000"/>
              </a:spcAft>
            </a:pPr>
            <a:r>
              <a:rPr lang="en-CA" sz="1600" b="1" dirty="0" smtClean="0">
                <a:solidFill>
                  <a:prstClr val="black"/>
                </a:solidFill>
                <a:latin typeface="Arial" pitchFamily="34" charset="0"/>
                <a:cs typeface="Arial" pitchFamily="34" charset="0"/>
              </a:rPr>
              <a:t>Collaboration - </a:t>
            </a:r>
            <a:r>
              <a:rPr lang="en-CA" sz="1600" dirty="0">
                <a:solidFill>
                  <a:prstClr val="black"/>
                </a:solidFill>
                <a:latin typeface="Arial" pitchFamily="34" charset="0"/>
                <a:cs typeface="Arial" pitchFamily="34" charset="0"/>
              </a:rPr>
              <a:t>Health Links encourages the idea of collaboration and coordination amongst health care providers to support patients at all levels of the health system.</a:t>
            </a:r>
            <a:endParaRPr lang="en-CA" sz="1600" dirty="0">
              <a:solidFill>
                <a:prstClr val="black"/>
              </a:solidFill>
              <a:latin typeface="Arial" pitchFamily="34" charset="0"/>
              <a:ea typeface="Calibri"/>
              <a:cs typeface="Arial" pitchFamily="34" charset="0"/>
            </a:endParaRPr>
          </a:p>
          <a:p>
            <a:pPr>
              <a:lnSpc>
                <a:spcPct val="115000"/>
              </a:lnSpc>
              <a:spcAft>
                <a:spcPts val="1000"/>
              </a:spcAft>
            </a:pPr>
            <a:r>
              <a:rPr lang="en-CA" sz="1600" b="1" dirty="0" smtClean="0">
                <a:solidFill>
                  <a:prstClr val="black"/>
                </a:solidFill>
                <a:latin typeface="Arial" pitchFamily="34" charset="0"/>
                <a:cs typeface="Arial" pitchFamily="34" charset="0"/>
              </a:rPr>
              <a:t>Involving </a:t>
            </a:r>
            <a:r>
              <a:rPr lang="en-CA" sz="1600" b="1" dirty="0">
                <a:solidFill>
                  <a:prstClr val="black"/>
                </a:solidFill>
                <a:latin typeface="Arial" pitchFamily="34" charset="0"/>
                <a:cs typeface="Arial" pitchFamily="34" charset="0"/>
              </a:rPr>
              <a:t>all </a:t>
            </a:r>
            <a:r>
              <a:rPr lang="en-CA" sz="1600" b="1" dirty="0" smtClean="0">
                <a:solidFill>
                  <a:prstClr val="black"/>
                </a:solidFill>
                <a:latin typeface="Arial" pitchFamily="34" charset="0"/>
                <a:cs typeface="Arial" pitchFamily="34" charset="0"/>
              </a:rPr>
              <a:t>Stakeholders - </a:t>
            </a:r>
            <a:r>
              <a:rPr lang="en-CA" sz="1600" dirty="0">
                <a:solidFill>
                  <a:prstClr val="black"/>
                </a:solidFill>
                <a:latin typeface="Arial" pitchFamily="34" charset="0"/>
                <a:cs typeface="Arial" pitchFamily="34" charset="0"/>
              </a:rPr>
              <a:t>Involves all stakeholders (family care providers, specialists, hospitals, long-term care, home care and other community supports) in patient care</a:t>
            </a:r>
            <a:r>
              <a:rPr lang="en-CA" sz="1600" dirty="0" smtClean="0">
                <a:solidFill>
                  <a:prstClr val="black"/>
                </a:solidFill>
                <a:latin typeface="Arial" pitchFamily="34" charset="0"/>
                <a:cs typeface="Arial" pitchFamily="34" charset="0"/>
              </a:rPr>
              <a:t>.</a:t>
            </a:r>
            <a:endParaRPr lang="en-CA" sz="1600" b="1" dirty="0">
              <a:solidFill>
                <a:prstClr val="black"/>
              </a:solidFill>
              <a:latin typeface="Arial" pitchFamily="34" charset="0"/>
              <a:ea typeface="Calibri"/>
              <a:cs typeface="Arial" pitchFamily="34" charset="0"/>
            </a:endParaRPr>
          </a:p>
          <a:p>
            <a:pPr>
              <a:lnSpc>
                <a:spcPct val="115000"/>
              </a:lnSpc>
              <a:spcAft>
                <a:spcPts val="1000"/>
              </a:spcAft>
            </a:pPr>
            <a:r>
              <a:rPr lang="en-CA" sz="1600" b="1" dirty="0">
                <a:solidFill>
                  <a:prstClr val="black"/>
                </a:solidFill>
                <a:latin typeface="Arial" pitchFamily="34" charset="0"/>
                <a:cs typeface="Arial" pitchFamily="34" charset="0"/>
              </a:rPr>
              <a:t>Patient </a:t>
            </a:r>
            <a:r>
              <a:rPr lang="en-CA" sz="1600" b="1" dirty="0" smtClean="0">
                <a:solidFill>
                  <a:prstClr val="black"/>
                </a:solidFill>
                <a:latin typeface="Arial" pitchFamily="34" charset="0"/>
                <a:cs typeface="Arial" pitchFamily="34" charset="0"/>
              </a:rPr>
              <a:t>Involvement - </a:t>
            </a:r>
            <a:r>
              <a:rPr lang="en-CA" sz="1600" dirty="0">
                <a:solidFill>
                  <a:prstClr val="black"/>
                </a:solidFill>
                <a:latin typeface="Arial" pitchFamily="34" charset="0"/>
                <a:cs typeface="Arial" pitchFamily="34" charset="0"/>
              </a:rPr>
              <a:t>Health Links will work closely with patients, so that health care providers can formulate an individualized plan, and ensure the plan is being followed</a:t>
            </a:r>
            <a:r>
              <a:rPr lang="en-CA" sz="1600" dirty="0" smtClean="0">
                <a:solidFill>
                  <a:prstClr val="black"/>
                </a:solidFill>
                <a:latin typeface="Arial" pitchFamily="34" charset="0"/>
                <a:cs typeface="Arial" pitchFamily="34" charset="0"/>
              </a:rPr>
              <a:t>.</a:t>
            </a:r>
            <a:endParaRPr lang="en-CA" sz="1600" b="1" dirty="0">
              <a:solidFill>
                <a:prstClr val="black"/>
              </a:solidFill>
              <a:latin typeface="Arial" pitchFamily="34" charset="0"/>
              <a:ea typeface="Calibri"/>
              <a:cs typeface="Arial" pitchFamily="34" charset="0"/>
            </a:endParaRPr>
          </a:p>
          <a:p>
            <a:pPr>
              <a:lnSpc>
                <a:spcPct val="115000"/>
              </a:lnSpc>
              <a:spcAft>
                <a:spcPts val="1000"/>
              </a:spcAft>
            </a:pPr>
            <a:r>
              <a:rPr lang="en-CA" sz="1600" b="1" dirty="0" smtClean="0">
                <a:solidFill>
                  <a:prstClr val="black"/>
                </a:solidFill>
                <a:latin typeface="Arial" pitchFamily="34" charset="0"/>
                <a:cs typeface="Arial" pitchFamily="34" charset="0"/>
              </a:rPr>
              <a:t>Information/Resource Sharing - </a:t>
            </a:r>
            <a:r>
              <a:rPr lang="en-CA" sz="1600" dirty="0">
                <a:solidFill>
                  <a:prstClr val="black"/>
                </a:solidFill>
                <a:latin typeface="Arial" pitchFamily="34" charset="0"/>
                <a:cs typeface="Arial" pitchFamily="34" charset="0"/>
              </a:rPr>
              <a:t>Health Links will facilitate information sharing and improved coordination amongst stakeholders, which will allow patients to receive faster care and spend less time waiting</a:t>
            </a:r>
            <a:r>
              <a:rPr lang="en-CA" sz="1600" dirty="0" smtClean="0">
                <a:solidFill>
                  <a:prstClr val="black"/>
                </a:solidFill>
                <a:latin typeface="Arial" pitchFamily="34" charset="0"/>
                <a:cs typeface="Arial" pitchFamily="34" charset="0"/>
              </a:rPr>
              <a:t>.</a:t>
            </a:r>
            <a:endParaRPr lang="en-CA" sz="1600" b="1" dirty="0" smtClean="0">
              <a:solidFill>
                <a:prstClr val="black"/>
              </a:solidFill>
              <a:latin typeface="Arial" pitchFamily="34" charset="0"/>
              <a:cs typeface="Arial" pitchFamily="34" charset="0"/>
            </a:endParaRPr>
          </a:p>
          <a:p>
            <a:pPr>
              <a:lnSpc>
                <a:spcPct val="115000"/>
              </a:lnSpc>
              <a:spcAft>
                <a:spcPts val="1000"/>
              </a:spcAft>
            </a:pPr>
            <a:r>
              <a:rPr lang="en-CA" sz="1600" b="1" dirty="0">
                <a:solidFill>
                  <a:prstClr val="black"/>
                </a:solidFill>
                <a:latin typeface="Arial" pitchFamily="34" charset="0"/>
                <a:cs typeface="Arial" pitchFamily="34" charset="0"/>
              </a:rPr>
              <a:t>Outcomes </a:t>
            </a:r>
            <a:r>
              <a:rPr lang="en-CA" sz="1600" b="1" dirty="0" smtClean="0">
                <a:solidFill>
                  <a:prstClr val="black"/>
                </a:solidFill>
                <a:latin typeface="Arial" pitchFamily="34" charset="0"/>
                <a:cs typeface="Arial" pitchFamily="34" charset="0"/>
              </a:rPr>
              <a:t>Measurements - </a:t>
            </a:r>
            <a:r>
              <a:rPr lang="en-CA" sz="1600" dirty="0">
                <a:solidFill>
                  <a:prstClr val="black"/>
                </a:solidFill>
                <a:latin typeface="Arial" pitchFamily="34" charset="0"/>
                <a:cs typeface="Arial" pitchFamily="34" charset="0"/>
              </a:rPr>
              <a:t>Health Links will measure results and develop plans to improve access to family care, reduce avoidable emergency room visits, reduce hospital re-admissions, etc</a:t>
            </a:r>
            <a:r>
              <a:rPr lang="en-CA" sz="1600" dirty="0" smtClean="0">
                <a:solidFill>
                  <a:prstClr val="black"/>
                </a:solidFill>
                <a:latin typeface="Arial" pitchFamily="34" charset="0"/>
                <a:cs typeface="Arial" pitchFamily="34" charset="0"/>
              </a:rPr>
              <a:t>.</a:t>
            </a:r>
            <a:endParaRPr lang="en-CA" sz="1600" b="1" dirty="0" smtClean="0">
              <a:solidFill>
                <a:prstClr val="black"/>
              </a:solidFill>
              <a:latin typeface="Arial" pitchFamily="34" charset="0"/>
              <a:cs typeface="Arial" pitchFamily="34" charset="0"/>
            </a:endParaRPr>
          </a:p>
          <a:p>
            <a:pPr>
              <a:lnSpc>
                <a:spcPct val="115000"/>
              </a:lnSpc>
              <a:spcAft>
                <a:spcPts val="1000"/>
              </a:spcAft>
            </a:pPr>
            <a:r>
              <a:rPr lang="en-CA" sz="1600" b="1" dirty="0" smtClean="0">
                <a:solidFill>
                  <a:prstClr val="black"/>
                </a:solidFill>
                <a:latin typeface="Arial" pitchFamily="34" charset="0"/>
                <a:cs typeface="Arial" pitchFamily="34" charset="0"/>
              </a:rPr>
              <a:t>Other - </a:t>
            </a:r>
            <a:r>
              <a:rPr lang="en-CA" sz="1600" dirty="0">
                <a:solidFill>
                  <a:prstClr val="black"/>
                </a:solidFill>
                <a:latin typeface="Arial" pitchFamily="34" charset="0"/>
                <a:cs typeface="Arial" pitchFamily="34" charset="0"/>
              </a:rPr>
              <a:t>Health Links aims to manage patients with complex chronic disease using a comprehensive, integrated, easy to navigate, and collaborative approach across the entire health care system</a:t>
            </a:r>
            <a:r>
              <a:rPr lang="en-CA" sz="1600" dirty="0" smtClean="0">
                <a:solidFill>
                  <a:prstClr val="black"/>
                </a:solidFill>
                <a:latin typeface="Arial" pitchFamily="34" charset="0"/>
                <a:cs typeface="Arial" pitchFamily="34" charset="0"/>
              </a:rPr>
              <a:t>.</a:t>
            </a:r>
            <a:endParaRPr lang="en-CA" sz="1600" b="1"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12249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28</a:t>
            </a:fld>
            <a:endParaRPr lang="en-CA" sz="1050" dirty="0">
              <a:solidFill>
                <a:prstClr val="black"/>
              </a:solidFill>
              <a:latin typeface="Arial Black" pitchFamily="34" charset="0"/>
            </a:endParaRPr>
          </a:p>
        </p:txBody>
      </p:sp>
      <p:sp>
        <p:nvSpPr>
          <p:cNvPr id="3" name="Title 1"/>
          <p:cNvSpPr>
            <a:spLocks noGrp="1"/>
          </p:cNvSpPr>
          <p:nvPr>
            <p:ph type="title"/>
          </p:nvPr>
        </p:nvSpPr>
        <p:spPr>
          <a:xfrm>
            <a:off x="0" y="28575"/>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US" sz="3200" b="1" dirty="0">
                <a:solidFill>
                  <a:schemeClr val="tx2"/>
                </a:solidFill>
                <a:effectLst>
                  <a:glow rad="101600">
                    <a:schemeClr val="bg1">
                      <a:alpha val="60000"/>
                    </a:schemeClr>
                  </a:glow>
                </a:effectLst>
                <a:latin typeface="Arial" pitchFamily="34" charset="0"/>
                <a:cs typeface="Arial" pitchFamily="34" charset="0"/>
              </a:rPr>
              <a:t>Family Care Giver Priorities</a:t>
            </a:r>
          </a:p>
        </p:txBody>
      </p:sp>
      <p:sp>
        <p:nvSpPr>
          <p:cNvPr id="4" name="Content Placeholder 2"/>
          <p:cNvSpPr txBox="1">
            <a:spLocks/>
          </p:cNvSpPr>
          <p:nvPr/>
        </p:nvSpPr>
        <p:spPr>
          <a:xfrm>
            <a:off x="447675" y="1447800"/>
            <a:ext cx="8229600" cy="4525963"/>
          </a:xfrm>
          <a:prstGeom prst="rect">
            <a:avLst/>
          </a:prstGeom>
        </p:spPr>
        <p:txBody>
          <a:bodyPr>
            <a:normAutofit lnSpcReduction="1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Arial" pitchFamily="34" charset="0"/>
                <a:cs typeface="Arial" pitchFamily="34" charset="0"/>
              </a:rPr>
              <a:t>Adopting innovative technologies to enhance home care delivery</a:t>
            </a:r>
          </a:p>
          <a:p>
            <a:r>
              <a:rPr lang="en-US" dirty="0" smtClean="0">
                <a:latin typeface="Arial" pitchFamily="34" charset="0"/>
                <a:cs typeface="Arial" pitchFamily="34" charset="0"/>
              </a:rPr>
              <a:t>Ensuring high quality best cost home care solutions</a:t>
            </a:r>
          </a:p>
          <a:p>
            <a:pPr lvl="1"/>
            <a:r>
              <a:rPr lang="en-US" dirty="0" smtClean="0">
                <a:latin typeface="Arial" pitchFamily="34" charset="0"/>
                <a:cs typeface="Arial" pitchFamily="34" charset="0"/>
              </a:rPr>
              <a:t>Outcomes</a:t>
            </a:r>
          </a:p>
          <a:p>
            <a:pPr lvl="2"/>
            <a:r>
              <a:rPr lang="en-US" dirty="0" smtClean="0">
                <a:latin typeface="Arial" pitchFamily="34" charset="0"/>
                <a:cs typeface="Arial" pitchFamily="34" charset="0"/>
              </a:rPr>
              <a:t>Improved system sustainability for dementia/depression</a:t>
            </a:r>
          </a:p>
          <a:p>
            <a:pPr lvl="2"/>
            <a:r>
              <a:rPr lang="en-US" dirty="0" smtClean="0">
                <a:latin typeface="Arial" pitchFamily="34" charset="0"/>
                <a:cs typeface="Arial" pitchFamily="34" charset="0"/>
              </a:rPr>
              <a:t>Reduced per capita costs for defined populations</a:t>
            </a:r>
          </a:p>
          <a:p>
            <a:pPr lvl="2"/>
            <a:r>
              <a:rPr lang="en-US" dirty="0" smtClean="0">
                <a:latin typeface="Arial" pitchFamily="34" charset="0"/>
                <a:cs typeface="Arial" pitchFamily="34" charset="0"/>
              </a:rPr>
              <a:t>Reduced emergency room visits</a:t>
            </a:r>
          </a:p>
          <a:p>
            <a:pPr lvl="2"/>
            <a:r>
              <a:rPr lang="en-US" dirty="0" smtClean="0">
                <a:latin typeface="Arial" pitchFamily="34" charset="0"/>
                <a:cs typeface="Arial" pitchFamily="34" charset="0"/>
              </a:rPr>
              <a:t>Decreased hospital stays</a:t>
            </a:r>
          </a:p>
          <a:p>
            <a:pPr lvl="2"/>
            <a:endParaRPr lang="en-US" dirty="0">
              <a:latin typeface="Arial" pitchFamily="34" charset="0"/>
              <a:cs typeface="Arial" pitchFamily="34" charset="0"/>
            </a:endParaRPr>
          </a:p>
        </p:txBody>
      </p:sp>
      <p:sp>
        <p:nvSpPr>
          <p:cNvPr id="5"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29</a:t>
            </a:fld>
            <a:endParaRPr lang="en-CA" sz="1050" dirty="0">
              <a:solidFill>
                <a:prstClr val="black"/>
              </a:solidFill>
              <a:latin typeface="Arial Black" pitchFamily="34" charset="0"/>
            </a:endParaRPr>
          </a:p>
        </p:txBody>
      </p:sp>
      <p:sp>
        <p:nvSpPr>
          <p:cNvPr id="3" name="Title 1"/>
          <p:cNvSpPr>
            <a:spLocks noGrp="1"/>
          </p:cNvSpPr>
          <p:nvPr>
            <p:ph type="title"/>
          </p:nvPr>
        </p:nvSpPr>
        <p:spPr>
          <a:xfrm>
            <a:off x="0" y="28575"/>
            <a:ext cx="9144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CA" sz="2400" b="1" dirty="0">
                <a:solidFill>
                  <a:schemeClr val="tx2"/>
                </a:solidFill>
                <a:effectLst>
                  <a:glow rad="101600">
                    <a:schemeClr val="bg1">
                      <a:alpha val="60000"/>
                    </a:schemeClr>
                  </a:glow>
                </a:effectLst>
                <a:latin typeface="Arial" pitchFamily="34" charset="0"/>
                <a:cs typeface="Arial" pitchFamily="34" charset="0"/>
              </a:rPr>
              <a:t>The Business Case for Patient Portals – Forbes, Oct 2012) </a:t>
            </a:r>
          </a:p>
        </p:txBody>
      </p:sp>
      <p:sp>
        <p:nvSpPr>
          <p:cNvPr id="4" name="TextBox 3"/>
          <p:cNvSpPr txBox="1"/>
          <p:nvPr/>
        </p:nvSpPr>
        <p:spPr>
          <a:xfrm>
            <a:off x="9525" y="1066800"/>
            <a:ext cx="9144000" cy="4678204"/>
          </a:xfrm>
          <a:prstGeom prst="rect">
            <a:avLst/>
          </a:prstGeom>
          <a:noFill/>
        </p:spPr>
        <p:txBody>
          <a:bodyPr wrap="square" rtlCol="0">
            <a:spAutoFit/>
          </a:bodyPr>
          <a:lstStyle/>
          <a:p>
            <a:r>
              <a:rPr lang="en-CA" sz="1600" b="1" dirty="0" smtClean="0">
                <a:solidFill>
                  <a:prstClr val="black"/>
                </a:solidFill>
                <a:latin typeface="Arial" pitchFamily="34" charset="0"/>
                <a:cs typeface="Arial" pitchFamily="34" charset="0"/>
              </a:rPr>
              <a:t>A modern patient portal enables the following items:</a:t>
            </a:r>
          </a:p>
          <a:p>
            <a:endParaRPr lang="en-CA" sz="1600" b="1" dirty="0" smtClean="0">
              <a:solidFill>
                <a:prstClr val="black"/>
              </a:solidFill>
              <a:latin typeface="Arial" pitchFamily="34" charset="0"/>
              <a:cs typeface="Arial" pitchFamily="34" charset="0"/>
            </a:endParaRPr>
          </a:p>
          <a:p>
            <a:pPr marL="285750" indent="-285750">
              <a:buFont typeface="Arial" pitchFamily="34" charset="0"/>
              <a:buChar char="•"/>
            </a:pPr>
            <a:r>
              <a:rPr lang="en-CA" sz="1400" b="1" dirty="0" smtClean="0">
                <a:solidFill>
                  <a:prstClr val="black"/>
                </a:solidFill>
                <a:latin typeface="Arial" pitchFamily="34" charset="0"/>
                <a:cs typeface="Arial" pitchFamily="34" charset="0"/>
              </a:rPr>
              <a:t>Marketing &amp; market share</a:t>
            </a:r>
          </a:p>
          <a:p>
            <a:pPr marL="742950" lvl="1" indent="-285750">
              <a:buFont typeface="Wingdings" pitchFamily="2" charset="2"/>
              <a:buChar char="Ø"/>
            </a:pPr>
            <a:r>
              <a:rPr lang="en-CA" sz="1400" dirty="0" smtClean="0">
                <a:solidFill>
                  <a:prstClr val="black"/>
                </a:solidFill>
                <a:latin typeface="Arial" pitchFamily="34" charset="0"/>
                <a:cs typeface="Arial" pitchFamily="34" charset="0"/>
              </a:rPr>
              <a:t>Provide non-patient specific updates to cohorts of patients via newsletters and social media</a:t>
            </a:r>
          </a:p>
          <a:p>
            <a:pPr marL="742950" lvl="1" indent="-285750">
              <a:buFont typeface="Wingdings" pitchFamily="2" charset="2"/>
              <a:buChar char="Ø"/>
            </a:pPr>
            <a:r>
              <a:rPr lang="en-CA" sz="1400" dirty="0" smtClean="0">
                <a:solidFill>
                  <a:prstClr val="black"/>
                </a:solidFill>
                <a:latin typeface="Arial" pitchFamily="34" charset="0"/>
                <a:cs typeface="Arial" pitchFamily="34" charset="0"/>
              </a:rPr>
              <a:t>Searching for health information is the third most common activity on the web</a:t>
            </a:r>
          </a:p>
          <a:p>
            <a:pPr lvl="1"/>
            <a:endParaRPr lang="en-CA" sz="1400" dirty="0" smtClean="0">
              <a:solidFill>
                <a:prstClr val="black"/>
              </a:solidFill>
              <a:latin typeface="Arial" pitchFamily="34" charset="0"/>
              <a:cs typeface="Arial" pitchFamily="34" charset="0"/>
            </a:endParaRPr>
          </a:p>
          <a:p>
            <a:pPr marL="285750" indent="-285750">
              <a:buFont typeface="Arial" pitchFamily="34" charset="0"/>
              <a:buChar char="•"/>
            </a:pPr>
            <a:r>
              <a:rPr lang="en-CA" sz="1400" b="1" dirty="0" smtClean="0">
                <a:solidFill>
                  <a:prstClr val="black"/>
                </a:solidFill>
                <a:latin typeface="Arial" pitchFamily="34" charset="0"/>
                <a:cs typeface="Arial" pitchFamily="34" charset="0"/>
              </a:rPr>
              <a:t>Accountable model success depends on patient engagement</a:t>
            </a:r>
          </a:p>
          <a:p>
            <a:pPr marL="742950" lvl="1" indent="-285750">
              <a:buFont typeface="Wingdings" pitchFamily="2" charset="2"/>
              <a:buChar char="Ø"/>
            </a:pPr>
            <a:r>
              <a:rPr lang="en-CA" sz="1400" dirty="0" smtClean="0">
                <a:solidFill>
                  <a:prstClr val="black"/>
                </a:solidFill>
                <a:latin typeface="Arial" pitchFamily="34" charset="0"/>
                <a:cs typeface="Arial" pitchFamily="34" charset="0"/>
              </a:rPr>
              <a:t>Studies have shown that patient engagement is the blockbuster drug of the century</a:t>
            </a:r>
          </a:p>
          <a:p>
            <a:pPr marL="742950" lvl="1" indent="-285750">
              <a:buFont typeface="Wingdings" pitchFamily="2" charset="2"/>
              <a:buChar char="Ø"/>
            </a:pPr>
            <a:r>
              <a:rPr lang="en-CA" sz="1400" dirty="0" smtClean="0">
                <a:solidFill>
                  <a:prstClr val="black"/>
                </a:solidFill>
                <a:latin typeface="Arial" pitchFamily="34" charset="0"/>
                <a:cs typeface="Arial" pitchFamily="34" charset="0"/>
              </a:rPr>
              <a:t>Traditionally, 100% of health IT investment went towards &lt;1% of a patient’s life when they were in front of the provider</a:t>
            </a:r>
          </a:p>
          <a:p>
            <a:pPr lvl="1"/>
            <a:endParaRPr lang="en-CA" sz="1400" dirty="0" smtClean="0">
              <a:solidFill>
                <a:prstClr val="black"/>
              </a:solidFill>
              <a:latin typeface="Arial" pitchFamily="34" charset="0"/>
              <a:cs typeface="Arial" pitchFamily="34" charset="0"/>
            </a:endParaRPr>
          </a:p>
          <a:p>
            <a:pPr marL="285750" indent="-285750">
              <a:buFont typeface="Arial" pitchFamily="34" charset="0"/>
              <a:buChar char="•"/>
            </a:pPr>
            <a:r>
              <a:rPr lang="en-CA" sz="1400" b="1" dirty="0" smtClean="0">
                <a:solidFill>
                  <a:prstClr val="black"/>
                </a:solidFill>
                <a:latin typeface="Arial" pitchFamily="34" charset="0"/>
                <a:cs typeface="Arial" pitchFamily="34" charset="0"/>
              </a:rPr>
              <a:t>Administrative savings</a:t>
            </a:r>
          </a:p>
          <a:p>
            <a:pPr marL="742950" lvl="1" indent="-285750">
              <a:buFont typeface="Wingdings" pitchFamily="2" charset="2"/>
              <a:buChar char="Ø"/>
            </a:pPr>
            <a:r>
              <a:rPr lang="en-CA" sz="1400" dirty="0" smtClean="0">
                <a:solidFill>
                  <a:prstClr val="black"/>
                </a:solidFill>
                <a:latin typeface="Arial" pitchFamily="34" charset="0"/>
                <a:cs typeface="Arial" pitchFamily="34" charset="0"/>
              </a:rPr>
              <a:t>Paper-based forms introduce potential errors, is a horrible consumer experience, and has a significant cost</a:t>
            </a:r>
          </a:p>
          <a:p>
            <a:pPr marL="742950" lvl="1" indent="-285750">
              <a:buFont typeface="Wingdings" pitchFamily="2" charset="2"/>
              <a:buChar char="Ø"/>
            </a:pPr>
            <a:r>
              <a:rPr lang="en-CA" sz="1400" dirty="0" smtClean="0">
                <a:solidFill>
                  <a:prstClr val="black"/>
                </a:solidFill>
                <a:latin typeface="Arial" pitchFamily="34" charset="0"/>
                <a:cs typeface="Arial" pitchFamily="34" charset="0"/>
              </a:rPr>
              <a:t>ROI can be 20:1 or higher when replacing paper-based systems</a:t>
            </a:r>
          </a:p>
          <a:p>
            <a:pPr lvl="1"/>
            <a:endParaRPr lang="en-CA" sz="1400" dirty="0" smtClean="0">
              <a:solidFill>
                <a:prstClr val="black"/>
              </a:solidFill>
              <a:latin typeface="Arial" pitchFamily="34" charset="0"/>
              <a:cs typeface="Arial" pitchFamily="34" charset="0"/>
            </a:endParaRPr>
          </a:p>
          <a:p>
            <a:pPr marL="285750" indent="-285750">
              <a:buFont typeface="Arial" pitchFamily="34" charset="0"/>
              <a:buChar char="•"/>
            </a:pPr>
            <a:r>
              <a:rPr lang="en-CA" sz="1400" b="1" dirty="0" smtClean="0">
                <a:solidFill>
                  <a:prstClr val="black"/>
                </a:solidFill>
                <a:latin typeface="Arial" pitchFamily="34" charset="0"/>
                <a:cs typeface="Arial" pitchFamily="34" charset="0"/>
              </a:rPr>
              <a:t>Avoiding vendor lock-in</a:t>
            </a:r>
          </a:p>
          <a:p>
            <a:pPr marL="742950" lvl="1" indent="-285750">
              <a:buFont typeface="Wingdings" pitchFamily="2" charset="2"/>
              <a:buChar char="Ø"/>
            </a:pPr>
            <a:r>
              <a:rPr lang="en-CA" sz="1400" dirty="0" smtClean="0">
                <a:solidFill>
                  <a:prstClr val="black"/>
                </a:solidFill>
                <a:latin typeface="Arial" pitchFamily="34" charset="0"/>
                <a:cs typeface="Arial" pitchFamily="34" charset="0"/>
              </a:rPr>
              <a:t>Patients want to use the same portal when they visit and different provider</a:t>
            </a:r>
          </a:p>
          <a:p>
            <a:pPr marL="742950" lvl="1" indent="-285750">
              <a:buFont typeface="Wingdings" pitchFamily="2" charset="2"/>
              <a:buChar char="Ø"/>
            </a:pPr>
            <a:endParaRPr lang="en-CA" sz="1400" dirty="0" smtClean="0">
              <a:solidFill>
                <a:prstClr val="black"/>
              </a:solidFill>
              <a:latin typeface="Arial" pitchFamily="34" charset="0"/>
              <a:cs typeface="Arial" pitchFamily="34" charset="0"/>
            </a:endParaRPr>
          </a:p>
          <a:p>
            <a:pPr marL="285750" indent="-285750">
              <a:buFont typeface="Arial" pitchFamily="34" charset="0"/>
              <a:buChar char="•"/>
            </a:pPr>
            <a:r>
              <a:rPr lang="en-CA" sz="1400" b="1" dirty="0" smtClean="0">
                <a:solidFill>
                  <a:prstClr val="black"/>
                </a:solidFill>
                <a:latin typeface="Arial" pitchFamily="34" charset="0"/>
                <a:cs typeface="Arial" pitchFamily="34" charset="0"/>
              </a:rPr>
              <a:t>Patient satisfaction </a:t>
            </a:r>
          </a:p>
          <a:p>
            <a:pPr marL="742950" lvl="1" indent="-285750">
              <a:buFont typeface="Wingdings" pitchFamily="2" charset="2"/>
              <a:buChar char="Ø"/>
            </a:pPr>
            <a:r>
              <a:rPr lang="en-CA" sz="1400" dirty="0" smtClean="0">
                <a:solidFill>
                  <a:prstClr val="black"/>
                </a:solidFill>
                <a:latin typeface="Arial" pitchFamily="34" charset="0"/>
                <a:cs typeface="Arial" pitchFamily="34" charset="0"/>
              </a:rPr>
              <a:t>Strong communication is the foundation that builds trust in a personal or professional relationship</a:t>
            </a:r>
          </a:p>
        </p:txBody>
      </p:sp>
      <p:sp>
        <p:nvSpPr>
          <p:cNvPr id="5" name="Rectangle 4"/>
          <p:cNvSpPr/>
          <p:nvPr/>
        </p:nvSpPr>
        <p:spPr>
          <a:xfrm>
            <a:off x="9525" y="5888976"/>
            <a:ext cx="7772400" cy="253916"/>
          </a:xfrm>
          <a:prstGeom prst="rect">
            <a:avLst/>
          </a:prstGeom>
        </p:spPr>
        <p:txBody>
          <a:bodyPr wrap="square">
            <a:spAutoFit/>
          </a:bodyPr>
          <a:lstStyle/>
          <a:p>
            <a:r>
              <a:rPr lang="en-CA" sz="1050" b="1" dirty="0" smtClean="0">
                <a:latin typeface="Arial" pitchFamily="34" charset="0"/>
                <a:cs typeface="Arial" pitchFamily="34" charset="0"/>
              </a:rPr>
              <a:t>SOURCE:</a:t>
            </a:r>
            <a:r>
              <a:rPr lang="en-CA" sz="1050" dirty="0" smtClean="0">
                <a:latin typeface="Arial" pitchFamily="34" charset="0"/>
                <a:cs typeface="Arial" pitchFamily="34" charset="0"/>
              </a:rPr>
              <a:t> </a:t>
            </a:r>
            <a:r>
              <a:rPr lang="en-CA" sz="1050" i="1" dirty="0" smtClean="0">
                <a:latin typeface="Arial" pitchFamily="34" charset="0"/>
                <a:cs typeface="Arial" pitchFamily="34" charset="0"/>
              </a:rPr>
              <a:t>http</a:t>
            </a:r>
            <a:r>
              <a:rPr lang="en-CA" sz="1050" i="1" dirty="0">
                <a:latin typeface="Arial" pitchFamily="34" charset="0"/>
                <a:cs typeface="Arial" pitchFamily="34" charset="0"/>
              </a:rPr>
              <a:t>://www.forbes.com/sites/davechase/2012/10/21/is-there-a-business-case-for-engaging-patients/</a:t>
            </a:r>
          </a:p>
        </p:txBody>
      </p:sp>
      <p:sp>
        <p:nvSpPr>
          <p:cNvPr id="6"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3</a:t>
            </a:fld>
            <a:endParaRPr lang="en-CA" sz="1050" dirty="0">
              <a:solidFill>
                <a:prstClr val="black"/>
              </a:solidFill>
              <a:latin typeface="Arial Black" pitchFamily="34" charset="0"/>
            </a:endParaRPr>
          </a:p>
        </p:txBody>
      </p:sp>
      <p:sp>
        <p:nvSpPr>
          <p:cNvPr id="34" name="Title 1"/>
          <p:cNvSpPr txBox="1">
            <a:spLocks/>
          </p:cNvSpPr>
          <p:nvPr>
            <p:custDataLst>
              <p:tags r:id="rId1"/>
            </p:custDataLst>
          </p:nvPr>
        </p:nvSpPr>
        <p:spPr bwMode="auto">
          <a:xfrm>
            <a:off x="0" y="-152400"/>
            <a:ext cx="937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fontAlgn="base">
              <a:spcBef>
                <a:spcPct val="0"/>
              </a:spcBef>
              <a:spcAft>
                <a:spcPct val="0"/>
              </a:spcAft>
              <a:defRPr sz="3200" b="1">
                <a:solidFill>
                  <a:schemeClr val="tx2"/>
                </a:solidFill>
                <a:effectLst>
                  <a:glow rad="101600">
                    <a:schemeClr val="bg1">
                      <a:alpha val="60000"/>
                    </a:schemeClr>
                  </a:glow>
                </a:effectLst>
                <a:latin typeface="Arial"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sz="2800" dirty="0"/>
              <a:t>2013 – The Year of Digital Health Patient Engagement</a:t>
            </a:r>
          </a:p>
        </p:txBody>
      </p:sp>
      <p:sp>
        <p:nvSpPr>
          <p:cNvPr id="37" name="TextBox 36"/>
          <p:cNvSpPr txBox="1"/>
          <p:nvPr/>
        </p:nvSpPr>
        <p:spPr>
          <a:xfrm>
            <a:off x="304800" y="733246"/>
            <a:ext cx="8686800" cy="5047536"/>
          </a:xfrm>
          <a:prstGeom prst="rect">
            <a:avLst/>
          </a:prstGeom>
          <a:noFill/>
        </p:spPr>
        <p:txBody>
          <a:bodyPr wrap="square" rtlCol="0">
            <a:spAutoFit/>
          </a:bodyPr>
          <a:lstStyle/>
          <a:p>
            <a:r>
              <a:rPr lang="en-CA" sz="1600" b="1" dirty="0" smtClean="0">
                <a:solidFill>
                  <a:prstClr val="black"/>
                </a:solidFill>
                <a:latin typeface="Arial" pitchFamily="34" charset="0"/>
                <a:cs typeface="Arial" pitchFamily="34" charset="0"/>
              </a:rPr>
              <a:t>The curve of innovation will shift to a new course for managing disease and wellness and these are the touch points of change¹:</a:t>
            </a:r>
          </a:p>
          <a:p>
            <a:endParaRPr lang="en-CA" sz="1600" b="1" dirty="0" smtClean="0">
              <a:solidFill>
                <a:prstClr val="black"/>
              </a:solidFill>
              <a:latin typeface="Arial" pitchFamily="34" charset="0"/>
              <a:cs typeface="Arial" pitchFamily="34" charset="0"/>
            </a:endParaRPr>
          </a:p>
          <a:p>
            <a:pPr marL="342900" indent="-342900">
              <a:buFont typeface="+mj-lt"/>
              <a:buAutoNum type="arabicPeriod"/>
            </a:pPr>
            <a:r>
              <a:rPr lang="en-CA" sz="1600" dirty="0" smtClean="0">
                <a:solidFill>
                  <a:prstClr val="black"/>
                </a:solidFill>
                <a:latin typeface="Arial" pitchFamily="34" charset="0"/>
                <a:cs typeface="Arial" pitchFamily="34" charset="0"/>
              </a:rPr>
              <a:t>Explosive new technology (ie. Smartphones, tablets, point of care devices)</a:t>
            </a:r>
            <a:endParaRPr lang="en-CA" sz="1600" dirty="0">
              <a:solidFill>
                <a:prstClr val="black"/>
              </a:solidFill>
              <a:latin typeface="Arial" pitchFamily="34" charset="0"/>
              <a:cs typeface="Arial" pitchFamily="34" charset="0"/>
            </a:endParaRPr>
          </a:p>
          <a:p>
            <a:pPr marL="342900" indent="-342900">
              <a:buFont typeface="+mj-lt"/>
              <a:buAutoNum type="arabicPeriod"/>
            </a:pPr>
            <a:r>
              <a:rPr lang="en-CA" sz="1600" dirty="0" smtClean="0">
                <a:solidFill>
                  <a:prstClr val="black"/>
                </a:solidFill>
                <a:latin typeface="Arial" pitchFamily="34" charset="0"/>
                <a:cs typeface="Arial" pitchFamily="34" charset="0"/>
              </a:rPr>
              <a:t>Pressing need to advance affordable healthcare and improve outcomes</a:t>
            </a:r>
            <a:endParaRPr lang="en-CA" sz="1600" dirty="0">
              <a:solidFill>
                <a:prstClr val="black"/>
              </a:solidFill>
              <a:latin typeface="Arial" pitchFamily="34" charset="0"/>
              <a:cs typeface="Arial" pitchFamily="34" charset="0"/>
            </a:endParaRPr>
          </a:p>
          <a:p>
            <a:pPr marL="342900" indent="-342900">
              <a:buFont typeface="+mj-lt"/>
              <a:buAutoNum type="arabicPeriod"/>
            </a:pPr>
            <a:r>
              <a:rPr lang="en-CA" sz="1600" dirty="0" smtClean="0">
                <a:solidFill>
                  <a:prstClr val="black"/>
                </a:solidFill>
                <a:latin typeface="Arial" pitchFamily="34" charset="0"/>
                <a:cs typeface="Arial" pitchFamily="34" charset="0"/>
              </a:rPr>
              <a:t>Increasing dependency on patient and caregiver connectivity with telemedicine </a:t>
            </a:r>
            <a:endParaRPr lang="en-CA" sz="1600" dirty="0">
              <a:solidFill>
                <a:prstClr val="black"/>
              </a:solidFill>
              <a:latin typeface="Arial" pitchFamily="34" charset="0"/>
              <a:cs typeface="Arial" pitchFamily="34" charset="0"/>
            </a:endParaRPr>
          </a:p>
          <a:p>
            <a:pPr marL="342900" indent="-342900">
              <a:buFont typeface="+mj-lt"/>
              <a:buAutoNum type="arabicPeriod"/>
            </a:pPr>
            <a:r>
              <a:rPr lang="en-CA" sz="1600" dirty="0" smtClean="0">
                <a:solidFill>
                  <a:prstClr val="black"/>
                </a:solidFill>
                <a:latin typeface="Arial" pitchFamily="34" charset="0"/>
                <a:cs typeface="Arial" pitchFamily="34" charset="0"/>
              </a:rPr>
              <a:t>The power of cool</a:t>
            </a:r>
          </a:p>
          <a:p>
            <a:pPr marL="342900" indent="-342900">
              <a:buFont typeface="+mj-lt"/>
              <a:buAutoNum type="arabicPeriod"/>
            </a:pPr>
            <a:r>
              <a:rPr lang="en-CA" sz="1600" dirty="0" smtClean="0">
                <a:solidFill>
                  <a:prstClr val="black"/>
                </a:solidFill>
                <a:latin typeface="Arial" pitchFamily="34" charset="0"/>
                <a:cs typeface="Arial" pitchFamily="34" charset="0"/>
              </a:rPr>
              <a:t>Pharma’s shift from drugs to preventative care innovation</a:t>
            </a:r>
          </a:p>
          <a:p>
            <a:pPr marL="342900" indent="-342900">
              <a:buFont typeface="+mj-lt"/>
              <a:buAutoNum type="arabicPeriod"/>
            </a:pPr>
            <a:r>
              <a:rPr lang="en-CA" sz="1600" dirty="0" smtClean="0">
                <a:solidFill>
                  <a:prstClr val="black"/>
                </a:solidFill>
                <a:latin typeface="Arial" pitchFamily="34" charset="0"/>
                <a:cs typeface="Arial" pitchFamily="34" charset="0"/>
              </a:rPr>
              <a:t>Self-health monitoring – Consumerism comes of age</a:t>
            </a:r>
          </a:p>
          <a:p>
            <a:pPr marL="342900" indent="-342900">
              <a:buFont typeface="+mj-lt"/>
              <a:buAutoNum type="arabicPeriod"/>
            </a:pPr>
            <a:r>
              <a:rPr lang="en-CA" sz="1600" dirty="0" smtClean="0">
                <a:solidFill>
                  <a:prstClr val="black"/>
                </a:solidFill>
                <a:latin typeface="Arial" pitchFamily="34" charset="0"/>
                <a:cs typeface="Arial" pitchFamily="34" charset="0"/>
              </a:rPr>
              <a:t>Big Data and the electronic medical record</a:t>
            </a:r>
          </a:p>
          <a:p>
            <a:pPr marL="342900" indent="-342900">
              <a:buFont typeface="+mj-lt"/>
              <a:buAutoNum type="arabicPeriod"/>
            </a:pPr>
            <a:r>
              <a:rPr lang="en-CA" sz="1600" dirty="0" smtClean="0">
                <a:solidFill>
                  <a:prstClr val="black"/>
                </a:solidFill>
                <a:latin typeface="Arial" pitchFamily="34" charset="0"/>
                <a:cs typeface="Arial" pitchFamily="34" charset="0"/>
              </a:rPr>
              <a:t>Money – Increasing role of venture capital in health care</a:t>
            </a:r>
            <a:endParaRPr lang="en-CA" sz="1600" dirty="0">
              <a:solidFill>
                <a:prstClr val="black"/>
              </a:solidFill>
              <a:latin typeface="Arial" pitchFamily="34" charset="0"/>
              <a:cs typeface="Arial" pitchFamily="34" charset="0"/>
            </a:endParaRPr>
          </a:p>
          <a:p>
            <a:pPr marL="342900" indent="-342900">
              <a:buFont typeface="+mj-lt"/>
              <a:buAutoNum type="arabicPeriod"/>
            </a:pPr>
            <a:r>
              <a:rPr lang="en-CA" sz="1600" dirty="0" smtClean="0">
                <a:solidFill>
                  <a:prstClr val="black"/>
                </a:solidFill>
                <a:latin typeface="Arial" pitchFamily="34" charset="0"/>
                <a:cs typeface="Arial" pitchFamily="34" charset="0"/>
              </a:rPr>
              <a:t>The moral imperative</a:t>
            </a:r>
          </a:p>
          <a:p>
            <a:pPr marL="342900" indent="-342900">
              <a:buFont typeface="+mj-lt"/>
              <a:buAutoNum type="arabicPeriod"/>
            </a:pPr>
            <a:endParaRPr lang="en-CA" sz="1600" dirty="0" smtClean="0">
              <a:solidFill>
                <a:prstClr val="black"/>
              </a:solidFill>
              <a:latin typeface="Arial" pitchFamily="34" charset="0"/>
              <a:cs typeface="Arial" pitchFamily="34" charset="0"/>
            </a:endParaRPr>
          </a:p>
          <a:p>
            <a:r>
              <a:rPr lang="en-CA" sz="1600" b="1" dirty="0" smtClean="0">
                <a:solidFill>
                  <a:prstClr val="black"/>
                </a:solidFill>
                <a:latin typeface="Arial" pitchFamily="34" charset="0"/>
                <a:cs typeface="Arial" pitchFamily="34" charset="0"/>
              </a:rPr>
              <a:t>Important New advancements as seen by Dr. Joseph Kim²:</a:t>
            </a:r>
          </a:p>
          <a:p>
            <a:endParaRPr lang="en-CA" sz="1600" b="1" dirty="0" smtClean="0">
              <a:solidFill>
                <a:prstClr val="black"/>
              </a:solidFill>
              <a:latin typeface="Arial" pitchFamily="34" charset="0"/>
              <a:cs typeface="Arial" pitchFamily="34" charset="0"/>
            </a:endParaRPr>
          </a:p>
          <a:p>
            <a:pPr marL="342900" indent="-342900">
              <a:buFont typeface="+mj-lt"/>
              <a:buAutoNum type="arabicPeriod"/>
            </a:pPr>
            <a:r>
              <a:rPr lang="en-CA" sz="1600" dirty="0" smtClean="0">
                <a:solidFill>
                  <a:prstClr val="black"/>
                </a:solidFill>
                <a:latin typeface="Arial" pitchFamily="34" charset="0"/>
                <a:cs typeface="Arial" pitchFamily="34" charset="0"/>
              </a:rPr>
              <a:t>Global health: </a:t>
            </a:r>
            <a:r>
              <a:rPr lang="en-US" sz="1600" dirty="0">
                <a:solidFill>
                  <a:prstClr val="black"/>
                </a:solidFill>
                <a:latin typeface="Arial" pitchFamily="34" charset="0"/>
                <a:cs typeface="Arial" pitchFamily="34" charset="0"/>
              </a:rPr>
              <a:t>The use of mobile technologies in developing countries </a:t>
            </a:r>
            <a:r>
              <a:rPr lang="en-US" sz="1600" dirty="0" smtClean="0">
                <a:solidFill>
                  <a:prstClr val="black"/>
                </a:solidFill>
                <a:latin typeface="Arial" pitchFamily="34" charset="0"/>
                <a:cs typeface="Arial" pitchFamily="34" charset="0"/>
              </a:rPr>
              <a:t>to </a:t>
            </a:r>
            <a:r>
              <a:rPr lang="en-US" sz="1600" dirty="0">
                <a:solidFill>
                  <a:prstClr val="black"/>
                </a:solidFill>
                <a:latin typeface="Arial" pitchFamily="34" charset="0"/>
                <a:cs typeface="Arial" pitchFamily="34" charset="0"/>
              </a:rPr>
              <a:t>significantly bridge health care gaps</a:t>
            </a:r>
            <a:endParaRPr lang="en-CA" sz="1600" dirty="0" smtClean="0">
              <a:solidFill>
                <a:prstClr val="black"/>
              </a:solidFill>
              <a:latin typeface="Arial" pitchFamily="34" charset="0"/>
              <a:cs typeface="Arial" pitchFamily="34" charset="0"/>
            </a:endParaRPr>
          </a:p>
          <a:p>
            <a:pPr marL="342900" indent="-342900">
              <a:buFont typeface="+mj-lt"/>
              <a:buAutoNum type="arabicPeriod"/>
            </a:pPr>
            <a:r>
              <a:rPr lang="en-CA" sz="1600" dirty="0" smtClean="0">
                <a:solidFill>
                  <a:prstClr val="black"/>
                </a:solidFill>
                <a:latin typeface="Arial" pitchFamily="34" charset="0"/>
                <a:cs typeface="Arial" pitchFamily="34" charset="0"/>
              </a:rPr>
              <a:t>Empowering patients: Use of </a:t>
            </a:r>
            <a:r>
              <a:rPr lang="en-US" sz="1600" dirty="0" smtClean="0">
                <a:solidFill>
                  <a:prstClr val="black"/>
                </a:solidFill>
                <a:latin typeface="Arial" pitchFamily="34" charset="0"/>
                <a:cs typeface="Arial" pitchFamily="34" charset="0"/>
              </a:rPr>
              <a:t>smartphones </a:t>
            </a:r>
            <a:r>
              <a:rPr lang="en-US" sz="1600" dirty="0">
                <a:solidFill>
                  <a:prstClr val="black"/>
                </a:solidFill>
                <a:latin typeface="Arial" pitchFamily="34" charset="0"/>
                <a:cs typeface="Arial" pitchFamily="34" charset="0"/>
              </a:rPr>
              <a:t>or tablets</a:t>
            </a:r>
            <a:r>
              <a:rPr lang="en-CA" sz="1600" dirty="0" smtClean="0">
                <a:solidFill>
                  <a:prstClr val="black"/>
                </a:solidFill>
                <a:latin typeface="Arial" pitchFamily="34" charset="0"/>
                <a:cs typeface="Arial" pitchFamily="34" charset="0"/>
              </a:rPr>
              <a:t> </a:t>
            </a:r>
          </a:p>
          <a:p>
            <a:pPr marL="342900" indent="-342900">
              <a:buFont typeface="+mj-lt"/>
              <a:buAutoNum type="arabicPeriod"/>
            </a:pPr>
            <a:r>
              <a:rPr lang="en-CA" sz="1600" dirty="0" smtClean="0">
                <a:solidFill>
                  <a:prstClr val="black"/>
                </a:solidFill>
                <a:latin typeface="Arial" pitchFamily="34" charset="0"/>
                <a:cs typeface="Arial" pitchFamily="34" charset="0"/>
              </a:rPr>
              <a:t>More data:  </a:t>
            </a:r>
            <a:r>
              <a:rPr lang="en-US" sz="1600" dirty="0">
                <a:solidFill>
                  <a:prstClr val="black"/>
                </a:solidFill>
                <a:latin typeface="Arial" pitchFamily="34" charset="0"/>
                <a:cs typeface="Arial" pitchFamily="34" charset="0"/>
              </a:rPr>
              <a:t>Patients </a:t>
            </a:r>
            <a:r>
              <a:rPr lang="en-US" sz="1600" dirty="0" smtClean="0">
                <a:solidFill>
                  <a:prstClr val="black"/>
                </a:solidFill>
                <a:latin typeface="Arial" pitchFamily="34" charset="0"/>
                <a:cs typeface="Arial" pitchFamily="34" charset="0"/>
              </a:rPr>
              <a:t>use of self-monitoring </a:t>
            </a:r>
            <a:r>
              <a:rPr lang="en-US" sz="1600" dirty="0">
                <a:solidFill>
                  <a:prstClr val="black"/>
                </a:solidFill>
                <a:latin typeface="Arial" pitchFamily="34" charset="0"/>
                <a:cs typeface="Arial" pitchFamily="34" charset="0"/>
              </a:rPr>
              <a:t>gadgets </a:t>
            </a:r>
            <a:r>
              <a:rPr lang="en-US" sz="1600" dirty="0" smtClean="0">
                <a:solidFill>
                  <a:prstClr val="black"/>
                </a:solidFill>
                <a:latin typeface="Arial" pitchFamily="34" charset="0"/>
                <a:cs typeface="Arial" pitchFamily="34" charset="0"/>
              </a:rPr>
              <a:t>for disease management</a:t>
            </a:r>
            <a:endParaRPr lang="en-CA" sz="1600" dirty="0" smtClean="0">
              <a:solidFill>
                <a:prstClr val="black"/>
              </a:solidFill>
              <a:latin typeface="Arial" pitchFamily="34" charset="0"/>
              <a:cs typeface="Arial" pitchFamily="34" charset="0"/>
            </a:endParaRPr>
          </a:p>
          <a:p>
            <a:endParaRPr lang="en-CA" b="1" dirty="0" smtClean="0">
              <a:solidFill>
                <a:prstClr val="black"/>
              </a:solidFill>
            </a:endParaRPr>
          </a:p>
        </p:txBody>
      </p:sp>
      <p:sp>
        <p:nvSpPr>
          <p:cNvPr id="38" name="TextBox 37"/>
          <p:cNvSpPr txBox="1"/>
          <p:nvPr/>
        </p:nvSpPr>
        <p:spPr>
          <a:xfrm>
            <a:off x="395536" y="5589240"/>
            <a:ext cx="8393560" cy="738664"/>
          </a:xfrm>
          <a:prstGeom prst="rect">
            <a:avLst/>
          </a:prstGeom>
          <a:noFill/>
        </p:spPr>
        <p:txBody>
          <a:bodyPr wrap="square" rtlCol="0">
            <a:spAutoFit/>
          </a:bodyPr>
          <a:lstStyle/>
          <a:p>
            <a:r>
              <a:rPr lang="en-CA" sz="1050" dirty="0" smtClean="0">
                <a:solidFill>
                  <a:prstClr val="black"/>
                </a:solidFill>
              </a:rPr>
              <a:t>¹http</a:t>
            </a:r>
            <a:r>
              <a:rPr lang="en-CA" sz="1050" dirty="0">
                <a:solidFill>
                  <a:prstClr val="black"/>
                </a:solidFill>
              </a:rPr>
              <a:t>://www.forbes.com/sites/johnnosta/2013/01/02/2013-the-year-of-digital-health</a:t>
            </a:r>
            <a:r>
              <a:rPr lang="en-CA" sz="1050" dirty="0" smtClean="0">
                <a:solidFill>
                  <a:prstClr val="black"/>
                </a:solidFill>
              </a:rPr>
              <a:t>/ - </a:t>
            </a:r>
            <a:r>
              <a:rPr lang="en-CA" sz="1050" b="1" dirty="0" smtClean="0">
                <a:solidFill>
                  <a:prstClr val="black"/>
                </a:solidFill>
              </a:rPr>
              <a:t>John </a:t>
            </a:r>
            <a:r>
              <a:rPr lang="en-CA" sz="1050" b="1" dirty="0" err="1" smtClean="0">
                <a:solidFill>
                  <a:prstClr val="black"/>
                </a:solidFill>
              </a:rPr>
              <a:t>Nafta</a:t>
            </a:r>
            <a:endParaRPr lang="en-CA" sz="1050" b="1" dirty="0" smtClean="0">
              <a:solidFill>
                <a:prstClr val="black"/>
              </a:solidFill>
            </a:endParaRPr>
          </a:p>
          <a:p>
            <a:r>
              <a:rPr lang="en-CA" sz="1050" dirty="0">
                <a:solidFill>
                  <a:prstClr val="black"/>
                </a:solidFill>
              </a:rPr>
              <a:t>²http://searchhealthit.techtarget.com/</a:t>
            </a:r>
            <a:r>
              <a:rPr lang="en-CA" sz="1050" dirty="0" err="1">
                <a:solidFill>
                  <a:prstClr val="black"/>
                </a:solidFill>
              </a:rPr>
              <a:t>healthitexchange</a:t>
            </a:r>
            <a:r>
              <a:rPr lang="en-CA" sz="1050" dirty="0">
                <a:solidFill>
                  <a:prstClr val="black"/>
                </a:solidFill>
              </a:rPr>
              <a:t>/PracticalHealthIT4Docs/a-few-thoughts-from-the-mhealth-summit-2012/?</a:t>
            </a:r>
            <a:r>
              <a:rPr lang="en-CA" sz="1050" dirty="0" smtClean="0">
                <a:solidFill>
                  <a:prstClr val="black"/>
                </a:solidFill>
              </a:rPr>
              <a:t>track=NL-1453&amp;ad=884339&amp;asrc=EM_NLN_20195127&amp;uid=15040693&amp;utm_medium=</a:t>
            </a:r>
            <a:r>
              <a:rPr lang="en-CA" sz="1050" dirty="0" err="1" smtClean="0">
                <a:solidFill>
                  <a:prstClr val="black"/>
                </a:solidFill>
              </a:rPr>
              <a:t>EM&amp;utm_source</a:t>
            </a:r>
            <a:r>
              <a:rPr lang="en-CA" sz="1050" dirty="0" smtClean="0">
                <a:solidFill>
                  <a:prstClr val="black"/>
                </a:solidFill>
              </a:rPr>
              <a:t>=</a:t>
            </a:r>
            <a:r>
              <a:rPr lang="en-CA" sz="1050" dirty="0" err="1" smtClean="0">
                <a:solidFill>
                  <a:prstClr val="black"/>
                </a:solidFill>
              </a:rPr>
              <a:t>NLN&amp;utm_campaign</a:t>
            </a:r>
            <a:r>
              <a:rPr lang="en-CA" sz="1050" dirty="0" smtClean="0">
                <a:solidFill>
                  <a:prstClr val="black"/>
                </a:solidFill>
              </a:rPr>
              <a:t>=20130103_See+which+health+IT+trends+to+watch+in+2013_jlaurello</a:t>
            </a:r>
            <a:endParaRPr lang="en-CA" sz="1050" dirty="0">
              <a:solidFill>
                <a:prstClr val="black"/>
              </a:solidFill>
            </a:endParaRPr>
          </a:p>
        </p:txBody>
      </p:sp>
      <p:sp>
        <p:nvSpPr>
          <p:cNvPr id="40"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Tree>
    <p:extLst>
      <p:ext uri="{BB962C8B-B14F-4D97-AF65-F5344CB8AC3E}">
        <p14:creationId xmlns:p14="http://schemas.microsoft.com/office/powerpoint/2010/main" val="13717720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30</a:t>
            </a:fld>
            <a:endParaRPr lang="en-CA" sz="1050" dirty="0">
              <a:solidFill>
                <a:prstClr val="black"/>
              </a:solidFill>
              <a:latin typeface="Arial Black" pitchFamily="34" charset="0"/>
            </a:endParaRPr>
          </a:p>
        </p:txBody>
      </p:sp>
      <p:sp>
        <p:nvSpPr>
          <p:cNvPr id="3" name="Title 1"/>
          <p:cNvSpPr>
            <a:spLocks noGrp="1"/>
          </p:cNvSpPr>
          <p:nvPr>
            <p:ph type="title"/>
          </p:nvPr>
        </p:nvSpPr>
        <p:spPr>
          <a:xfrm>
            <a:off x="0" y="18197"/>
            <a:ext cx="900028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CA" sz="3200" b="1" dirty="0">
                <a:solidFill>
                  <a:schemeClr val="tx2"/>
                </a:solidFill>
                <a:effectLst>
                  <a:glow rad="101600">
                    <a:schemeClr val="bg1">
                      <a:alpha val="60000"/>
                    </a:schemeClr>
                  </a:glow>
                </a:effectLst>
                <a:latin typeface="Arial" pitchFamily="34" charset="0"/>
                <a:cs typeface="Arial" pitchFamily="34" charset="0"/>
              </a:rPr>
              <a:t>Weighting of Determinants to Health</a:t>
            </a:r>
          </a:p>
        </p:txBody>
      </p:sp>
      <p:grpSp>
        <p:nvGrpSpPr>
          <p:cNvPr id="4" name="Group 3"/>
          <p:cNvGrpSpPr/>
          <p:nvPr/>
        </p:nvGrpSpPr>
        <p:grpSpPr>
          <a:xfrm>
            <a:off x="21702" y="1783511"/>
            <a:ext cx="9016528" cy="3648075"/>
            <a:chOff x="609600" y="1905000"/>
            <a:chExt cx="7856468" cy="2962275"/>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05000"/>
              <a:ext cx="7856468"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467600" y="3303029"/>
              <a:ext cx="838200" cy="752061"/>
            </a:xfrm>
            <a:prstGeom prst="rect">
              <a:avLst/>
            </a:prstGeom>
            <a:solidFill>
              <a:srgbClr val="FFFF00">
                <a:alpha val="3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solidFill>
                  <a:prstClr val="black"/>
                </a:solidFill>
              </a:endParaRPr>
            </a:p>
          </p:txBody>
        </p:sp>
      </p:grpSp>
      <p:sp>
        <p:nvSpPr>
          <p:cNvPr id="7" name="TextBox 6"/>
          <p:cNvSpPr txBox="1"/>
          <p:nvPr/>
        </p:nvSpPr>
        <p:spPr>
          <a:xfrm>
            <a:off x="525532" y="5553075"/>
            <a:ext cx="8008868" cy="584775"/>
          </a:xfrm>
          <a:prstGeom prst="rect">
            <a:avLst/>
          </a:prstGeom>
          <a:noFill/>
        </p:spPr>
        <p:txBody>
          <a:bodyPr wrap="square" rtlCol="0">
            <a:spAutoFit/>
          </a:bodyPr>
          <a:lstStyle/>
          <a:p>
            <a:r>
              <a:rPr lang="en-CA" sz="1600" b="1" dirty="0" smtClean="0">
                <a:solidFill>
                  <a:prstClr val="black"/>
                </a:solidFill>
                <a:latin typeface="Arial" pitchFamily="34" charset="0"/>
                <a:cs typeface="Arial" pitchFamily="34" charset="0"/>
              </a:rPr>
              <a:t>Source: </a:t>
            </a:r>
            <a:r>
              <a:rPr lang="en-CA" sz="1600" dirty="0" smtClean="0">
                <a:solidFill>
                  <a:prstClr val="black"/>
                </a:solidFill>
                <a:latin typeface="Arial" pitchFamily="34" charset="0"/>
                <a:cs typeface="Arial" pitchFamily="34" charset="0"/>
              </a:rPr>
              <a:t>Country Health Rankings Working Paper: Different Perspectives for Assigning Weights to Determinants of Health,  2012, Population Health Institute</a:t>
            </a:r>
            <a:endParaRPr lang="en-CA" sz="1600" dirty="0">
              <a:solidFill>
                <a:prstClr val="black"/>
              </a:solidFill>
              <a:latin typeface="Arial" pitchFamily="34" charset="0"/>
              <a:cs typeface="Arial" pitchFamily="34" charset="0"/>
            </a:endParaRPr>
          </a:p>
        </p:txBody>
      </p:sp>
      <p:sp>
        <p:nvSpPr>
          <p:cNvPr id="8"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31</a:t>
            </a:fld>
            <a:endParaRPr lang="en-CA" sz="1050" dirty="0">
              <a:solidFill>
                <a:prstClr val="black"/>
              </a:solidFill>
              <a:latin typeface="Arial Black"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38" y="-17060"/>
            <a:ext cx="7772400" cy="5866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46" y="5763093"/>
            <a:ext cx="8001000" cy="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009583"/>
            <a:ext cx="1120679" cy="338554"/>
          </a:xfrm>
          <a:prstGeom prst="rect">
            <a:avLst/>
          </a:prstGeom>
          <a:noFill/>
        </p:spPr>
        <p:txBody>
          <a:bodyPr wrap="square" rtlCol="0">
            <a:spAutoFit/>
          </a:bodyPr>
          <a:lstStyle/>
          <a:p>
            <a:r>
              <a:rPr lang="en-CA" sz="1600" dirty="0" smtClean="0">
                <a:solidFill>
                  <a:prstClr val="black"/>
                </a:solidFill>
                <a:latin typeface="Arial" pitchFamily="34" charset="0"/>
                <a:cs typeface="Arial" pitchFamily="34" charset="0"/>
              </a:rPr>
              <a:t>Sources:</a:t>
            </a:r>
            <a:endParaRPr lang="en-CA" sz="1600" dirty="0">
              <a:solidFill>
                <a:prstClr val="black"/>
              </a:solidFill>
              <a:latin typeface="Arial" pitchFamily="34" charset="0"/>
              <a:cs typeface="Arial" pitchFamily="34" charset="0"/>
            </a:endParaRPr>
          </a:p>
        </p:txBody>
      </p:sp>
      <p:sp>
        <p:nvSpPr>
          <p:cNvPr id="6"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ACB2194-5564-4611-8053-327F1B98BD29}" type="slidenum">
              <a:rPr lang="en-US" smtClean="0">
                <a:solidFill>
                  <a:prstClr val="black">
                    <a:tint val="75000"/>
                  </a:prstClr>
                </a:solidFill>
              </a:rPr>
              <a:pPr>
                <a:defRPr/>
              </a:pPr>
              <a:t>32</a:t>
            </a:fld>
            <a:endParaRPr lang="en-US">
              <a:solidFill>
                <a:prstClr val="black">
                  <a:tint val="75000"/>
                </a:prstClr>
              </a:solidFill>
            </a:endParaRPr>
          </a:p>
        </p:txBody>
      </p:sp>
      <p:pic>
        <p:nvPicPr>
          <p:cNvPr id="2050" name="Picture 2" descr="C:\Users\rstark\Desktop\pic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17"/>
            <a:ext cx="4571999" cy="34279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rstark\Desktop\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8" y="1016"/>
            <a:ext cx="4572002" cy="34279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rstark\Desktop\Pi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30016"/>
            <a:ext cx="4571999" cy="34279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rstark\Desktop\Pi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3354" y="3430016"/>
            <a:ext cx="4570646" cy="34269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32</a:t>
            </a:fld>
            <a:endParaRPr lang="en-CA" sz="1050" dirty="0">
              <a:solidFill>
                <a:prstClr val="black"/>
              </a:solidFill>
              <a:latin typeface="Arial Black" pitchFamily="34" charset="0"/>
            </a:endParaRPr>
          </a:p>
        </p:txBody>
      </p:sp>
      <p:sp>
        <p:nvSpPr>
          <p:cNvPr id="9"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6113503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33</a:t>
            </a:fld>
            <a:endParaRPr lang="en-CA" sz="1050" dirty="0">
              <a:solidFill>
                <a:prstClr val="black"/>
              </a:solidFill>
              <a:latin typeface="Arial Black" pitchFamily="34" charset="0"/>
            </a:endParaRPr>
          </a:p>
        </p:txBody>
      </p:sp>
      <p:sp>
        <p:nvSpPr>
          <p:cNvPr id="3" name="Title 1"/>
          <p:cNvSpPr>
            <a:spLocks noGrp="1"/>
          </p:cNvSpPr>
          <p:nvPr>
            <p:ph type="title"/>
          </p:nvPr>
        </p:nvSpPr>
        <p:spPr>
          <a:xfrm>
            <a:off x="10236" y="0"/>
            <a:ext cx="9514764"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CA" sz="3200" b="1" dirty="0">
                <a:solidFill>
                  <a:schemeClr val="tx2"/>
                </a:solidFill>
                <a:effectLst>
                  <a:glow rad="101600">
                    <a:schemeClr val="bg1">
                      <a:alpha val="60000"/>
                    </a:schemeClr>
                  </a:glow>
                </a:effectLst>
                <a:latin typeface="Arial" pitchFamily="34" charset="0"/>
                <a:cs typeface="Arial" pitchFamily="34" charset="0"/>
              </a:rPr>
              <a:t>Unsecured Email is like Sending your Health Information on a Postcard</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00200"/>
            <a:ext cx="8915400" cy="411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9050" y="6596390"/>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34</a:t>
            </a:fld>
            <a:endParaRPr lang="en-CA" sz="1050" dirty="0">
              <a:solidFill>
                <a:prstClr val="black"/>
              </a:solidFill>
              <a:latin typeface="Arial Black" pitchFamily="34" charset="0"/>
            </a:endParaRPr>
          </a:p>
        </p:txBody>
      </p:sp>
      <p:sp>
        <p:nvSpPr>
          <p:cNvPr id="3" name="Title 1"/>
          <p:cNvSpPr>
            <a:spLocks noGrp="1"/>
          </p:cNvSpPr>
          <p:nvPr>
            <p:ph type="title"/>
          </p:nvPr>
        </p:nvSpPr>
        <p:spPr>
          <a:xfrm>
            <a:off x="-32185" y="54260"/>
            <a:ext cx="9157946"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CA" sz="3200" b="1" dirty="0">
                <a:solidFill>
                  <a:schemeClr val="tx2"/>
                </a:solidFill>
                <a:effectLst>
                  <a:glow rad="101600">
                    <a:schemeClr val="bg1">
                      <a:alpha val="60000"/>
                    </a:schemeClr>
                  </a:glow>
                </a:effectLst>
                <a:latin typeface="Arial" pitchFamily="34" charset="0"/>
                <a:cs typeface="Arial" pitchFamily="34" charset="0"/>
              </a:rPr>
              <a:t>Blogging &amp; Privacy is an Emerging Concern, be Cautious</a:t>
            </a:r>
          </a:p>
        </p:txBody>
      </p:sp>
      <p:sp>
        <p:nvSpPr>
          <p:cNvPr id="4" name="Rectangle 3"/>
          <p:cNvSpPr/>
          <p:nvPr/>
        </p:nvSpPr>
        <p:spPr>
          <a:xfrm>
            <a:off x="2667883" y="3434706"/>
            <a:ext cx="6457878" cy="646331"/>
          </a:xfrm>
          <a:prstGeom prst="rect">
            <a:avLst/>
          </a:prstGeom>
        </p:spPr>
        <p:txBody>
          <a:bodyPr wrap="square">
            <a:spAutoFit/>
          </a:bodyPr>
          <a:lstStyle/>
          <a:p>
            <a:r>
              <a:rPr lang="en-US" dirty="0" smtClean="0">
                <a:solidFill>
                  <a:prstClr val="black"/>
                </a:solidFill>
                <a:ea typeface="Calibri"/>
                <a:cs typeface="Arial" pitchFamily="34" charset="0"/>
              </a:rPr>
              <a:t>“</a:t>
            </a:r>
            <a:r>
              <a:rPr lang="en-US" dirty="0">
                <a:solidFill>
                  <a:prstClr val="black"/>
                </a:solidFill>
                <a:ea typeface="Calibri"/>
                <a:cs typeface="Arial" pitchFamily="34" charset="0"/>
              </a:rPr>
              <a:t>Doctors want to share information with each other and you certainly want to encourage </a:t>
            </a:r>
            <a:r>
              <a:rPr lang="en-US" dirty="0" smtClean="0">
                <a:solidFill>
                  <a:prstClr val="black"/>
                </a:solidFill>
                <a:ea typeface="Calibri"/>
                <a:cs typeface="Arial" pitchFamily="34" charset="0"/>
              </a:rPr>
              <a:t>that”</a:t>
            </a:r>
            <a:endParaRPr lang="en-CA" dirty="0">
              <a:solidFill>
                <a:prstClr val="black"/>
              </a:solidFill>
              <a:ea typeface="Calibri"/>
              <a:cs typeface="Arial"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24" y="1368710"/>
            <a:ext cx="2047875" cy="52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667883" y="4593661"/>
            <a:ext cx="5143500" cy="1077218"/>
          </a:xfrm>
          <a:prstGeom prst="rect">
            <a:avLst/>
          </a:prstGeom>
        </p:spPr>
        <p:txBody>
          <a:bodyPr>
            <a:spAutoFit/>
          </a:bodyPr>
          <a:lstStyle/>
          <a:p>
            <a:r>
              <a:rPr lang="en-CA" sz="1600" b="1" dirty="0" smtClean="0">
                <a:solidFill>
                  <a:prstClr val="black"/>
                </a:solidFill>
                <a:latin typeface="Arial" charset="0"/>
              </a:rPr>
              <a:t>Ann </a:t>
            </a:r>
            <a:r>
              <a:rPr lang="en-CA" sz="1600" b="1" dirty="0" err="1">
                <a:solidFill>
                  <a:prstClr val="black"/>
                </a:solidFill>
                <a:latin typeface="Arial" charset="0"/>
              </a:rPr>
              <a:t>Cavoukian</a:t>
            </a:r>
            <a:r>
              <a:rPr lang="en-CA" sz="1600" b="1" dirty="0">
                <a:solidFill>
                  <a:prstClr val="black"/>
                </a:solidFill>
                <a:latin typeface="Arial" charset="0"/>
              </a:rPr>
              <a:t>, Ph.D</a:t>
            </a:r>
            <a:r>
              <a:rPr lang="en-CA" sz="1600" b="1" dirty="0" smtClean="0">
                <a:solidFill>
                  <a:prstClr val="black"/>
                </a:solidFill>
                <a:latin typeface="Arial" charset="0"/>
              </a:rPr>
              <a:t>. </a:t>
            </a:r>
          </a:p>
          <a:p>
            <a:r>
              <a:rPr lang="en-CA" sz="1600" b="1" dirty="0" smtClean="0">
                <a:solidFill>
                  <a:prstClr val="black"/>
                </a:solidFill>
                <a:latin typeface="Arial" charset="0"/>
              </a:rPr>
              <a:t>Information </a:t>
            </a:r>
            <a:r>
              <a:rPr lang="en-CA" sz="1600" b="1" dirty="0">
                <a:solidFill>
                  <a:prstClr val="black"/>
                </a:solidFill>
                <a:latin typeface="Arial" charset="0"/>
              </a:rPr>
              <a:t>&amp; Privacy Commissioner </a:t>
            </a:r>
            <a:endParaRPr lang="en-CA" sz="1600" dirty="0">
              <a:solidFill>
                <a:prstClr val="black"/>
              </a:solidFill>
              <a:latin typeface="Arial" charset="0"/>
            </a:endParaRPr>
          </a:p>
          <a:p>
            <a:r>
              <a:rPr lang="en-CA" sz="1600" b="1" dirty="0">
                <a:solidFill>
                  <a:prstClr val="black"/>
                </a:solidFill>
                <a:latin typeface="Arial" charset="0"/>
              </a:rPr>
              <a:t>Ontario, </a:t>
            </a:r>
            <a:r>
              <a:rPr lang="en-CA" sz="1600" b="1" dirty="0" smtClean="0">
                <a:solidFill>
                  <a:prstClr val="black"/>
                </a:solidFill>
                <a:latin typeface="Arial" charset="0"/>
              </a:rPr>
              <a:t>Canada</a:t>
            </a:r>
          </a:p>
          <a:p>
            <a:r>
              <a:rPr lang="en-CA" sz="1600" b="1" dirty="0" smtClean="0">
                <a:solidFill>
                  <a:prstClr val="black"/>
                </a:solidFill>
                <a:latin typeface="Arial" charset="0"/>
              </a:rPr>
              <a:t>Nov</a:t>
            </a:r>
            <a:r>
              <a:rPr lang="en-CA" sz="1600" b="1" dirty="0">
                <a:solidFill>
                  <a:prstClr val="black"/>
                </a:solidFill>
                <a:latin typeface="Arial" charset="0"/>
              </a:rPr>
              <a:t>. 10, </a:t>
            </a:r>
            <a:r>
              <a:rPr lang="en-CA" sz="1600" b="1" dirty="0" smtClean="0">
                <a:solidFill>
                  <a:prstClr val="black"/>
                </a:solidFill>
                <a:latin typeface="Arial" charset="0"/>
              </a:rPr>
              <a:t>2011</a:t>
            </a:r>
            <a:endParaRPr lang="en-CA" sz="1600" dirty="0">
              <a:solidFill>
                <a:prstClr val="black"/>
              </a:solidFill>
              <a:latin typeface="Arial" charset="0"/>
            </a:endParaRPr>
          </a:p>
        </p:txBody>
      </p:sp>
      <p:sp>
        <p:nvSpPr>
          <p:cNvPr id="7" name="Rectangle 6"/>
          <p:cNvSpPr/>
          <p:nvPr/>
        </p:nvSpPr>
        <p:spPr>
          <a:xfrm>
            <a:off x="2667883" y="2138064"/>
            <a:ext cx="6476117" cy="1200329"/>
          </a:xfrm>
          <a:prstGeom prst="rect">
            <a:avLst/>
          </a:prstGeom>
        </p:spPr>
        <p:txBody>
          <a:bodyPr wrap="square">
            <a:spAutoFit/>
          </a:bodyPr>
          <a:lstStyle/>
          <a:p>
            <a:r>
              <a:rPr lang="en-CA" dirty="0" smtClean="0">
                <a:solidFill>
                  <a:prstClr val="black"/>
                </a:solidFill>
                <a:latin typeface="Arial" charset="0"/>
              </a:rPr>
              <a:t>“I’m </a:t>
            </a:r>
            <a:r>
              <a:rPr lang="en-CA" dirty="0">
                <a:solidFill>
                  <a:prstClr val="black"/>
                </a:solidFill>
                <a:latin typeface="Arial" charset="0"/>
              </a:rPr>
              <a:t>an avid user of e-mail and texting, but I really caution doctors against using either </a:t>
            </a:r>
            <a:r>
              <a:rPr lang="en-CA" u="sng" dirty="0">
                <a:solidFill>
                  <a:prstClr val="black"/>
                </a:solidFill>
                <a:latin typeface="Arial" charset="0"/>
              </a:rPr>
              <a:t>unencrypted</a:t>
            </a:r>
            <a:r>
              <a:rPr lang="en-CA" dirty="0">
                <a:solidFill>
                  <a:prstClr val="black"/>
                </a:solidFill>
                <a:latin typeface="Arial" charset="0"/>
              </a:rPr>
              <a:t> or </a:t>
            </a:r>
            <a:r>
              <a:rPr lang="en-CA" u="sng" dirty="0">
                <a:solidFill>
                  <a:prstClr val="black"/>
                </a:solidFill>
                <a:latin typeface="Arial" charset="0"/>
              </a:rPr>
              <a:t>insecure</a:t>
            </a:r>
            <a:r>
              <a:rPr lang="en-CA" dirty="0">
                <a:solidFill>
                  <a:prstClr val="black"/>
                </a:solidFill>
                <a:latin typeface="Arial" charset="0"/>
              </a:rPr>
              <a:t> platforms when they’re e-mailing, for example, or on any kind of device</a:t>
            </a:r>
            <a:r>
              <a:rPr lang="en-CA" dirty="0" smtClean="0">
                <a:solidFill>
                  <a:prstClr val="black"/>
                </a:solidFill>
                <a:latin typeface="Arial" charset="0"/>
              </a:rPr>
              <a:t>.”</a:t>
            </a:r>
            <a:endParaRPr lang="en-CA" dirty="0">
              <a:solidFill>
                <a:prstClr val="black"/>
              </a:solidFill>
              <a:latin typeface="Arial" charset="0"/>
            </a:endParaRPr>
          </a:p>
        </p:txBody>
      </p:sp>
      <p:sp>
        <p:nvSpPr>
          <p:cNvPr id="8" name="TextBox 7"/>
          <p:cNvSpPr txBox="1"/>
          <p:nvPr/>
        </p:nvSpPr>
        <p:spPr>
          <a:xfrm>
            <a:off x="2667883" y="4269362"/>
            <a:ext cx="1414732" cy="338554"/>
          </a:xfrm>
          <a:prstGeom prst="rect">
            <a:avLst/>
          </a:prstGeom>
          <a:noFill/>
        </p:spPr>
        <p:txBody>
          <a:bodyPr wrap="square" rtlCol="0">
            <a:spAutoFit/>
          </a:bodyPr>
          <a:lstStyle/>
          <a:p>
            <a:r>
              <a:rPr lang="en-CA" sz="1600" dirty="0" smtClean="0">
                <a:solidFill>
                  <a:prstClr val="black"/>
                </a:solidFill>
              </a:rPr>
              <a:t>Quotes from:</a:t>
            </a:r>
            <a:endParaRPr lang="en-CA" sz="1600" dirty="0">
              <a:solidFill>
                <a:prstClr val="black"/>
              </a:solidFill>
            </a:endParaRPr>
          </a:p>
        </p:txBody>
      </p:sp>
      <p:sp>
        <p:nvSpPr>
          <p:cNvPr id="9"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35</a:t>
            </a:fld>
            <a:endParaRPr lang="en-CA" sz="1050" dirty="0">
              <a:solidFill>
                <a:prstClr val="black"/>
              </a:solidFill>
              <a:latin typeface="Arial Black" pitchFamily="34" charset="0"/>
            </a:endParaRPr>
          </a:p>
        </p:txBody>
      </p:sp>
      <p:sp>
        <p:nvSpPr>
          <p:cNvPr id="3" name="TextBox 2"/>
          <p:cNvSpPr txBox="1"/>
          <p:nvPr/>
        </p:nvSpPr>
        <p:spPr>
          <a:xfrm>
            <a:off x="152400" y="1019983"/>
            <a:ext cx="9158785" cy="5078313"/>
          </a:xfrm>
          <a:prstGeom prst="rect">
            <a:avLst/>
          </a:prstGeom>
          <a:noFill/>
        </p:spPr>
        <p:txBody>
          <a:bodyPr wrap="square" rtlCol="0">
            <a:spAutoFit/>
          </a:bodyPr>
          <a:lstStyle/>
          <a:p>
            <a:r>
              <a:rPr lang="en-CA" dirty="0" smtClean="0">
                <a:solidFill>
                  <a:prstClr val="black"/>
                </a:solidFill>
                <a:latin typeface="Arial" pitchFamily="34" charset="0"/>
                <a:cs typeface="Arial" pitchFamily="34" charset="0"/>
              </a:rPr>
              <a:t>Emailing patients can improve health outcomes and overall efficiency. Examples Include:</a:t>
            </a:r>
          </a:p>
          <a:p>
            <a:endParaRPr lang="en-CA" dirty="0">
              <a:solidFill>
                <a:prstClr val="black"/>
              </a:solidFill>
              <a:latin typeface="Arial" pitchFamily="34" charset="0"/>
              <a:cs typeface="Arial" pitchFamily="34" charset="0"/>
            </a:endParaRPr>
          </a:p>
          <a:p>
            <a:pPr marL="285750" indent="-285750">
              <a:buFont typeface="Arial" pitchFamily="34" charset="0"/>
              <a:buChar char="•"/>
            </a:pPr>
            <a:r>
              <a:rPr lang="en-CA" dirty="0" smtClean="0">
                <a:solidFill>
                  <a:prstClr val="black"/>
                </a:solidFill>
                <a:latin typeface="Arial" pitchFamily="34" charset="0"/>
                <a:cs typeface="Arial" pitchFamily="34" charset="0"/>
              </a:rPr>
              <a:t>sending appointment reminders</a:t>
            </a:r>
          </a:p>
          <a:p>
            <a:pPr marL="285750" indent="-285750">
              <a:buFont typeface="Arial" pitchFamily="34" charset="0"/>
              <a:buChar char="•"/>
            </a:pPr>
            <a:r>
              <a:rPr lang="en-CA" dirty="0" smtClean="0">
                <a:solidFill>
                  <a:prstClr val="black"/>
                </a:solidFill>
                <a:latin typeface="Arial" pitchFamily="34" charset="0"/>
                <a:cs typeface="Arial" pitchFamily="34" charset="0"/>
              </a:rPr>
              <a:t>Setting up specialist appointments</a:t>
            </a:r>
          </a:p>
          <a:p>
            <a:pPr marL="285750" indent="-285750">
              <a:buFont typeface="Arial" pitchFamily="34" charset="0"/>
              <a:buChar char="•"/>
            </a:pPr>
            <a:r>
              <a:rPr lang="en-CA" dirty="0" smtClean="0">
                <a:solidFill>
                  <a:prstClr val="black"/>
                </a:solidFill>
                <a:latin typeface="Arial" pitchFamily="34" charset="0"/>
                <a:cs typeface="Arial" pitchFamily="34" charset="0"/>
              </a:rPr>
              <a:t>Offer a new service, such as a smoking cessation program, or diabetes clinic</a:t>
            </a:r>
          </a:p>
          <a:p>
            <a:pPr marL="285750" indent="-285750">
              <a:buFont typeface="Arial" pitchFamily="34" charset="0"/>
              <a:buChar char="•"/>
            </a:pPr>
            <a:r>
              <a:rPr lang="en-CA" dirty="0" smtClean="0">
                <a:solidFill>
                  <a:prstClr val="black"/>
                </a:solidFill>
                <a:latin typeface="Arial" pitchFamily="34" charset="0"/>
                <a:cs typeface="Arial" pitchFamily="34" charset="0"/>
              </a:rPr>
              <a:t>Following-up with patients on a treatment plan</a:t>
            </a:r>
          </a:p>
          <a:p>
            <a:pPr marL="285750" indent="-285750">
              <a:buFont typeface="Arial" pitchFamily="34" charset="0"/>
              <a:buChar char="•"/>
            </a:pPr>
            <a:endParaRPr lang="en-CA" dirty="0">
              <a:solidFill>
                <a:prstClr val="black"/>
              </a:solidFill>
              <a:latin typeface="Arial" pitchFamily="34" charset="0"/>
              <a:cs typeface="Arial" pitchFamily="34" charset="0"/>
            </a:endParaRPr>
          </a:p>
          <a:p>
            <a:r>
              <a:rPr lang="en-CA" dirty="0" smtClean="0">
                <a:solidFill>
                  <a:prstClr val="black"/>
                </a:solidFill>
                <a:latin typeface="Arial" pitchFamily="34" charset="0"/>
                <a:cs typeface="Arial" pitchFamily="34" charset="0"/>
              </a:rPr>
              <a:t>Email offers many benefits, but remember, as a custodian you must consider patient privacy</a:t>
            </a:r>
          </a:p>
          <a:p>
            <a:endParaRPr lang="en-CA" dirty="0">
              <a:solidFill>
                <a:prstClr val="black"/>
              </a:solidFill>
              <a:latin typeface="Arial" pitchFamily="34" charset="0"/>
              <a:cs typeface="Arial" pitchFamily="34" charset="0"/>
            </a:endParaRPr>
          </a:p>
          <a:p>
            <a:r>
              <a:rPr lang="en-CA" b="1" dirty="0" smtClean="0">
                <a:solidFill>
                  <a:prstClr val="black"/>
                </a:solidFill>
                <a:latin typeface="Arial" pitchFamily="34" charset="0"/>
                <a:cs typeface="Arial" pitchFamily="34" charset="0"/>
              </a:rPr>
              <a:t>	        The Risks:</a:t>
            </a:r>
          </a:p>
          <a:p>
            <a:endParaRPr lang="en-CA" b="1" dirty="0">
              <a:solidFill>
                <a:prstClr val="black"/>
              </a:solidFill>
              <a:latin typeface="Arial" pitchFamily="34" charset="0"/>
              <a:cs typeface="Arial" pitchFamily="34" charset="0"/>
            </a:endParaRPr>
          </a:p>
          <a:p>
            <a:pPr marL="1657350" lvl="3" indent="-285750">
              <a:buFont typeface="Arial" pitchFamily="34" charset="0"/>
              <a:buChar char="•"/>
            </a:pPr>
            <a:r>
              <a:rPr lang="en-CA" dirty="0" smtClean="0">
                <a:solidFill>
                  <a:prstClr val="black"/>
                </a:solidFill>
                <a:latin typeface="Arial" pitchFamily="34" charset="0"/>
                <a:cs typeface="Arial" pitchFamily="34" charset="0"/>
              </a:rPr>
              <a:t>Interception</a:t>
            </a:r>
          </a:p>
          <a:p>
            <a:pPr marL="1657350" lvl="3" indent="-285750">
              <a:buFont typeface="Arial" pitchFamily="34" charset="0"/>
              <a:buChar char="•"/>
            </a:pPr>
            <a:r>
              <a:rPr lang="en-CA" dirty="0" smtClean="0">
                <a:solidFill>
                  <a:prstClr val="black"/>
                </a:solidFill>
                <a:latin typeface="Arial" pitchFamily="34" charset="0"/>
                <a:cs typeface="Arial" pitchFamily="34" charset="0"/>
              </a:rPr>
              <a:t>Misdirection</a:t>
            </a:r>
          </a:p>
          <a:p>
            <a:pPr marL="1657350" lvl="3" indent="-285750">
              <a:buFont typeface="Arial" pitchFamily="34" charset="0"/>
              <a:buChar char="•"/>
            </a:pPr>
            <a:r>
              <a:rPr lang="en-CA" dirty="0" smtClean="0">
                <a:solidFill>
                  <a:prstClr val="black"/>
                </a:solidFill>
                <a:latin typeface="Arial" pitchFamily="34" charset="0"/>
                <a:cs typeface="Arial" pitchFamily="34" charset="0"/>
              </a:rPr>
              <a:t>Alteration</a:t>
            </a:r>
          </a:p>
          <a:p>
            <a:pPr marL="1657350" lvl="3" indent="-285750">
              <a:buFont typeface="Arial" pitchFamily="34" charset="0"/>
              <a:buChar char="•"/>
            </a:pPr>
            <a:r>
              <a:rPr lang="en-CA" dirty="0" smtClean="0">
                <a:solidFill>
                  <a:prstClr val="black"/>
                </a:solidFill>
                <a:latin typeface="Arial" pitchFamily="34" charset="0"/>
                <a:cs typeface="Arial" pitchFamily="34" charset="0"/>
              </a:rPr>
              <a:t>Loss</a:t>
            </a:r>
          </a:p>
          <a:p>
            <a:pPr marL="1657350" lvl="3" indent="-285750">
              <a:buFont typeface="Arial" pitchFamily="34" charset="0"/>
              <a:buChar char="•"/>
            </a:pPr>
            <a:r>
              <a:rPr lang="en-CA" dirty="0" smtClean="0">
                <a:solidFill>
                  <a:prstClr val="black"/>
                </a:solidFill>
                <a:latin typeface="Arial" pitchFamily="34" charset="0"/>
                <a:cs typeface="Arial" pitchFamily="34" charset="0"/>
              </a:rPr>
              <a:t>Inference</a:t>
            </a:r>
          </a:p>
          <a:p>
            <a:endParaRPr lang="en-CA" dirty="0">
              <a:solidFill>
                <a:prstClr val="black"/>
              </a:solidFill>
              <a:latin typeface="Arial" pitchFamily="34" charset="0"/>
              <a:cs typeface="Arial" pitchFamily="34" charset="0"/>
            </a:endParaRPr>
          </a:p>
        </p:txBody>
      </p:sp>
      <p:sp>
        <p:nvSpPr>
          <p:cNvPr id="4" name="Rectangle 3"/>
          <p:cNvSpPr/>
          <p:nvPr/>
        </p:nvSpPr>
        <p:spPr>
          <a:xfrm>
            <a:off x="4038600" y="3733800"/>
            <a:ext cx="4572000" cy="1754326"/>
          </a:xfrm>
          <a:prstGeom prst="rect">
            <a:avLst/>
          </a:prstGeom>
        </p:spPr>
        <p:txBody>
          <a:bodyPr>
            <a:spAutoFit/>
          </a:bodyPr>
          <a:lstStyle/>
          <a:p>
            <a:r>
              <a:rPr lang="en-CA" b="1" dirty="0">
                <a:solidFill>
                  <a:prstClr val="black"/>
                </a:solidFill>
                <a:latin typeface="Arial" pitchFamily="34" charset="0"/>
                <a:cs typeface="Arial" pitchFamily="34" charset="0"/>
              </a:rPr>
              <a:t>Mitigating Risks</a:t>
            </a:r>
            <a:r>
              <a:rPr lang="en-CA" b="1" dirty="0" smtClean="0">
                <a:solidFill>
                  <a:prstClr val="black"/>
                </a:solidFill>
                <a:latin typeface="Arial" pitchFamily="34" charset="0"/>
                <a:cs typeface="Arial" pitchFamily="34" charset="0"/>
              </a:rPr>
              <a:t>:</a:t>
            </a:r>
          </a:p>
          <a:p>
            <a:endParaRPr lang="en-CA" b="1" dirty="0">
              <a:solidFill>
                <a:prstClr val="black"/>
              </a:solidFill>
              <a:latin typeface="Arial" pitchFamily="34" charset="0"/>
              <a:cs typeface="Arial" pitchFamily="34" charset="0"/>
            </a:endParaRPr>
          </a:p>
          <a:p>
            <a:pPr marL="285750" indent="-285750">
              <a:buFont typeface="Arial" pitchFamily="34" charset="0"/>
              <a:buChar char="•"/>
            </a:pPr>
            <a:r>
              <a:rPr lang="en-CA" dirty="0">
                <a:solidFill>
                  <a:prstClr val="black"/>
                </a:solidFill>
                <a:latin typeface="Arial" pitchFamily="34" charset="0"/>
                <a:cs typeface="Arial" pitchFamily="34" charset="0"/>
              </a:rPr>
              <a:t>Encrypt</a:t>
            </a:r>
          </a:p>
          <a:p>
            <a:pPr marL="285750" indent="-285750">
              <a:buFont typeface="Arial" pitchFamily="34" charset="0"/>
              <a:buChar char="•"/>
            </a:pPr>
            <a:r>
              <a:rPr lang="en-CA" dirty="0">
                <a:solidFill>
                  <a:prstClr val="black"/>
                </a:solidFill>
                <a:latin typeface="Arial" pitchFamily="34" charset="0"/>
                <a:cs typeface="Arial" pitchFamily="34" charset="0"/>
              </a:rPr>
              <a:t>Limit the amount of information</a:t>
            </a:r>
          </a:p>
          <a:p>
            <a:pPr marL="285750" indent="-285750">
              <a:buFont typeface="Arial" pitchFamily="34" charset="0"/>
              <a:buChar char="•"/>
            </a:pPr>
            <a:r>
              <a:rPr lang="en-CA" dirty="0">
                <a:solidFill>
                  <a:prstClr val="black"/>
                </a:solidFill>
                <a:latin typeface="Arial" pitchFamily="34" charset="0"/>
                <a:cs typeface="Arial" pitchFamily="34" charset="0"/>
              </a:rPr>
              <a:t>Policies &amp; Training</a:t>
            </a:r>
          </a:p>
          <a:p>
            <a:pPr marL="285750" indent="-285750">
              <a:buFont typeface="Arial" pitchFamily="34" charset="0"/>
              <a:buChar char="•"/>
            </a:pPr>
            <a:r>
              <a:rPr lang="en-CA" dirty="0">
                <a:solidFill>
                  <a:prstClr val="black"/>
                </a:solidFill>
                <a:latin typeface="Arial" pitchFamily="34" charset="0"/>
                <a:cs typeface="Arial" pitchFamily="34" charset="0"/>
              </a:rPr>
              <a:t>Privacy Impact Assessment</a:t>
            </a:r>
          </a:p>
        </p:txBody>
      </p:sp>
      <p:sp>
        <p:nvSpPr>
          <p:cNvPr id="5" name="TextBox 4"/>
          <p:cNvSpPr txBox="1"/>
          <p:nvPr/>
        </p:nvSpPr>
        <p:spPr>
          <a:xfrm>
            <a:off x="152400" y="6011989"/>
            <a:ext cx="6780663" cy="369332"/>
          </a:xfrm>
          <a:prstGeom prst="rect">
            <a:avLst/>
          </a:prstGeom>
          <a:noFill/>
        </p:spPr>
        <p:txBody>
          <a:bodyPr wrap="square" rtlCol="0">
            <a:spAutoFit/>
          </a:bodyPr>
          <a:lstStyle/>
          <a:p>
            <a:pPr marL="285750" indent="-285750">
              <a:buFontTx/>
              <a:buChar char="-"/>
            </a:pPr>
            <a:r>
              <a:rPr lang="en-CA" b="1" dirty="0" smtClean="0">
                <a:solidFill>
                  <a:prstClr val="black"/>
                </a:solidFill>
              </a:rPr>
              <a:t>Office of the Information and Privacy Commissioner of Alberta</a:t>
            </a:r>
          </a:p>
        </p:txBody>
      </p:sp>
      <p:sp>
        <p:nvSpPr>
          <p:cNvPr id="6" name="Title 1"/>
          <p:cNvSpPr>
            <a:spLocks noGrp="1"/>
          </p:cNvSpPr>
          <p:nvPr>
            <p:ph type="title"/>
          </p:nvPr>
        </p:nvSpPr>
        <p:spPr>
          <a:xfrm>
            <a:off x="10236" y="0"/>
            <a:ext cx="9514764"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CA" sz="3200" b="1" dirty="0">
                <a:solidFill>
                  <a:schemeClr val="tx2"/>
                </a:solidFill>
                <a:effectLst>
                  <a:glow rad="101600">
                    <a:schemeClr val="bg1">
                      <a:alpha val="60000"/>
                    </a:schemeClr>
                  </a:glow>
                </a:effectLst>
                <a:latin typeface="Arial" pitchFamily="34" charset="0"/>
                <a:cs typeface="Arial" pitchFamily="34" charset="0"/>
              </a:rPr>
              <a:t>Alberta Privacy Commissioner – July 2012</a:t>
            </a:r>
          </a:p>
        </p:txBody>
      </p:sp>
      <p:sp>
        <p:nvSpPr>
          <p:cNvPr id="7"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36</a:t>
            </a:fld>
            <a:endParaRPr lang="en-CA" sz="1050" dirty="0">
              <a:solidFill>
                <a:prstClr val="black"/>
              </a:solidFill>
              <a:latin typeface="Arial Black" pitchFamily="34" charset="0"/>
            </a:endParaRPr>
          </a:p>
        </p:txBody>
      </p:sp>
      <p:sp>
        <p:nvSpPr>
          <p:cNvPr id="3" name="Title 1"/>
          <p:cNvSpPr>
            <a:spLocks noGrp="1"/>
          </p:cNvSpPr>
          <p:nvPr>
            <p:ph type="title"/>
          </p:nvPr>
        </p:nvSpPr>
        <p:spPr>
          <a:xfrm>
            <a:off x="152400" y="0"/>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CA" sz="3200" b="1" dirty="0">
                <a:solidFill>
                  <a:schemeClr val="tx2"/>
                </a:solidFill>
                <a:effectLst>
                  <a:glow rad="101600">
                    <a:schemeClr val="bg1">
                      <a:alpha val="60000"/>
                    </a:schemeClr>
                  </a:glow>
                </a:effectLst>
                <a:latin typeface="Arial" pitchFamily="34" charset="0"/>
                <a:cs typeface="Arial" pitchFamily="34" charset="0"/>
              </a:rPr>
              <a:t>Valuing Time Saved</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9278"/>
            <a:ext cx="8915400" cy="573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37</a:t>
            </a:fld>
            <a:endParaRPr lang="en-CA" sz="1050" dirty="0">
              <a:solidFill>
                <a:prstClr val="black"/>
              </a:solidFill>
              <a:latin typeface="Arial Black" pitchFamily="34" charset="0"/>
            </a:endParaRPr>
          </a:p>
        </p:txBody>
      </p:sp>
      <p:sp>
        <p:nvSpPr>
          <p:cNvPr id="3" name="Rectangle 2"/>
          <p:cNvSpPr/>
          <p:nvPr/>
        </p:nvSpPr>
        <p:spPr>
          <a:xfrm>
            <a:off x="3" y="1266170"/>
            <a:ext cx="8990416" cy="400110"/>
          </a:xfrm>
          <a:prstGeom prst="rect">
            <a:avLst/>
          </a:prstGeom>
        </p:spPr>
        <p:txBody>
          <a:bodyPr wrap="square">
            <a:spAutoFit/>
          </a:bodyPr>
          <a:lstStyle/>
          <a:p>
            <a:pPr>
              <a:spcBef>
                <a:spcPct val="20000"/>
              </a:spcBef>
            </a:pPr>
            <a:r>
              <a:rPr lang="en-CA" sz="2000" dirty="0" smtClean="0">
                <a:solidFill>
                  <a:prstClr val="black"/>
                </a:solidFill>
                <a:latin typeface="Arial" pitchFamily="34" charset="0"/>
                <a:cs typeface="Arial" pitchFamily="34" charset="0"/>
              </a:rPr>
              <a:t>Parents are awoken at 1 am to their 4 year old crying with otitis media</a:t>
            </a:r>
            <a:endParaRPr lang="en-CA" sz="2000" dirty="0">
              <a:solidFill>
                <a:prstClr val="black"/>
              </a:solidFill>
              <a:latin typeface="Arial" pitchFamily="34" charset="0"/>
              <a:cs typeface="Arial" pitchFamily="34" charset="0"/>
            </a:endParaRPr>
          </a:p>
        </p:txBody>
      </p:sp>
      <p:sp>
        <p:nvSpPr>
          <p:cNvPr id="4" name="Rectangle 3"/>
          <p:cNvSpPr/>
          <p:nvPr/>
        </p:nvSpPr>
        <p:spPr>
          <a:xfrm>
            <a:off x="2" y="1832057"/>
            <a:ext cx="8990416" cy="707886"/>
          </a:xfrm>
          <a:prstGeom prst="rect">
            <a:avLst/>
          </a:prstGeom>
        </p:spPr>
        <p:txBody>
          <a:bodyPr wrap="square">
            <a:spAutoFit/>
          </a:bodyPr>
          <a:lstStyle/>
          <a:p>
            <a:pPr>
              <a:spcBef>
                <a:spcPct val="20000"/>
              </a:spcBef>
            </a:pPr>
            <a:r>
              <a:rPr lang="en-CA" sz="2000" dirty="0" smtClean="0">
                <a:solidFill>
                  <a:prstClr val="black"/>
                </a:solidFill>
                <a:latin typeface="Arial" pitchFamily="34" charset="0"/>
                <a:cs typeface="Arial" pitchFamily="34" charset="0"/>
              </a:rPr>
              <a:t>Doctor appointment is needed, but parents can’t miss a day of work due to circumstances in today’s global economy</a:t>
            </a:r>
            <a:endParaRPr lang="en-CA" sz="2000" dirty="0">
              <a:solidFill>
                <a:prstClr val="black"/>
              </a:solidFill>
              <a:latin typeface="Arial" pitchFamily="34" charset="0"/>
              <a:cs typeface="Arial" pitchFamily="34" charset="0"/>
            </a:endParaRPr>
          </a:p>
        </p:txBody>
      </p:sp>
      <p:sp>
        <p:nvSpPr>
          <p:cNvPr id="5" name="Rectangle 4"/>
          <p:cNvSpPr/>
          <p:nvPr/>
        </p:nvSpPr>
        <p:spPr>
          <a:xfrm>
            <a:off x="12" y="2740033"/>
            <a:ext cx="8990416" cy="707886"/>
          </a:xfrm>
          <a:prstGeom prst="rect">
            <a:avLst/>
          </a:prstGeom>
        </p:spPr>
        <p:txBody>
          <a:bodyPr wrap="square">
            <a:spAutoFit/>
          </a:bodyPr>
          <a:lstStyle/>
          <a:p>
            <a:pPr>
              <a:spcBef>
                <a:spcPct val="20000"/>
              </a:spcBef>
            </a:pPr>
            <a:r>
              <a:rPr lang="en-CA" sz="2000" dirty="0" smtClean="0">
                <a:solidFill>
                  <a:prstClr val="black"/>
                </a:solidFill>
                <a:latin typeface="Arial" pitchFamily="34" charset="0"/>
                <a:cs typeface="Arial" pitchFamily="34" charset="0"/>
              </a:rPr>
              <a:t>A request for a late-afternoon appointment is sent to their Doctor’s office instantly through </a:t>
            </a:r>
            <a:r>
              <a:rPr lang="en-CA" sz="2000" dirty="0" err="1" smtClean="0">
                <a:solidFill>
                  <a:prstClr val="black"/>
                </a:solidFill>
                <a:latin typeface="Arial" pitchFamily="34" charset="0"/>
                <a:cs typeface="Arial" pitchFamily="34" charset="0"/>
              </a:rPr>
              <a:t>mihealth’s</a:t>
            </a:r>
            <a:r>
              <a:rPr lang="en-CA" sz="2000" dirty="0" smtClean="0">
                <a:solidFill>
                  <a:prstClr val="black"/>
                </a:solidFill>
                <a:latin typeface="Arial" pitchFamily="34" charset="0"/>
                <a:cs typeface="Arial" pitchFamily="34" charset="0"/>
              </a:rPr>
              <a:t> messaging functionality</a:t>
            </a:r>
            <a:endParaRPr lang="en-CA" sz="2000" dirty="0">
              <a:solidFill>
                <a:prstClr val="black"/>
              </a:solidFill>
              <a:latin typeface="Arial" pitchFamily="34" charset="0"/>
              <a:cs typeface="Arial" pitchFamily="34" charset="0"/>
            </a:endParaRPr>
          </a:p>
        </p:txBody>
      </p:sp>
      <p:sp>
        <p:nvSpPr>
          <p:cNvPr id="6" name="Rectangle 5"/>
          <p:cNvSpPr/>
          <p:nvPr/>
        </p:nvSpPr>
        <p:spPr>
          <a:xfrm>
            <a:off x="6" y="3595413"/>
            <a:ext cx="8990416" cy="707886"/>
          </a:xfrm>
          <a:prstGeom prst="rect">
            <a:avLst/>
          </a:prstGeom>
        </p:spPr>
        <p:txBody>
          <a:bodyPr wrap="square">
            <a:spAutoFit/>
          </a:bodyPr>
          <a:lstStyle/>
          <a:p>
            <a:pPr>
              <a:spcBef>
                <a:spcPct val="20000"/>
              </a:spcBef>
            </a:pPr>
            <a:r>
              <a:rPr lang="en-CA" sz="2000" dirty="0" smtClean="0">
                <a:solidFill>
                  <a:prstClr val="black"/>
                </a:solidFill>
                <a:latin typeface="Arial" pitchFamily="34" charset="0"/>
                <a:cs typeface="Arial" pitchFamily="34" charset="0"/>
              </a:rPr>
              <a:t>The office opens at 9am and reviews messages. Books appointment, and replies with a confirmation</a:t>
            </a:r>
            <a:endParaRPr lang="en-CA" sz="2000" dirty="0">
              <a:solidFill>
                <a:prstClr val="black"/>
              </a:solidFill>
              <a:latin typeface="Arial" pitchFamily="34" charset="0"/>
              <a:cs typeface="Arial" pitchFamily="34" charset="0"/>
            </a:endParaRPr>
          </a:p>
        </p:txBody>
      </p:sp>
      <p:sp>
        <p:nvSpPr>
          <p:cNvPr id="7" name="Rectangle 6"/>
          <p:cNvSpPr/>
          <p:nvPr/>
        </p:nvSpPr>
        <p:spPr>
          <a:xfrm>
            <a:off x="1" y="4303455"/>
            <a:ext cx="8990416" cy="2554545"/>
          </a:xfrm>
          <a:prstGeom prst="rect">
            <a:avLst/>
          </a:prstGeom>
        </p:spPr>
        <p:txBody>
          <a:bodyPr wrap="square">
            <a:spAutoFit/>
          </a:bodyPr>
          <a:lstStyle/>
          <a:p>
            <a:pPr>
              <a:spcBef>
                <a:spcPct val="20000"/>
              </a:spcBef>
            </a:pPr>
            <a:r>
              <a:rPr lang="en-CA" sz="2000" u="sng" dirty="0" smtClean="0">
                <a:solidFill>
                  <a:prstClr val="black"/>
                </a:solidFill>
                <a:latin typeface="Arial" pitchFamily="34" charset="0"/>
                <a:cs typeface="Arial" pitchFamily="34" charset="0"/>
              </a:rPr>
              <a:t>Outcome: </a:t>
            </a:r>
          </a:p>
          <a:p>
            <a:pPr marL="342900" indent="-342900">
              <a:spcBef>
                <a:spcPct val="20000"/>
              </a:spcBef>
              <a:buClr>
                <a:srgbClr val="7AC143"/>
              </a:buClr>
              <a:buFont typeface="Arial" pitchFamily="34" charset="0"/>
              <a:buChar char="•"/>
            </a:pPr>
            <a:r>
              <a:rPr lang="en-CA" sz="2000" dirty="0" smtClean="0">
                <a:solidFill>
                  <a:prstClr val="black"/>
                </a:solidFill>
                <a:latin typeface="Arial" pitchFamily="34" charset="0"/>
                <a:cs typeface="Arial" pitchFamily="34" charset="0"/>
              </a:rPr>
              <a:t>Anxious parents do not repeatedly call-in to book an appointment </a:t>
            </a:r>
          </a:p>
          <a:p>
            <a:pPr marL="342900" indent="-342900">
              <a:spcBef>
                <a:spcPct val="20000"/>
              </a:spcBef>
              <a:buClr>
                <a:srgbClr val="7AC143"/>
              </a:buClr>
              <a:buFont typeface="Arial" pitchFamily="34" charset="0"/>
              <a:buChar char="•"/>
            </a:pPr>
            <a:r>
              <a:rPr lang="en-CA" sz="2000" dirty="0" smtClean="0">
                <a:solidFill>
                  <a:prstClr val="black"/>
                </a:solidFill>
                <a:latin typeface="Arial" pitchFamily="34" charset="0"/>
                <a:cs typeface="Arial" pitchFamily="34" charset="0"/>
              </a:rPr>
              <a:t>Parents do not visit a walk-in clinic</a:t>
            </a:r>
          </a:p>
          <a:p>
            <a:pPr marL="342900" indent="-342900">
              <a:spcBef>
                <a:spcPct val="20000"/>
              </a:spcBef>
              <a:buClr>
                <a:srgbClr val="7AC143"/>
              </a:buClr>
              <a:buFont typeface="Arial" pitchFamily="34" charset="0"/>
              <a:buChar char="•"/>
            </a:pPr>
            <a:r>
              <a:rPr lang="en-CA" sz="2000" dirty="0" smtClean="0">
                <a:solidFill>
                  <a:prstClr val="black"/>
                </a:solidFill>
                <a:latin typeface="Arial" pitchFamily="34" charset="0"/>
                <a:cs typeface="Arial" pitchFamily="34" charset="0"/>
              </a:rPr>
              <a:t>Parents do not miss work</a:t>
            </a:r>
          </a:p>
          <a:p>
            <a:pPr marL="342900" indent="-342900">
              <a:spcBef>
                <a:spcPct val="20000"/>
              </a:spcBef>
              <a:buClr>
                <a:srgbClr val="7AC143"/>
              </a:buClr>
              <a:buFont typeface="Arial" pitchFamily="34" charset="0"/>
              <a:buChar char="•"/>
            </a:pPr>
            <a:r>
              <a:rPr lang="en-CA" sz="2000" dirty="0" smtClean="0">
                <a:solidFill>
                  <a:prstClr val="black"/>
                </a:solidFill>
                <a:latin typeface="Arial" pitchFamily="34" charset="0"/>
                <a:cs typeface="Arial" pitchFamily="34" charset="0"/>
              </a:rPr>
              <a:t>Parents and Doctor’s office complete the steps required for an appointment when the time is most convenient for them</a:t>
            </a:r>
          </a:p>
          <a:p>
            <a:pPr marL="342900" indent="-342900">
              <a:spcBef>
                <a:spcPct val="20000"/>
              </a:spcBef>
              <a:buClr>
                <a:srgbClr val="7AC143"/>
              </a:buClr>
              <a:buFont typeface="Arial" pitchFamily="34" charset="0"/>
              <a:buChar char="•"/>
            </a:pPr>
            <a:endParaRPr lang="en-CA" sz="2000" dirty="0">
              <a:solidFill>
                <a:prstClr val="black"/>
              </a:solidFill>
              <a:latin typeface="Arial" pitchFamily="34" charset="0"/>
              <a:cs typeface="Arial" pitchFamily="34" charset="0"/>
            </a:endParaRPr>
          </a:p>
        </p:txBody>
      </p:sp>
      <p:sp>
        <p:nvSpPr>
          <p:cNvPr id="8" name="Title 10"/>
          <p:cNvSpPr>
            <a:spLocks noGrp="1"/>
          </p:cNvSpPr>
          <p:nvPr>
            <p:ph type="title"/>
          </p:nvPr>
        </p:nvSpPr>
        <p:spPr>
          <a:xfrm>
            <a:off x="31172" y="18197"/>
            <a:ext cx="9112828"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CA" sz="3200" b="1" dirty="0">
                <a:solidFill>
                  <a:schemeClr val="tx2"/>
                </a:solidFill>
                <a:effectLst>
                  <a:glow rad="101600">
                    <a:schemeClr val="bg1">
                      <a:alpha val="60000"/>
                    </a:schemeClr>
                  </a:glow>
                </a:effectLst>
                <a:latin typeface="Arial" pitchFamily="34" charset="0"/>
                <a:cs typeface="Arial" pitchFamily="34" charset="0"/>
              </a:rPr>
              <a:t>Use Case – 4 Year Old with Ear Ache</a:t>
            </a:r>
          </a:p>
        </p:txBody>
      </p:sp>
      <p:sp>
        <p:nvSpPr>
          <p:cNvPr id="9"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38</a:t>
            </a:fld>
            <a:endParaRPr lang="en-CA" sz="1050" dirty="0">
              <a:solidFill>
                <a:prstClr val="black"/>
              </a:solidFill>
              <a:latin typeface="Arial Black" pitchFamily="34" charset="0"/>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9643" y="308911"/>
            <a:ext cx="4457700" cy="297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16" y="3429000"/>
            <a:ext cx="4343400"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971" y="3437238"/>
            <a:ext cx="4331043" cy="2887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16" y="529111"/>
            <a:ext cx="4320029" cy="275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39</a:t>
            </a:fld>
            <a:endParaRPr lang="en-CA" sz="1050" dirty="0">
              <a:solidFill>
                <a:prstClr val="black"/>
              </a:solidFill>
              <a:latin typeface="Arial Black" pitchFamily="34" charset="0"/>
            </a:endParaRPr>
          </a:p>
        </p:txBody>
      </p:sp>
      <p:sp>
        <p:nvSpPr>
          <p:cNvPr id="3" name="Title 1"/>
          <p:cNvSpPr>
            <a:spLocks noGrp="1"/>
          </p:cNvSpPr>
          <p:nvPr>
            <p:ph type="title"/>
            <p:custDataLst>
              <p:tags r:id="rId1"/>
            </p:custDataLst>
          </p:nvPr>
        </p:nvSpPr>
        <p:spPr>
          <a:xfrm>
            <a:off x="0" y="-12680"/>
            <a:ext cx="8964487" cy="93610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US" sz="2800" b="1" dirty="0">
                <a:solidFill>
                  <a:schemeClr val="tx2"/>
                </a:solidFill>
                <a:effectLst>
                  <a:glow rad="101600">
                    <a:schemeClr val="bg1">
                      <a:alpha val="60000"/>
                    </a:schemeClr>
                  </a:glow>
                </a:effectLst>
                <a:latin typeface="Arial" pitchFamily="34" charset="0"/>
                <a:cs typeface="Arial" pitchFamily="34" charset="0"/>
              </a:rPr>
              <a:t>The Mihealth Solution -  Point of Care &amp; Real Time</a:t>
            </a:r>
          </a:p>
        </p:txBody>
      </p:sp>
      <p:sp>
        <p:nvSpPr>
          <p:cNvPr id="4" name="Rectangle 3"/>
          <p:cNvSpPr txBox="1">
            <a:spLocks/>
          </p:cNvSpPr>
          <p:nvPr/>
        </p:nvSpPr>
        <p:spPr>
          <a:xfrm>
            <a:off x="4462194" y="1097266"/>
            <a:ext cx="4502294" cy="4752528"/>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SzPct val="150000"/>
              <a:buFont typeface="Arial" pitchFamily="34" charset="0"/>
              <a:buAutoNum type="arabicPeriod"/>
            </a:pPr>
            <a:r>
              <a:rPr lang="en-US" sz="1800" dirty="0" smtClean="0">
                <a:solidFill>
                  <a:prstClr val="black"/>
                </a:solidFill>
                <a:latin typeface="Arial" pitchFamily="34" charset="0"/>
                <a:cs typeface="Arial" pitchFamily="34" charset="0"/>
              </a:rPr>
              <a:t>Allows mobile securing messaging and preparation for appointments, tests </a:t>
            </a:r>
            <a:r>
              <a:rPr lang="en-US" sz="1800" dirty="0" smtClean="0">
                <a:solidFill>
                  <a:srgbClr val="FF0000"/>
                </a:solidFill>
                <a:latin typeface="Arial" pitchFamily="34" charset="0"/>
                <a:cs typeface="Arial" pitchFamily="34" charset="0"/>
              </a:rPr>
              <a:t>from anywhere</a:t>
            </a:r>
            <a:r>
              <a:rPr lang="en-US" sz="1800" dirty="0" smtClean="0">
                <a:solidFill>
                  <a:prstClr val="black"/>
                </a:solidFill>
                <a:latin typeface="Arial" pitchFamily="34" charset="0"/>
                <a:cs typeface="Arial" pitchFamily="34" charset="0"/>
              </a:rPr>
              <a:t> – providing clinics with advance notice of patient requests.  </a:t>
            </a:r>
            <a:r>
              <a:rPr lang="en-US" sz="1800" dirty="0" smtClean="0">
                <a:solidFill>
                  <a:srgbClr val="FF0000"/>
                </a:solidFill>
                <a:latin typeface="Arial" pitchFamily="34" charset="0"/>
                <a:cs typeface="Arial" pitchFamily="34" charset="0"/>
              </a:rPr>
              <a:t>Canada Health </a:t>
            </a:r>
            <a:r>
              <a:rPr lang="en-US" sz="1800" dirty="0" err="1" smtClean="0">
                <a:solidFill>
                  <a:srgbClr val="FF0000"/>
                </a:solidFill>
                <a:latin typeface="Arial" pitchFamily="34" charset="0"/>
                <a:cs typeface="Arial" pitchFamily="34" charset="0"/>
              </a:rPr>
              <a:t>Infoway</a:t>
            </a:r>
            <a:r>
              <a:rPr lang="en-US" sz="1800" dirty="0" smtClean="0">
                <a:solidFill>
                  <a:srgbClr val="FF0000"/>
                </a:solidFill>
                <a:latin typeface="Arial" pitchFamily="34" charset="0"/>
                <a:cs typeface="Arial" pitchFamily="34" charset="0"/>
              </a:rPr>
              <a:t> Certified</a:t>
            </a:r>
            <a:r>
              <a:rPr lang="en-US" sz="1800" dirty="0" smtClean="0">
                <a:solidFill>
                  <a:prstClr val="black"/>
                </a:solidFill>
                <a:latin typeface="Arial" pitchFamily="34" charset="0"/>
                <a:cs typeface="Arial" pitchFamily="34" charset="0"/>
              </a:rPr>
              <a:t>. </a:t>
            </a:r>
            <a:r>
              <a:rPr lang="en-US" sz="1800" dirty="0" smtClean="0">
                <a:solidFill>
                  <a:srgbClr val="FF0000"/>
                </a:solidFill>
                <a:latin typeface="Arial" pitchFamily="34" charset="0"/>
                <a:cs typeface="Arial" pitchFamily="34" charset="0"/>
              </a:rPr>
              <a:t>HPPA</a:t>
            </a:r>
            <a:r>
              <a:rPr lang="en-US" sz="1800" dirty="0" smtClean="0">
                <a:solidFill>
                  <a:prstClr val="black"/>
                </a:solidFill>
                <a:latin typeface="Arial" pitchFamily="34" charset="0"/>
                <a:cs typeface="Arial" pitchFamily="34" charset="0"/>
              </a:rPr>
              <a:t> Compliant and Platinum Security .</a:t>
            </a:r>
          </a:p>
          <a:p>
            <a:pPr marL="457200" indent="-457200">
              <a:buSzPct val="150000"/>
              <a:buFont typeface="Arial" pitchFamily="34" charset="0"/>
              <a:buAutoNum type="arabicPeriod"/>
            </a:pPr>
            <a:endParaRPr lang="en-US" sz="1800" dirty="0" smtClean="0">
              <a:solidFill>
                <a:prstClr val="black"/>
              </a:solidFill>
              <a:latin typeface="Arial" pitchFamily="34" charset="0"/>
              <a:cs typeface="Arial" pitchFamily="34" charset="0"/>
            </a:endParaRPr>
          </a:p>
          <a:p>
            <a:pPr marL="457200" indent="-457200">
              <a:buSzPct val="150000"/>
              <a:buFont typeface="Arial" pitchFamily="34" charset="0"/>
              <a:buAutoNum type="arabicPeriod"/>
            </a:pPr>
            <a:endParaRPr lang="en-US" sz="1800" dirty="0" smtClean="0">
              <a:solidFill>
                <a:prstClr val="black"/>
              </a:solidFill>
              <a:latin typeface="Arial" pitchFamily="34" charset="0"/>
              <a:cs typeface="Arial" pitchFamily="34" charset="0"/>
            </a:endParaRPr>
          </a:p>
          <a:p>
            <a:pPr marL="457200" indent="-457200">
              <a:buSzPct val="150000"/>
              <a:buFont typeface="Arial" pitchFamily="34" charset="0"/>
              <a:buAutoNum type="arabicPeriod"/>
            </a:pPr>
            <a:r>
              <a:rPr lang="en-US" sz="1800" dirty="0" smtClean="0">
                <a:solidFill>
                  <a:prstClr val="black"/>
                </a:solidFill>
                <a:latin typeface="Arial" pitchFamily="34" charset="0"/>
                <a:cs typeface="Arial" pitchFamily="34" charset="0"/>
              </a:rPr>
              <a:t>With a click of key on 236 MOBILE and TABLET devices message the doctor or clinic  . No phone calls. No waiting on hold. No “can’t leave a message”. </a:t>
            </a:r>
          </a:p>
          <a:p>
            <a:pPr marL="457200" indent="-457200">
              <a:buSzPct val="150000"/>
              <a:buFont typeface="Arial" pitchFamily="34" charset="0"/>
              <a:buAutoNum type="arabicPeriod"/>
            </a:pPr>
            <a:endParaRPr lang="en-US" sz="1800" dirty="0" smtClean="0">
              <a:solidFill>
                <a:prstClr val="black"/>
              </a:solidFill>
              <a:latin typeface="Arial" pitchFamily="34" charset="0"/>
              <a:cs typeface="Arial" pitchFamily="34" charset="0"/>
            </a:endParaRPr>
          </a:p>
          <a:p>
            <a:pPr marL="457200" indent="-457200">
              <a:buSzPct val="150000"/>
              <a:buFont typeface="Arial" pitchFamily="34" charset="0"/>
              <a:buAutoNum type="arabicPeriod"/>
            </a:pPr>
            <a:endParaRPr lang="en-US" sz="1800" dirty="0">
              <a:solidFill>
                <a:prstClr val="black"/>
              </a:solidFill>
              <a:latin typeface="Arial" pitchFamily="34" charset="0"/>
              <a:cs typeface="Arial" pitchFamily="34" charset="0"/>
            </a:endParaRPr>
          </a:p>
          <a:p>
            <a:pPr marL="457200" indent="-457200">
              <a:buSzPct val="150000"/>
              <a:buFont typeface="Arial" pitchFamily="34" charset="0"/>
              <a:buAutoNum type="arabicPeriod"/>
            </a:pPr>
            <a:r>
              <a:rPr lang="en-US" sz="1800" dirty="0" smtClean="0">
                <a:solidFill>
                  <a:prstClr val="black"/>
                </a:solidFill>
                <a:latin typeface="Arial" pitchFamily="34" charset="0"/>
                <a:cs typeface="Arial" pitchFamily="34" charset="0"/>
              </a:rPr>
              <a:t>All your NEEDED DATA with you available across 236 MOBILE Devices for appointments with the GP or Specialist at point of care for stakeholder or family caregivers </a:t>
            </a:r>
          </a:p>
          <a:p>
            <a:pPr marL="457200" indent="-457200">
              <a:buSzPct val="150000"/>
              <a:buFont typeface="Arial" pitchFamily="34" charset="0"/>
              <a:buAutoNum type="arabicPeriod"/>
            </a:pPr>
            <a:endParaRPr lang="en-US" sz="1800" dirty="0" smtClean="0">
              <a:solidFill>
                <a:prstClr val="black"/>
              </a:solidFill>
              <a:latin typeface="Arial" pitchFamily="34" charset="0"/>
              <a:cs typeface="Arial" pitchFamily="34" charset="0"/>
            </a:endParaRPr>
          </a:p>
          <a:p>
            <a:pPr marL="457200" indent="-457200">
              <a:buSzPct val="150000"/>
              <a:buFont typeface="Arial" pitchFamily="34" charset="0"/>
              <a:buAutoNum type="arabicPeriod"/>
            </a:pPr>
            <a:endParaRPr lang="en-US" sz="1800" dirty="0">
              <a:solidFill>
                <a:prstClr val="black"/>
              </a:solidFill>
              <a:latin typeface="Arial" pitchFamily="34" charset="0"/>
              <a:cs typeface="Arial" pitchFamily="34" charset="0"/>
            </a:endParaRPr>
          </a:p>
          <a:p>
            <a:pPr marL="457200" indent="-457200">
              <a:buSzPct val="150000"/>
              <a:buFont typeface="Arial" pitchFamily="34" charset="0"/>
              <a:buAutoNum type="arabicPeriod"/>
            </a:pPr>
            <a:r>
              <a:rPr lang="en-US" sz="1800" dirty="0" smtClean="0">
                <a:solidFill>
                  <a:prstClr val="black"/>
                </a:solidFill>
                <a:latin typeface="Arial" pitchFamily="34" charset="0"/>
                <a:cs typeface="Arial" pitchFamily="34" charset="0"/>
              </a:rPr>
              <a:t>Ongoing case management in real time with mobile to improve out comes and reduce adverse reactions. </a:t>
            </a:r>
            <a:r>
              <a:rPr lang="en-US" sz="1800" dirty="0">
                <a:solidFill>
                  <a:prstClr val="black"/>
                </a:solidFill>
                <a:latin typeface="Arial" pitchFamily="34" charset="0"/>
                <a:cs typeface="Arial" pitchFamily="34" charset="0"/>
              </a:rPr>
              <a:t> In a few keystrokes, I had secured an </a:t>
            </a:r>
            <a:r>
              <a:rPr lang="en-US" sz="1800" dirty="0" smtClean="0">
                <a:solidFill>
                  <a:prstClr val="black"/>
                </a:solidFill>
                <a:latin typeface="Arial" pitchFamily="34" charset="0"/>
                <a:cs typeface="Arial" pitchFamily="34" charset="0"/>
              </a:rPr>
              <a:t>appointment.  No </a:t>
            </a:r>
            <a:r>
              <a:rPr lang="en-US" sz="1800" dirty="0">
                <a:solidFill>
                  <a:prstClr val="black"/>
                </a:solidFill>
                <a:latin typeface="Arial" pitchFamily="34" charset="0"/>
                <a:cs typeface="Arial" pitchFamily="34" charset="0"/>
              </a:rPr>
              <a:t>phone calls, no waiting on hold.</a:t>
            </a:r>
            <a:endParaRPr lang="en-US" sz="1800" dirty="0" smtClean="0">
              <a:solidFill>
                <a:prstClr val="black"/>
              </a:solidFill>
              <a:latin typeface="Arial" pitchFamily="34" charset="0"/>
              <a:cs typeface="Arial" pitchFamily="34" charset="0"/>
            </a:endParaRPr>
          </a:p>
          <a:p>
            <a:pPr marL="457200" indent="-457200">
              <a:buSzPct val="150000"/>
              <a:buFont typeface="Arial" pitchFamily="34" charset="0"/>
              <a:buAutoNum type="arabicPeriod"/>
            </a:pPr>
            <a:endParaRPr lang="en-US" sz="2000" dirty="0">
              <a:solidFill>
                <a:prstClr val="black"/>
              </a:solidFill>
              <a:latin typeface="Arial" pitchFamily="34" charset="0"/>
              <a:cs typeface="Arial" pitchFamily="34" charset="0"/>
            </a:endParaRPr>
          </a:p>
          <a:p>
            <a:pPr marL="457200" indent="-457200">
              <a:buSzPct val="150000"/>
              <a:buFont typeface="Arial" pitchFamily="34" charset="0"/>
              <a:buAutoNum type="arabicPeriod"/>
            </a:pPr>
            <a:endParaRPr lang="en-US" sz="2000" dirty="0">
              <a:solidFill>
                <a:prstClr val="black"/>
              </a:solidFill>
              <a:latin typeface="Arial" pitchFamily="34" charset="0"/>
              <a:cs typeface="Arial" pitchFamily="34" charset="0"/>
            </a:endParaRPr>
          </a:p>
        </p:txBody>
      </p:sp>
      <p:grpSp>
        <p:nvGrpSpPr>
          <p:cNvPr id="5" name="Group 4"/>
          <p:cNvGrpSpPr/>
          <p:nvPr/>
        </p:nvGrpSpPr>
        <p:grpSpPr>
          <a:xfrm>
            <a:off x="366638" y="3255428"/>
            <a:ext cx="2183414" cy="2522128"/>
            <a:chOff x="381000" y="1383882"/>
            <a:chExt cx="4366828" cy="5438688"/>
          </a:xfrm>
          <a:effectLst>
            <a:outerShdw blurRad="50800" dist="38100" dir="2700000" algn="tl" rotWithShape="0">
              <a:prstClr val="black">
                <a:alpha val="40000"/>
              </a:prstClr>
            </a:outerShdw>
          </a:effectLst>
        </p:grpSpPr>
        <p:pic>
          <p:nvPicPr>
            <p:cNvPr id="6" name="Picture 2" descr="http://upload.wikimedia.org/wikipedia/commons/thumb/a/a4/IPad_3.png/220px-IPad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83882"/>
              <a:ext cx="4366828" cy="54386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InsertedImag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765321"/>
              <a:ext cx="3433733" cy="4559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8" name="Group 7"/>
          <p:cNvGrpSpPr/>
          <p:nvPr/>
        </p:nvGrpSpPr>
        <p:grpSpPr>
          <a:xfrm>
            <a:off x="2070836" y="3922557"/>
            <a:ext cx="2173659" cy="2522128"/>
            <a:chOff x="281372" y="1237302"/>
            <a:chExt cx="4366828" cy="5438688"/>
          </a:xfrm>
        </p:grpSpPr>
        <p:pic>
          <p:nvPicPr>
            <p:cNvPr id="9" name="Picture 2" descr="http://upload.wikimedia.org/wikipedia/commons/thumb/a/a4/IPad_3.png/220px-IPad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372" y="1237302"/>
              <a:ext cx="4366828" cy="5438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graham\Pictures\2012-11-20 001\IMG_021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1632546"/>
              <a:ext cx="3486150" cy="4648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20513" y="922554"/>
            <a:ext cx="4135464" cy="2218414"/>
            <a:chOff x="1524000" y="3200401"/>
            <a:chExt cx="4631953" cy="2405112"/>
          </a:xfrm>
        </p:grpSpPr>
        <p:sp>
          <p:nvSpPr>
            <p:cNvPr id="12" name="AutoShape 3"/>
            <p:cNvSpPr>
              <a:spLocks/>
            </p:cNvSpPr>
            <p:nvPr/>
          </p:nvSpPr>
          <p:spPr bwMode="auto">
            <a:xfrm>
              <a:off x="4211960" y="3200401"/>
              <a:ext cx="1899811" cy="2000690"/>
            </a:xfrm>
            <a:prstGeom prst="roundRect">
              <a:avLst>
                <a:gd name="adj" fmla="val 3889"/>
              </a:avLst>
            </a:prstGeom>
            <a:solidFill>
              <a:srgbClr val="1781FB"/>
            </a:solidFill>
            <a:ln>
              <a:noFill/>
            </a:ln>
            <a:effectLst>
              <a:outerShdw blurRad="76200" algn="ctr" rotWithShape="0">
                <a:srgbClr val="000000">
                  <a:alpha val="79999"/>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b"/>
            <a:lstStyle/>
            <a:p>
              <a:pPr algn="ctr">
                <a:defRPr/>
              </a:pPr>
              <a:endParaRPr lang="en-CA">
                <a:solidFill>
                  <a:prstClr val="black"/>
                </a:solidFill>
              </a:endParaRPr>
            </a:p>
          </p:txBody>
        </p:sp>
        <p:sp>
          <p:nvSpPr>
            <p:cNvPr id="13" name="AutoShape 5"/>
            <p:cNvSpPr>
              <a:spLocks/>
            </p:cNvSpPr>
            <p:nvPr/>
          </p:nvSpPr>
          <p:spPr bwMode="auto">
            <a:xfrm>
              <a:off x="1563272" y="3200401"/>
              <a:ext cx="1899811" cy="2000690"/>
            </a:xfrm>
            <a:prstGeom prst="roundRect">
              <a:avLst>
                <a:gd name="adj" fmla="val 3889"/>
              </a:avLst>
            </a:prstGeom>
            <a:solidFill>
              <a:srgbClr val="1781FB"/>
            </a:solidFill>
            <a:ln>
              <a:noFill/>
            </a:ln>
            <a:effectLst>
              <a:outerShdw blurRad="76200" algn="ctr" rotWithShape="0">
                <a:srgbClr val="000000">
                  <a:alpha val="79999"/>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b"/>
            <a:lstStyle/>
            <a:p>
              <a:pPr algn="ctr">
                <a:defRPr/>
              </a:pPr>
              <a:endParaRPr lang="en-CA">
                <a:solidFill>
                  <a:prstClr val="black"/>
                </a:solidFill>
              </a:endParaRPr>
            </a:p>
          </p:txBody>
        </p:sp>
        <p:pic>
          <p:nvPicPr>
            <p:cNvPr id="14" name="Picture 7" descr="InsertedImage.png"/>
            <p:cNvPicPr>
              <a:picLocks noChangeAspect="1"/>
            </p:cNvPicPr>
            <p:nvPr/>
          </p:nvPicPr>
          <p:blipFill>
            <a:blip r:embed="rId6" cstate="print"/>
            <a:srcRect/>
            <a:stretch>
              <a:fillRect/>
            </a:stretch>
          </p:blipFill>
          <p:spPr bwMode="auto">
            <a:xfrm>
              <a:off x="5375411" y="4260198"/>
              <a:ext cx="780542" cy="821989"/>
            </a:xfrm>
            <a:prstGeom prst="rect">
              <a:avLst/>
            </a:prstGeom>
            <a:noFill/>
            <a:ln>
              <a:noFill/>
            </a:ln>
            <a:effectLst>
              <a:outerShdw blurRad="254000" dist="1270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0"/>
                  <a:headEnd type="none" w="med" len="med"/>
                  <a:tailEnd type="none" w="med" len="med"/>
                </a14:hiddenLine>
              </a:ext>
            </a:extLst>
          </p:spPr>
        </p:pic>
        <p:pic>
          <p:nvPicPr>
            <p:cNvPr id="15" name="Picture 8" descr="InsertedImage.png"/>
            <p:cNvPicPr>
              <a:picLocks noChangeAspect="1"/>
            </p:cNvPicPr>
            <p:nvPr/>
          </p:nvPicPr>
          <p:blipFill>
            <a:blip r:embed="rId7" cstate="print"/>
            <a:srcRect/>
            <a:stretch>
              <a:fillRect/>
            </a:stretch>
          </p:blipFill>
          <p:spPr bwMode="auto">
            <a:xfrm>
              <a:off x="1524000" y="4025582"/>
              <a:ext cx="898360" cy="946062"/>
            </a:xfrm>
            <a:prstGeom prst="rect">
              <a:avLst/>
            </a:prstGeom>
            <a:noFill/>
            <a:ln>
              <a:noFill/>
            </a:ln>
            <a:effectLst>
              <a:outerShdw blurRad="254000" dist="1270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0"/>
                  <a:headEnd type="none" w="med" len="med"/>
                  <a:tailEnd type="none" w="med" len="med"/>
                </a14:hiddenLine>
              </a:ext>
            </a:extLst>
          </p:spPr>
        </p:pic>
        <p:sp>
          <p:nvSpPr>
            <p:cNvPr id="16" name="AutoShape 9"/>
            <p:cNvSpPr>
              <a:spLocks/>
            </p:cNvSpPr>
            <p:nvPr/>
          </p:nvSpPr>
          <p:spPr bwMode="auto">
            <a:xfrm>
              <a:off x="1704401" y="5073030"/>
              <a:ext cx="1664176" cy="532483"/>
            </a:xfrm>
            <a:prstGeom prst="roundRect">
              <a:avLst>
                <a:gd name="adj" fmla="val 14699"/>
              </a:avLst>
            </a:prstGeom>
            <a:noFill/>
            <a:ln>
              <a:noFill/>
            </a:ln>
            <a:effectLst>
              <a:outerShdw blurRad="101600" dist="25400" dir="5400000" algn="ctr" rotWithShape="0">
                <a:srgbClr val="000000">
                  <a:alpha val="75000"/>
                </a:srgbClr>
              </a:outerShdw>
            </a:effectLst>
            <a:extLst/>
          </p:spPr>
          <p:txBody>
            <a:bodyPr lIns="0" tIns="0" rIns="0" bIns="0" anchor="ctr"/>
            <a:lstStyle/>
            <a:p>
              <a:pPr algn="ctr">
                <a:defRPr/>
              </a:pPr>
              <a:r>
                <a:rPr lang="en-US" dirty="0">
                  <a:solidFill>
                    <a:sysClr val="windowText" lastClr="000000"/>
                  </a:solidFill>
                </a:rPr>
                <a:t>Patient </a:t>
              </a:r>
              <a:endParaRPr lang="en-US" sz="1400" dirty="0">
                <a:solidFill>
                  <a:sysClr val="windowText" lastClr="000000"/>
                </a:solidFill>
              </a:endParaRPr>
            </a:p>
          </p:txBody>
        </p:sp>
        <p:grpSp>
          <p:nvGrpSpPr>
            <p:cNvPr id="17" name="Group 11"/>
            <p:cNvGrpSpPr>
              <a:grpSpLocks/>
            </p:cNvGrpSpPr>
            <p:nvPr/>
          </p:nvGrpSpPr>
          <p:grpSpPr bwMode="auto">
            <a:xfrm>
              <a:off x="2201452" y="3327666"/>
              <a:ext cx="1561085" cy="1638808"/>
              <a:chOff x="0" y="0"/>
              <a:chExt cx="317" cy="317"/>
            </a:xfrm>
          </p:grpSpPr>
          <p:pic>
            <p:nvPicPr>
              <p:cNvPr id="26" name="Picture 12" descr="InsertedImage.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317"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7" name="Group 13"/>
              <p:cNvGrpSpPr>
                <a:grpSpLocks/>
              </p:cNvGrpSpPr>
              <p:nvPr/>
            </p:nvGrpSpPr>
            <p:grpSpPr bwMode="auto">
              <a:xfrm>
                <a:off x="90" y="57"/>
                <a:ext cx="136" cy="203"/>
                <a:chOff x="0" y="0"/>
                <a:chExt cx="135" cy="203"/>
              </a:xfrm>
            </p:grpSpPr>
            <p:pic>
              <p:nvPicPr>
                <p:cNvPr id="28" name="Picture 14" descr="InsertedImage.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35" cy="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 name="Rectangle 15"/>
                <p:cNvSpPr>
                  <a:spLocks/>
                </p:cNvSpPr>
                <p:nvPr/>
              </p:nvSpPr>
              <p:spPr bwMode="auto">
                <a:xfrm>
                  <a:off x="10" y="0"/>
                  <a:ext cx="34" cy="8"/>
                </a:xfrm>
                <a:prstGeom prst="rect">
                  <a:avLst/>
                </a:prstGeom>
                <a:solidFill>
                  <a:srgbClr val="000000"/>
                </a:solid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a:endParaRPr lang="en-CA">
                    <a:solidFill>
                      <a:prstClr val="black"/>
                    </a:solidFill>
                  </a:endParaRPr>
                </a:p>
              </p:txBody>
            </p:sp>
          </p:grpSp>
        </p:grpSp>
        <p:sp>
          <p:nvSpPr>
            <p:cNvPr id="18" name="AutoShape 16"/>
            <p:cNvSpPr>
              <a:spLocks/>
            </p:cNvSpPr>
            <p:nvPr/>
          </p:nvSpPr>
          <p:spPr bwMode="auto">
            <a:xfrm>
              <a:off x="1607454" y="3472420"/>
              <a:ext cx="942542" cy="651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64" y="0"/>
                  </a:moveTo>
                  <a:cubicBezTo>
                    <a:pt x="252" y="0"/>
                    <a:pt x="0" y="440"/>
                    <a:pt x="0" y="983"/>
                  </a:cubicBezTo>
                  <a:lnTo>
                    <a:pt x="0" y="16724"/>
                  </a:lnTo>
                  <a:cubicBezTo>
                    <a:pt x="0" y="17267"/>
                    <a:pt x="252" y="17707"/>
                    <a:pt x="564" y="17707"/>
                  </a:cubicBezTo>
                  <a:lnTo>
                    <a:pt x="1688" y="17707"/>
                  </a:lnTo>
                  <a:lnTo>
                    <a:pt x="3381" y="21600"/>
                  </a:lnTo>
                  <a:lnTo>
                    <a:pt x="5070" y="17707"/>
                  </a:lnTo>
                  <a:lnTo>
                    <a:pt x="21035" y="17707"/>
                  </a:lnTo>
                  <a:cubicBezTo>
                    <a:pt x="21347" y="17707"/>
                    <a:pt x="21600" y="17267"/>
                    <a:pt x="21600" y="16724"/>
                  </a:cubicBezTo>
                  <a:lnTo>
                    <a:pt x="21600" y="983"/>
                  </a:lnTo>
                  <a:cubicBezTo>
                    <a:pt x="21599" y="440"/>
                    <a:pt x="21347" y="0"/>
                    <a:pt x="21035" y="0"/>
                  </a:cubicBezTo>
                  <a:lnTo>
                    <a:pt x="564" y="0"/>
                  </a:lnTo>
                  <a:close/>
                </a:path>
              </a:pathLst>
            </a:custGeom>
            <a:solidFill>
              <a:srgbClr val="969A98"/>
            </a:solidFill>
            <a:ln>
              <a:noFill/>
            </a:ln>
            <a:effectLst>
              <a:outerShdw blurRad="101600" dist="25400" dir="5400000" algn="ctr" rotWithShape="0">
                <a:srgbClr val="000000">
                  <a:alpha val="75000"/>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t" anchorCtr="0"/>
            <a:lstStyle/>
            <a:p>
              <a:pPr algn="ctr">
                <a:defRPr/>
              </a:pPr>
              <a:r>
                <a:rPr lang="en-US" sz="1050" dirty="0">
                  <a:solidFill>
                    <a:prstClr val="black"/>
                  </a:solidFill>
                </a:rPr>
                <a:t>Question: can I please have my blood work?</a:t>
              </a:r>
              <a:endParaRPr lang="en-US" sz="1100" dirty="0">
                <a:solidFill>
                  <a:prstClr val="black"/>
                </a:solidFill>
              </a:endParaRPr>
            </a:p>
          </p:txBody>
        </p:sp>
        <p:grpSp>
          <p:nvGrpSpPr>
            <p:cNvPr id="19" name="Group 17"/>
            <p:cNvGrpSpPr>
              <a:grpSpLocks/>
            </p:cNvGrpSpPr>
            <p:nvPr/>
          </p:nvGrpSpPr>
          <p:grpSpPr bwMode="auto">
            <a:xfrm>
              <a:off x="3993263" y="3319305"/>
              <a:ext cx="1899811" cy="2000690"/>
              <a:chOff x="-27" y="0"/>
              <a:chExt cx="387" cy="387"/>
            </a:xfrm>
          </p:grpSpPr>
          <p:pic>
            <p:nvPicPr>
              <p:cNvPr id="23" name="Picture 18" descr="InsertedImage.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 y="0"/>
                <a:ext cx="387" cy="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 name="Picture 19" descr="InsertedImage.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 y="63"/>
                <a:ext cx="178" cy="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 name="AutoShape 20"/>
            <p:cNvSpPr>
              <a:spLocks/>
            </p:cNvSpPr>
            <p:nvPr/>
          </p:nvSpPr>
          <p:spPr bwMode="auto">
            <a:xfrm>
              <a:off x="5125048" y="3500246"/>
              <a:ext cx="947451" cy="821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64" y="0"/>
                  </a:moveTo>
                  <a:cubicBezTo>
                    <a:pt x="252" y="0"/>
                    <a:pt x="0" y="404"/>
                    <a:pt x="0" y="903"/>
                  </a:cubicBezTo>
                  <a:lnTo>
                    <a:pt x="0" y="15360"/>
                  </a:lnTo>
                  <a:cubicBezTo>
                    <a:pt x="0" y="15859"/>
                    <a:pt x="252" y="16263"/>
                    <a:pt x="564" y="16263"/>
                  </a:cubicBezTo>
                  <a:lnTo>
                    <a:pt x="16014" y="16263"/>
                  </a:lnTo>
                  <a:lnTo>
                    <a:pt x="17707" y="21600"/>
                  </a:lnTo>
                  <a:lnTo>
                    <a:pt x="19396" y="16263"/>
                  </a:lnTo>
                  <a:lnTo>
                    <a:pt x="21035" y="16263"/>
                  </a:lnTo>
                  <a:cubicBezTo>
                    <a:pt x="21347" y="16263"/>
                    <a:pt x="21600" y="15859"/>
                    <a:pt x="21600" y="15360"/>
                  </a:cubicBezTo>
                  <a:lnTo>
                    <a:pt x="21600" y="903"/>
                  </a:lnTo>
                  <a:cubicBezTo>
                    <a:pt x="21599" y="404"/>
                    <a:pt x="21347" y="0"/>
                    <a:pt x="21035" y="0"/>
                  </a:cubicBezTo>
                  <a:lnTo>
                    <a:pt x="564" y="0"/>
                  </a:lnTo>
                  <a:close/>
                </a:path>
              </a:pathLst>
            </a:custGeom>
            <a:solidFill>
              <a:srgbClr val="969A98"/>
            </a:solidFill>
            <a:ln>
              <a:noFill/>
            </a:ln>
            <a:effectLst>
              <a:outerShdw blurRad="101600" dist="25400" dir="5400000" algn="ctr" rotWithShape="0">
                <a:srgbClr val="000000">
                  <a:alpha val="75000"/>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t" anchorCtr="0"/>
            <a:lstStyle/>
            <a:p>
              <a:pPr algn="ctr">
                <a:defRPr/>
              </a:pPr>
              <a:r>
                <a:rPr lang="en-US" sz="900" dirty="0">
                  <a:solidFill>
                    <a:prstClr val="black"/>
                  </a:solidFill>
                </a:rPr>
                <a:t>Response: Please check your PDF documents for your results.</a:t>
              </a:r>
              <a:endParaRPr lang="en-US" sz="1000" dirty="0">
                <a:solidFill>
                  <a:prstClr val="black"/>
                </a:solidFill>
              </a:endParaRPr>
            </a:p>
          </p:txBody>
        </p:sp>
        <p:sp>
          <p:nvSpPr>
            <p:cNvPr id="21" name="Left-Right Arrow 20"/>
            <p:cNvSpPr/>
            <p:nvPr/>
          </p:nvSpPr>
          <p:spPr>
            <a:xfrm>
              <a:off x="3510309" y="3911240"/>
              <a:ext cx="615499" cy="473031"/>
            </a:xfrm>
            <a:prstGeom prst="leftRightArrow">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2" name="AutoShape 9"/>
            <p:cNvSpPr>
              <a:spLocks/>
            </p:cNvSpPr>
            <p:nvPr/>
          </p:nvSpPr>
          <p:spPr bwMode="auto">
            <a:xfrm>
              <a:off x="4393471" y="5073030"/>
              <a:ext cx="1664176" cy="532483"/>
            </a:xfrm>
            <a:prstGeom prst="roundRect">
              <a:avLst>
                <a:gd name="adj" fmla="val 14699"/>
              </a:avLst>
            </a:prstGeom>
            <a:noFill/>
            <a:ln>
              <a:noFill/>
            </a:ln>
            <a:effectLst>
              <a:outerShdw blurRad="101600" dist="25400" dir="5400000" algn="ctr" rotWithShape="0">
                <a:srgbClr val="000000">
                  <a:alpha val="75000"/>
                </a:srgbClr>
              </a:outerShdw>
            </a:effectLst>
            <a:extLst/>
          </p:spPr>
          <p:txBody>
            <a:bodyPr lIns="0" tIns="0" rIns="0" bIns="0" anchor="ctr"/>
            <a:lstStyle/>
            <a:p>
              <a:pPr algn="ctr">
                <a:defRPr/>
              </a:pPr>
              <a:r>
                <a:rPr lang="en-US" dirty="0" smtClean="0">
                  <a:solidFill>
                    <a:sysClr val="windowText" lastClr="000000"/>
                  </a:solidFill>
                </a:rPr>
                <a:t>Clinical Staff </a:t>
              </a:r>
              <a:endParaRPr lang="en-US" sz="1400" dirty="0">
                <a:solidFill>
                  <a:sysClr val="windowText" lastClr="000000"/>
                </a:solidFill>
              </a:endParaRPr>
            </a:p>
          </p:txBody>
        </p:sp>
      </p:grpSp>
      <p:sp>
        <p:nvSpPr>
          <p:cNvPr id="30"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ounded Rectangle 98"/>
          <p:cNvSpPr/>
          <p:nvPr/>
        </p:nvSpPr>
        <p:spPr>
          <a:xfrm>
            <a:off x="1187623" y="908720"/>
            <a:ext cx="6768753" cy="4464496"/>
          </a:xfrm>
          <a:prstGeom prst="roundRect">
            <a:avLst>
              <a:gd name="adj" fmla="val 7564"/>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pitchFamily="34" charset="0"/>
              <a:cs typeface="Arial" pitchFamily="34" charset="0"/>
            </a:endParaRPr>
          </a:p>
        </p:txBody>
      </p:sp>
      <p:grpSp>
        <p:nvGrpSpPr>
          <p:cNvPr id="77" name="Group 76"/>
          <p:cNvGrpSpPr/>
          <p:nvPr/>
        </p:nvGrpSpPr>
        <p:grpSpPr>
          <a:xfrm>
            <a:off x="1187623" y="1052736"/>
            <a:ext cx="6768753" cy="4145745"/>
            <a:chOff x="59498" y="632749"/>
            <a:chExt cx="9025003" cy="5527660"/>
          </a:xfrm>
        </p:grpSpPr>
        <p:cxnSp>
          <p:nvCxnSpPr>
            <p:cNvPr id="55" name="Straight Connector 54"/>
            <p:cNvCxnSpPr/>
            <p:nvPr/>
          </p:nvCxnSpPr>
          <p:spPr>
            <a:xfrm flipH="1" flipV="1">
              <a:off x="4563632" y="3511931"/>
              <a:ext cx="2408634" cy="1501325"/>
            </a:xfrm>
            <a:prstGeom prst="line">
              <a:avLst/>
            </a:prstGeom>
            <a:ln>
              <a:solidFill>
                <a:schemeClr val="tx1">
                  <a:lumMod val="50000"/>
                  <a:lumOff val="50000"/>
                </a:schemeClr>
              </a:solidFill>
            </a:ln>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a:xfrm flipH="1">
              <a:off x="4572163" y="2456952"/>
              <a:ext cx="2784147" cy="1260081"/>
            </a:xfrm>
            <a:prstGeom prst="line">
              <a:avLst/>
            </a:prstGeom>
            <a:ln>
              <a:solidFill>
                <a:schemeClr val="tx1">
                  <a:lumMod val="50000"/>
                  <a:lumOff val="50000"/>
                </a:schemeClr>
              </a:solidFill>
            </a:ln>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flipV="1">
              <a:off x="2075723" y="3717036"/>
              <a:ext cx="2487773" cy="1296220"/>
            </a:xfrm>
            <a:prstGeom prst="line">
              <a:avLst/>
            </a:prstGeom>
            <a:ln>
              <a:solidFill>
                <a:schemeClr val="tx1">
                  <a:lumMod val="50000"/>
                  <a:lumOff val="50000"/>
                </a:schemeClr>
              </a:solidFill>
            </a:ln>
          </p:spPr>
          <p:style>
            <a:lnRef idx="2">
              <a:schemeClr val="dk1"/>
            </a:lnRef>
            <a:fillRef idx="0">
              <a:schemeClr val="dk1"/>
            </a:fillRef>
            <a:effectRef idx="1">
              <a:schemeClr val="dk1"/>
            </a:effectRef>
            <a:fontRef idx="minor">
              <a:schemeClr val="tx1"/>
            </a:fontRef>
          </p:style>
        </p:cxnSp>
        <p:sp>
          <p:nvSpPr>
            <p:cNvPr id="5" name="Rounded Rectangle 4"/>
            <p:cNvSpPr/>
            <p:nvPr/>
          </p:nvSpPr>
          <p:spPr>
            <a:xfrm>
              <a:off x="3118300" y="5620409"/>
              <a:ext cx="2880000" cy="540000"/>
            </a:xfrm>
            <a:prstGeom prst="roundRect">
              <a:avLst/>
            </a:prstGeom>
            <a:solidFill>
              <a:schemeClr val="tx1">
                <a:lumMod val="50000"/>
                <a:lumOff val="50000"/>
              </a:schemeClr>
            </a:solidFill>
            <a:ln w="57150">
              <a:solidFill>
                <a:schemeClr val="bg1">
                  <a:lumMod val="8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smtClean="0">
                  <a:solidFill>
                    <a:prstClr val="white"/>
                  </a:solidFill>
                  <a:latin typeface="Arial" pitchFamily="34" charset="0"/>
                  <a:cs typeface="Arial" pitchFamily="34" charset="0"/>
                </a:rPr>
                <a:t>Old Medicine</a:t>
              </a:r>
              <a:endParaRPr lang="en-CA" sz="2000" b="1" dirty="0">
                <a:solidFill>
                  <a:prstClr val="white"/>
                </a:solidFill>
                <a:latin typeface="Arial" pitchFamily="34" charset="0"/>
                <a:cs typeface="Arial" pitchFamily="34" charset="0"/>
              </a:endParaRPr>
            </a:p>
          </p:txBody>
        </p:sp>
        <p:sp>
          <p:nvSpPr>
            <p:cNvPr id="6" name="Rounded Rectangle 5"/>
            <p:cNvSpPr/>
            <p:nvPr/>
          </p:nvSpPr>
          <p:spPr>
            <a:xfrm>
              <a:off x="3127588" y="632749"/>
              <a:ext cx="2880000" cy="540000"/>
            </a:xfrm>
            <a:prstGeom prst="roundRect">
              <a:avLst/>
            </a:prstGeom>
            <a:solidFill>
              <a:srgbClr val="FF0000"/>
            </a:solidFill>
            <a:ln w="57150">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smtClean="0">
                  <a:solidFill>
                    <a:prstClr val="white"/>
                  </a:solidFill>
                  <a:latin typeface="Arial" pitchFamily="34" charset="0"/>
                  <a:cs typeface="Arial" pitchFamily="34" charset="0"/>
                </a:rPr>
                <a:t>New Medicine</a:t>
              </a:r>
              <a:endParaRPr lang="en-CA" sz="2000" b="1" dirty="0">
                <a:solidFill>
                  <a:prstClr val="white"/>
                </a:solidFill>
                <a:latin typeface="Arial" pitchFamily="34" charset="0"/>
                <a:cs typeface="Arial" pitchFamily="34" charset="0"/>
              </a:endParaRPr>
            </a:p>
          </p:txBody>
        </p:sp>
        <p:sp>
          <p:nvSpPr>
            <p:cNvPr id="9" name="Up Arrow 8"/>
            <p:cNvSpPr/>
            <p:nvPr/>
          </p:nvSpPr>
          <p:spPr>
            <a:xfrm>
              <a:off x="4392146" y="4953229"/>
              <a:ext cx="360040" cy="582025"/>
            </a:xfrm>
            <a:prstGeom prst="upArrow">
              <a:avLst>
                <a:gd name="adj1" fmla="val 42304"/>
                <a:gd name="adj2" fmla="val 50000"/>
              </a:avLst>
            </a:prstGeom>
            <a:solidFill>
              <a:schemeClr val="tx1">
                <a:lumMod val="50000"/>
                <a:lumOff val="50000"/>
              </a:schemeClr>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a:solidFill>
                  <a:prstClr val="white"/>
                </a:solidFill>
              </a:endParaRPr>
            </a:p>
          </p:txBody>
        </p:sp>
        <p:sp>
          <p:nvSpPr>
            <p:cNvPr id="10" name="Up Arrow 9"/>
            <p:cNvSpPr/>
            <p:nvPr/>
          </p:nvSpPr>
          <p:spPr>
            <a:xfrm>
              <a:off x="3843631" y="1172749"/>
              <a:ext cx="1440000" cy="1600081"/>
            </a:xfrm>
            <a:prstGeom prst="upArrow">
              <a:avLst>
                <a:gd name="adj1" fmla="val 51409"/>
                <a:gd name="adj2" fmla="val 49616"/>
              </a:avLst>
            </a:prstGeom>
            <a:solidFill>
              <a:schemeClr val="bg1">
                <a:lumMod val="85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100" b="1" dirty="0" smtClean="0">
                  <a:solidFill>
                    <a:prstClr val="black">
                      <a:lumMod val="50000"/>
                      <a:lumOff val="50000"/>
                    </a:prstClr>
                  </a:solidFill>
                  <a:latin typeface="Arial" pitchFamily="34" charset="0"/>
                  <a:cs typeface="Arial" pitchFamily="34" charset="0"/>
                </a:rPr>
                <a:t>Creative Destruction </a:t>
              </a:r>
              <a:endParaRPr lang="en-CA" sz="1100" b="1" dirty="0">
                <a:solidFill>
                  <a:prstClr val="black">
                    <a:lumMod val="50000"/>
                    <a:lumOff val="50000"/>
                  </a:prstClr>
                </a:solidFill>
                <a:latin typeface="Arial" pitchFamily="34" charset="0"/>
                <a:cs typeface="Arial" pitchFamily="34" charset="0"/>
              </a:endParaRPr>
            </a:p>
          </p:txBody>
        </p:sp>
        <p:sp>
          <p:nvSpPr>
            <p:cNvPr id="11" name="Rectangle 10"/>
            <p:cNvSpPr/>
            <p:nvPr/>
          </p:nvSpPr>
          <p:spPr>
            <a:xfrm>
              <a:off x="59498" y="1179270"/>
              <a:ext cx="4257584" cy="57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smtClean="0">
                  <a:solidFill>
                    <a:prstClr val="black">
                      <a:lumMod val="50000"/>
                      <a:lumOff val="50000"/>
                    </a:prstClr>
                  </a:solidFill>
                  <a:latin typeface="Arial" pitchFamily="34" charset="0"/>
                  <a:cs typeface="Arial" pitchFamily="34" charset="0"/>
                </a:rPr>
                <a:t>Wireless Sensors</a:t>
              </a:r>
            </a:p>
            <a:p>
              <a:r>
                <a:rPr lang="en-CA" sz="1400" b="1" dirty="0" smtClean="0">
                  <a:solidFill>
                    <a:srgbClr val="FF0000"/>
                  </a:solidFill>
                  <a:latin typeface="Arial" pitchFamily="34" charset="0"/>
                  <a:cs typeface="Arial" pitchFamily="34" charset="0"/>
                </a:rPr>
                <a:t>-Real time, Hospitals &amp; Communities</a:t>
              </a:r>
            </a:p>
            <a:p>
              <a:r>
                <a:rPr lang="en-CA" sz="1400" b="1" dirty="0" smtClean="0">
                  <a:solidFill>
                    <a:srgbClr val="FF0000"/>
                  </a:solidFill>
                  <a:latin typeface="Arial" pitchFamily="34" charset="0"/>
                  <a:cs typeface="Arial" pitchFamily="34" charset="0"/>
                </a:rPr>
                <a:t>- Commodity Priced</a:t>
              </a:r>
              <a:endParaRPr lang="en-CA" sz="1400" b="1" dirty="0">
                <a:solidFill>
                  <a:srgbClr val="FF0000"/>
                </a:solidFill>
                <a:latin typeface="Arial" pitchFamily="34" charset="0"/>
                <a:cs typeface="Arial" pitchFamily="34" charset="0"/>
              </a:endParaRPr>
            </a:p>
          </p:txBody>
        </p:sp>
        <p:sp>
          <p:nvSpPr>
            <p:cNvPr id="12" name="Rectangle 11"/>
            <p:cNvSpPr/>
            <p:nvPr/>
          </p:nvSpPr>
          <p:spPr>
            <a:xfrm>
              <a:off x="149039" y="2772831"/>
              <a:ext cx="2598178" cy="57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smtClean="0">
                  <a:solidFill>
                    <a:prstClr val="black">
                      <a:lumMod val="50000"/>
                      <a:lumOff val="50000"/>
                    </a:prstClr>
                  </a:solidFill>
                  <a:latin typeface="Arial" pitchFamily="34" charset="0"/>
                  <a:cs typeface="Arial" pitchFamily="34" charset="0"/>
                </a:rPr>
                <a:t>Genomics</a:t>
              </a:r>
            </a:p>
            <a:p>
              <a:r>
                <a:rPr lang="en-CA" sz="1400" b="1" dirty="0" smtClean="0">
                  <a:solidFill>
                    <a:srgbClr val="FF0000"/>
                  </a:solidFill>
                  <a:latin typeface="Arial" pitchFamily="34" charset="0"/>
                  <a:cs typeface="Arial" pitchFamily="34" charset="0"/>
                </a:rPr>
                <a:t>- Low cost</a:t>
              </a:r>
            </a:p>
            <a:p>
              <a:r>
                <a:rPr lang="en-CA" sz="1400" b="1" dirty="0" smtClean="0">
                  <a:solidFill>
                    <a:srgbClr val="FF0000"/>
                  </a:solidFill>
                  <a:latin typeface="Arial" pitchFamily="34" charset="0"/>
                  <a:cs typeface="Arial" pitchFamily="34" charset="0"/>
                </a:rPr>
                <a:t>-Cradle to grave</a:t>
              </a:r>
              <a:endParaRPr lang="en-CA" sz="1400" b="1" dirty="0">
                <a:solidFill>
                  <a:srgbClr val="FF0000"/>
                </a:solidFill>
                <a:latin typeface="Arial" pitchFamily="34" charset="0"/>
                <a:cs typeface="Arial" pitchFamily="34" charset="0"/>
              </a:endParaRPr>
            </a:p>
          </p:txBody>
        </p:sp>
        <p:sp>
          <p:nvSpPr>
            <p:cNvPr id="13" name="Rectangle 12"/>
            <p:cNvSpPr/>
            <p:nvPr/>
          </p:nvSpPr>
          <p:spPr>
            <a:xfrm>
              <a:off x="78105" y="3954532"/>
              <a:ext cx="2598178" cy="57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smtClean="0">
                  <a:solidFill>
                    <a:prstClr val="black">
                      <a:lumMod val="50000"/>
                      <a:lumOff val="50000"/>
                    </a:prstClr>
                  </a:solidFill>
                  <a:latin typeface="Arial" pitchFamily="34" charset="0"/>
                  <a:cs typeface="Arial" pitchFamily="34" charset="0"/>
                </a:rPr>
                <a:t>Imagine</a:t>
              </a:r>
              <a:endParaRPr lang="en-CA" b="1" dirty="0">
                <a:solidFill>
                  <a:prstClr val="black">
                    <a:lumMod val="50000"/>
                    <a:lumOff val="50000"/>
                  </a:prstClr>
                </a:solidFill>
                <a:latin typeface="Arial" pitchFamily="34" charset="0"/>
                <a:cs typeface="Arial" pitchFamily="34" charset="0"/>
              </a:endParaRPr>
            </a:p>
          </p:txBody>
        </p:sp>
        <p:sp>
          <p:nvSpPr>
            <p:cNvPr id="15" name="Rectangle 14"/>
            <p:cNvSpPr/>
            <p:nvPr/>
          </p:nvSpPr>
          <p:spPr>
            <a:xfrm>
              <a:off x="251520" y="5013256"/>
              <a:ext cx="2598179" cy="57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smtClean="0">
                  <a:solidFill>
                    <a:prstClr val="black">
                      <a:lumMod val="50000"/>
                      <a:lumOff val="50000"/>
                    </a:prstClr>
                  </a:solidFill>
                  <a:latin typeface="Arial" pitchFamily="34" charset="0"/>
                  <a:cs typeface="Arial" pitchFamily="34" charset="0"/>
                </a:rPr>
                <a:t>Information Systems</a:t>
              </a:r>
              <a:endParaRPr lang="en-CA" b="1" dirty="0">
                <a:solidFill>
                  <a:prstClr val="black">
                    <a:lumMod val="50000"/>
                    <a:lumOff val="50000"/>
                  </a:prstClr>
                </a:solidFill>
                <a:latin typeface="Arial" pitchFamily="34" charset="0"/>
                <a:cs typeface="Arial" pitchFamily="34" charset="0"/>
              </a:endParaRPr>
            </a:p>
          </p:txBody>
        </p:sp>
        <p:sp>
          <p:nvSpPr>
            <p:cNvPr id="16" name="Rectangle 15"/>
            <p:cNvSpPr/>
            <p:nvPr/>
          </p:nvSpPr>
          <p:spPr>
            <a:xfrm>
              <a:off x="5470720" y="1385532"/>
              <a:ext cx="3579157" cy="100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CA" b="1" dirty="0" smtClean="0">
                  <a:solidFill>
                    <a:prstClr val="black">
                      <a:lumMod val="50000"/>
                      <a:lumOff val="50000"/>
                    </a:prstClr>
                  </a:solidFill>
                  <a:latin typeface="Arial" pitchFamily="34" charset="0"/>
                  <a:cs typeface="Arial" pitchFamily="34" charset="0"/>
                </a:rPr>
                <a:t>Mobile Connectivity + Bandwidth</a:t>
              </a:r>
            </a:p>
            <a:p>
              <a:pPr algn="r"/>
              <a:r>
                <a:rPr lang="en-CA" sz="1400" b="1" dirty="0" smtClean="0">
                  <a:solidFill>
                    <a:srgbClr val="FF0000"/>
                  </a:solidFill>
                  <a:latin typeface="Arial" pitchFamily="34" charset="0"/>
                  <a:cs typeface="Arial" pitchFamily="34" charset="0"/>
                </a:rPr>
                <a:t>-Search of healthcare apps up 134%</a:t>
              </a:r>
              <a:endParaRPr lang="en-CA" sz="1400" b="1" dirty="0">
                <a:solidFill>
                  <a:srgbClr val="FF0000"/>
                </a:solidFill>
                <a:latin typeface="Arial" pitchFamily="34" charset="0"/>
                <a:cs typeface="Arial" pitchFamily="34" charset="0"/>
              </a:endParaRPr>
            </a:p>
          </p:txBody>
        </p:sp>
        <p:sp>
          <p:nvSpPr>
            <p:cNvPr id="17" name="Rectangle 16"/>
            <p:cNvSpPr/>
            <p:nvPr/>
          </p:nvSpPr>
          <p:spPr>
            <a:xfrm>
              <a:off x="6464303" y="2977281"/>
              <a:ext cx="2598178" cy="57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CA" b="1" dirty="0" smtClean="0">
                  <a:solidFill>
                    <a:prstClr val="black">
                      <a:lumMod val="50000"/>
                      <a:lumOff val="50000"/>
                    </a:prstClr>
                  </a:solidFill>
                  <a:latin typeface="Arial" pitchFamily="34" charset="0"/>
                  <a:cs typeface="Arial" pitchFamily="34" charset="0"/>
                </a:rPr>
                <a:t>Internet</a:t>
              </a:r>
              <a:endParaRPr lang="en-CA" b="1" dirty="0">
                <a:solidFill>
                  <a:prstClr val="black">
                    <a:lumMod val="50000"/>
                    <a:lumOff val="50000"/>
                  </a:prstClr>
                </a:solidFill>
                <a:latin typeface="Arial" pitchFamily="34" charset="0"/>
                <a:cs typeface="Arial" pitchFamily="34" charset="0"/>
              </a:endParaRPr>
            </a:p>
          </p:txBody>
        </p:sp>
        <p:sp>
          <p:nvSpPr>
            <p:cNvPr id="18" name="Rectangle 17"/>
            <p:cNvSpPr/>
            <p:nvPr/>
          </p:nvSpPr>
          <p:spPr>
            <a:xfrm>
              <a:off x="6486323" y="3893707"/>
              <a:ext cx="2598178" cy="57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CA" b="1" dirty="0" smtClean="0">
                  <a:solidFill>
                    <a:prstClr val="black">
                      <a:lumMod val="50000"/>
                      <a:lumOff val="50000"/>
                    </a:prstClr>
                  </a:solidFill>
                  <a:latin typeface="Arial" pitchFamily="34" charset="0"/>
                  <a:cs typeface="Arial" pitchFamily="34" charset="0"/>
                </a:rPr>
                <a:t>Social Networking</a:t>
              </a:r>
              <a:endParaRPr lang="en-CA" b="1" dirty="0">
                <a:solidFill>
                  <a:prstClr val="black">
                    <a:lumMod val="50000"/>
                    <a:lumOff val="50000"/>
                  </a:prstClr>
                </a:solidFill>
                <a:latin typeface="Arial" pitchFamily="34" charset="0"/>
                <a:cs typeface="Arial" pitchFamily="34" charset="0"/>
              </a:endParaRPr>
            </a:p>
          </p:txBody>
        </p:sp>
        <p:sp>
          <p:nvSpPr>
            <p:cNvPr id="19" name="Rectangle 18"/>
            <p:cNvSpPr/>
            <p:nvPr/>
          </p:nvSpPr>
          <p:spPr>
            <a:xfrm>
              <a:off x="6441264" y="4833116"/>
              <a:ext cx="2598178" cy="93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CA" b="1" dirty="0" smtClean="0">
                  <a:solidFill>
                    <a:prstClr val="black">
                      <a:lumMod val="50000"/>
                      <a:lumOff val="50000"/>
                    </a:prstClr>
                  </a:solidFill>
                  <a:latin typeface="Arial" pitchFamily="34" charset="0"/>
                  <a:cs typeface="Arial" pitchFamily="34" charset="0"/>
                </a:rPr>
                <a:t> ↑ Computing Power &amp; Data Universe </a:t>
              </a:r>
              <a:endParaRPr lang="en-CA" b="1" dirty="0">
                <a:solidFill>
                  <a:prstClr val="black">
                    <a:lumMod val="50000"/>
                    <a:lumOff val="50000"/>
                  </a:prstClr>
                </a:solidFill>
                <a:latin typeface="Arial" pitchFamily="34" charset="0"/>
                <a:cs typeface="Arial" pitchFamily="34" charset="0"/>
              </a:endParaRPr>
            </a:p>
          </p:txBody>
        </p:sp>
        <p:cxnSp>
          <p:nvCxnSpPr>
            <p:cNvPr id="21" name="Straight Connector 20"/>
            <p:cNvCxnSpPr/>
            <p:nvPr/>
          </p:nvCxnSpPr>
          <p:spPr>
            <a:xfrm>
              <a:off x="2555776" y="1889548"/>
              <a:ext cx="2016386" cy="1811261"/>
            </a:xfrm>
            <a:prstGeom prst="line">
              <a:avLst/>
            </a:prstGeom>
            <a:ln>
              <a:solidFill>
                <a:schemeClr val="tx1">
                  <a:lumMod val="50000"/>
                  <a:lumOff val="50000"/>
                </a:schemeClr>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1691680" y="2934864"/>
              <a:ext cx="2871816" cy="782169"/>
            </a:xfrm>
            <a:prstGeom prst="line">
              <a:avLst/>
            </a:prstGeom>
            <a:ln>
              <a:solidFill>
                <a:schemeClr val="tx1">
                  <a:lumMod val="50000"/>
                  <a:lumOff val="50000"/>
                </a:schemeClr>
              </a:solidFill>
            </a:ln>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flipV="1">
              <a:off x="1377194" y="3717035"/>
              <a:ext cx="3194806" cy="525489"/>
            </a:xfrm>
            <a:prstGeom prst="line">
              <a:avLst/>
            </a:prstGeom>
            <a:ln>
              <a:solidFill>
                <a:schemeClr val="tx1">
                  <a:lumMod val="50000"/>
                  <a:lumOff val="50000"/>
                </a:schemeClr>
              </a:solidFill>
            </a:ln>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flipH="1">
              <a:off x="4572165" y="3284944"/>
              <a:ext cx="3168187" cy="415865"/>
            </a:xfrm>
            <a:prstGeom prst="line">
              <a:avLst/>
            </a:prstGeom>
            <a:ln>
              <a:solidFill>
                <a:schemeClr val="tx1">
                  <a:lumMod val="50000"/>
                  <a:lumOff val="50000"/>
                </a:schemeClr>
              </a:solidFill>
            </a:ln>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flipH="1" flipV="1">
              <a:off x="4563496" y="3700816"/>
              <a:ext cx="3221916" cy="388317"/>
            </a:xfrm>
            <a:prstGeom prst="line">
              <a:avLst/>
            </a:prstGeom>
            <a:ln>
              <a:solidFill>
                <a:schemeClr val="tx1">
                  <a:lumMod val="50000"/>
                  <a:lumOff val="50000"/>
                </a:schemeClr>
              </a:solidFill>
            </a:ln>
          </p:spPr>
          <p:style>
            <a:lnRef idx="2">
              <a:schemeClr val="dk1"/>
            </a:lnRef>
            <a:fillRef idx="0">
              <a:schemeClr val="dk1"/>
            </a:fillRef>
            <a:effectRef idx="1">
              <a:schemeClr val="dk1"/>
            </a:effectRef>
            <a:fontRef idx="minor">
              <a:schemeClr val="tx1"/>
            </a:fontRef>
          </p:style>
        </p:cxnSp>
        <p:sp>
          <p:nvSpPr>
            <p:cNvPr id="4" name="Oval 3"/>
            <p:cNvSpPr/>
            <p:nvPr/>
          </p:nvSpPr>
          <p:spPr>
            <a:xfrm>
              <a:off x="2555776" y="2772830"/>
              <a:ext cx="4032448" cy="2060284"/>
            </a:xfrm>
            <a:prstGeom prst="ellipse">
              <a:avLst/>
            </a:prstGeom>
            <a:solidFill>
              <a:srgbClr val="00B0F0"/>
            </a:solidFill>
            <a:ln w="57150">
              <a:solidFill>
                <a:schemeClr val="tx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1">
              <a:normAutofit/>
            </a:bodyPr>
            <a:lstStyle/>
            <a:p>
              <a:pPr algn="ctr"/>
              <a:endParaRPr lang="en-CA" sz="1400" dirty="0">
                <a:solidFill>
                  <a:prstClr val="white"/>
                </a:solidFill>
                <a:latin typeface="Proxima Nova Bl" pitchFamily="50" charset="0"/>
              </a:endParaRPr>
            </a:p>
          </p:txBody>
        </p:sp>
      </p:grpSp>
      <p:sp>
        <p:nvSpPr>
          <p:cNvPr id="97" name="Rectangle 96"/>
          <p:cNvSpPr/>
          <p:nvPr/>
        </p:nvSpPr>
        <p:spPr>
          <a:xfrm>
            <a:off x="152400" y="202010"/>
            <a:ext cx="7589644"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n-CA" sz="2800" b="1" dirty="0">
                <a:solidFill>
                  <a:schemeClr val="tx2"/>
                </a:solidFill>
                <a:effectLst>
                  <a:glow rad="101600">
                    <a:schemeClr val="bg1">
                      <a:alpha val="60000"/>
                    </a:schemeClr>
                  </a:glow>
                </a:effectLst>
                <a:latin typeface="Arial" pitchFamily="34" charset="0"/>
                <a:ea typeface="+mj-ea"/>
                <a:cs typeface="Arial" pitchFamily="34" charset="0"/>
              </a:rPr>
              <a:t>Eric </a:t>
            </a:r>
            <a:r>
              <a:rPr lang="en-CA" sz="2800" b="1" dirty="0" err="1">
                <a:solidFill>
                  <a:schemeClr val="tx2"/>
                </a:solidFill>
                <a:effectLst>
                  <a:glow rad="101600">
                    <a:schemeClr val="bg1">
                      <a:alpha val="60000"/>
                    </a:schemeClr>
                  </a:glow>
                </a:effectLst>
                <a:latin typeface="Arial" pitchFamily="34" charset="0"/>
                <a:ea typeface="+mj-ea"/>
                <a:cs typeface="Arial" pitchFamily="34" charset="0"/>
              </a:rPr>
              <a:t>Topol</a:t>
            </a:r>
            <a:r>
              <a:rPr lang="en-CA" sz="2800" b="1" dirty="0">
                <a:solidFill>
                  <a:schemeClr val="tx2"/>
                </a:solidFill>
                <a:effectLst>
                  <a:glow rad="101600">
                    <a:schemeClr val="bg1">
                      <a:alpha val="60000"/>
                    </a:schemeClr>
                  </a:glow>
                </a:effectLst>
                <a:latin typeface="Arial" pitchFamily="34" charset="0"/>
                <a:ea typeface="+mj-ea"/>
                <a:cs typeface="Arial" pitchFamily="34" charset="0"/>
              </a:rPr>
              <a:t>, Creative Destruction </a:t>
            </a:r>
            <a:r>
              <a:rPr lang="en-CA" sz="2800" b="1" dirty="0" smtClean="0">
                <a:solidFill>
                  <a:schemeClr val="tx2"/>
                </a:solidFill>
                <a:effectLst>
                  <a:glow rad="101600">
                    <a:schemeClr val="bg1">
                      <a:alpha val="60000"/>
                    </a:schemeClr>
                  </a:glow>
                </a:effectLst>
                <a:latin typeface="Arial" pitchFamily="34" charset="0"/>
                <a:ea typeface="+mj-ea"/>
                <a:cs typeface="Arial" pitchFamily="34" charset="0"/>
              </a:rPr>
              <a:t>Medicine</a:t>
            </a:r>
            <a:endParaRPr lang="en-CA" sz="2800" b="1" dirty="0">
              <a:solidFill>
                <a:schemeClr val="tx2"/>
              </a:solidFill>
              <a:effectLst>
                <a:glow rad="101600">
                  <a:schemeClr val="bg1">
                    <a:alpha val="60000"/>
                  </a:schemeClr>
                </a:glow>
              </a:effectLst>
              <a:latin typeface="Arial" pitchFamily="34" charset="0"/>
              <a:ea typeface="+mj-ea"/>
              <a:cs typeface="Arial" pitchFamily="34" charset="0"/>
            </a:endParaRPr>
          </a:p>
        </p:txBody>
      </p:sp>
      <p:sp>
        <p:nvSpPr>
          <p:cNvPr id="98" name="Rectangle 97"/>
          <p:cNvSpPr/>
          <p:nvPr/>
        </p:nvSpPr>
        <p:spPr>
          <a:xfrm>
            <a:off x="796696" y="5345455"/>
            <a:ext cx="7820886"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prstClr val="black"/>
                </a:solidFill>
                <a:latin typeface="Arial" pitchFamily="34" charset="0"/>
                <a:cs typeface="Arial" pitchFamily="34" charset="0"/>
              </a:rPr>
              <a:t>Think of the cell phone as a hub of telecommunication for health convergence—a remarkable number of devices rolled into one gadget: the Reflex Pulse </a:t>
            </a:r>
            <a:r>
              <a:rPr lang="en-CA" b="1" dirty="0" err="1" smtClean="0">
                <a:solidFill>
                  <a:prstClr val="black"/>
                </a:solidFill>
                <a:latin typeface="Arial" pitchFamily="34" charset="0"/>
                <a:cs typeface="Arial" pitchFamily="34" charset="0"/>
              </a:rPr>
              <a:t>Oximeter</a:t>
            </a:r>
            <a:r>
              <a:rPr lang="en-CA" b="1" dirty="0" smtClean="0">
                <a:solidFill>
                  <a:prstClr val="black"/>
                </a:solidFill>
                <a:latin typeface="Arial" pitchFamily="34" charset="0"/>
                <a:cs typeface="Arial" pitchFamily="34" charset="0"/>
              </a:rPr>
              <a:t>, Genomics, and a Heart Monitor. </a:t>
            </a:r>
            <a:endParaRPr lang="en-CA" b="1" dirty="0">
              <a:solidFill>
                <a:prstClr val="white"/>
              </a:solidFill>
              <a:latin typeface="Arial" pitchFamily="34" charset="0"/>
              <a:cs typeface="Arial" pitchFamily="34" charset="0"/>
            </a:endParaRPr>
          </a:p>
        </p:txBody>
      </p:sp>
      <p:sp>
        <p:nvSpPr>
          <p:cNvPr id="2" name="Rectangle 1"/>
          <p:cNvSpPr/>
          <p:nvPr/>
        </p:nvSpPr>
        <p:spPr>
          <a:xfrm>
            <a:off x="3479166" y="3291081"/>
            <a:ext cx="2178802" cy="353943"/>
          </a:xfrm>
          <a:prstGeom prst="rect">
            <a:avLst/>
          </a:prstGeom>
        </p:spPr>
        <p:txBody>
          <a:bodyPr wrap="none">
            <a:prstTxWarp prst="textArchUp">
              <a:avLst/>
            </a:prstTxWarp>
            <a:spAutoFit/>
          </a:bodyPr>
          <a:lstStyle/>
          <a:p>
            <a:pPr algn="ctr"/>
            <a:r>
              <a:rPr lang="en-CA" sz="2400" b="1" dirty="0">
                <a:solidFill>
                  <a:prstClr val="white"/>
                </a:solidFill>
                <a:latin typeface="Arial" pitchFamily="34" charset="0"/>
                <a:cs typeface="Arial" pitchFamily="34" charset="0"/>
              </a:rPr>
              <a:t>Super Convergence</a:t>
            </a:r>
          </a:p>
        </p:txBody>
      </p:sp>
      <p:sp>
        <p:nvSpPr>
          <p:cNvPr id="36" name="TextBox 35"/>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4</a:t>
            </a:fld>
            <a:endParaRPr lang="en-CA" sz="1050" dirty="0">
              <a:solidFill>
                <a:prstClr val="black"/>
              </a:solidFill>
              <a:latin typeface="Arial Black" pitchFamily="34" charset="0"/>
            </a:endParaRPr>
          </a:p>
        </p:txBody>
      </p:sp>
      <p:sp>
        <p:nvSpPr>
          <p:cNvPr id="34"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Tree>
    <p:extLst>
      <p:ext uri="{BB962C8B-B14F-4D97-AF65-F5344CB8AC3E}">
        <p14:creationId xmlns:p14="http://schemas.microsoft.com/office/powerpoint/2010/main" val="16183046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40</a:t>
            </a:fld>
            <a:endParaRPr lang="en-CA" sz="1050" dirty="0">
              <a:solidFill>
                <a:prstClr val="black"/>
              </a:solidFill>
              <a:latin typeface="Arial Black" pitchFamily="34" charset="0"/>
            </a:endParaRPr>
          </a:p>
        </p:txBody>
      </p:sp>
      <p:sp>
        <p:nvSpPr>
          <p:cNvPr id="3" name="Title 1"/>
          <p:cNvSpPr>
            <a:spLocks noGrp="1"/>
          </p:cNvSpPr>
          <p:nvPr>
            <p:ph type="title"/>
            <p:custDataLst>
              <p:tags r:id="rId1"/>
            </p:custDataLst>
          </p:nvPr>
        </p:nvSpPr>
        <p:spPr>
          <a:xfrm>
            <a:off x="17810" y="0"/>
            <a:ext cx="8229600" cy="93610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US" sz="3600" b="1" dirty="0">
                <a:solidFill>
                  <a:schemeClr val="tx2"/>
                </a:solidFill>
                <a:effectLst>
                  <a:glow rad="101600">
                    <a:schemeClr val="bg1">
                      <a:alpha val="60000"/>
                    </a:schemeClr>
                  </a:glow>
                </a:effectLst>
                <a:latin typeface="Arial" pitchFamily="34" charset="0"/>
                <a:cs typeface="Arial" pitchFamily="34" charset="0"/>
              </a:rPr>
              <a:t>Mihealth Value Proposition</a:t>
            </a:r>
          </a:p>
        </p:txBody>
      </p:sp>
      <p:sp>
        <p:nvSpPr>
          <p:cNvPr id="4" name="Rectangle 3"/>
          <p:cNvSpPr txBox="1">
            <a:spLocks/>
          </p:cNvSpPr>
          <p:nvPr/>
        </p:nvSpPr>
        <p:spPr>
          <a:xfrm>
            <a:off x="-89470" y="764704"/>
            <a:ext cx="9233470" cy="58326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eaLnBrk="0" fontAlgn="base" hangingPunct="0">
              <a:lnSpc>
                <a:spcPct val="120000"/>
              </a:lnSpc>
              <a:spcBef>
                <a:spcPts val="0"/>
              </a:spcBef>
              <a:spcAft>
                <a:spcPts val="1200"/>
              </a:spcAft>
              <a:buClr>
                <a:srgbClr val="76B6F2">
                  <a:lumMod val="50000"/>
                </a:srgbClr>
              </a:buClr>
              <a:buSzPct val="70000"/>
              <a:buFont typeface="Arial" pitchFamily="34" charset="0"/>
              <a:buNone/>
            </a:pPr>
            <a:r>
              <a:rPr lang="en-US" sz="1600" b="1" dirty="0" smtClean="0">
                <a:solidFill>
                  <a:prstClr val="black"/>
                </a:solidFill>
                <a:latin typeface="Arial" pitchFamily="34" charset="0"/>
                <a:ea typeface="ＭＳ Ｐゴシック" pitchFamily="34" charset="-128"/>
                <a:cs typeface="Arial" pitchFamily="34" charset="0"/>
              </a:rPr>
              <a:t>The value proposition for the patient is: </a:t>
            </a:r>
          </a:p>
          <a:p>
            <a:pPr lvl="1" eaLnBrk="0" fontAlgn="base" hangingPunct="0">
              <a:spcBef>
                <a:spcPts val="0"/>
              </a:spcBef>
              <a:spcAft>
                <a:spcPts val="800"/>
              </a:spcAft>
              <a:buSzPct val="70000"/>
              <a:buFont typeface="Arial" pitchFamily="34" charset="0"/>
              <a:buChar char="•"/>
            </a:pPr>
            <a:r>
              <a:rPr lang="en-US" sz="1400" dirty="0">
                <a:solidFill>
                  <a:prstClr val="black"/>
                </a:solidFill>
                <a:latin typeface="Arial" pitchFamily="34" charset="0"/>
                <a:ea typeface="ＭＳ Ｐゴシック" pitchFamily="34" charset="-128"/>
                <a:cs typeface="Arial" pitchFamily="34" charset="0"/>
              </a:rPr>
              <a:t>R</a:t>
            </a:r>
            <a:r>
              <a:rPr lang="en-US" sz="1400" dirty="0" smtClean="0">
                <a:solidFill>
                  <a:prstClr val="black"/>
                </a:solidFill>
                <a:latin typeface="Arial" pitchFamily="34" charset="0"/>
                <a:ea typeface="ＭＳ Ｐゴシック" pitchFamily="34" charset="-128"/>
                <a:cs typeface="Arial" pitchFamily="34" charset="0"/>
              </a:rPr>
              <a:t>eduction in unnecessary appointments, wait times, and visits to doctors offices or emergency rooms</a:t>
            </a:r>
          </a:p>
          <a:p>
            <a:pPr lvl="1" eaLnBrk="0" fontAlgn="base" hangingPunct="0">
              <a:spcBef>
                <a:spcPts val="0"/>
              </a:spcBef>
              <a:spcAft>
                <a:spcPts val="800"/>
              </a:spcAft>
              <a:buSzPct val="70000"/>
              <a:buFont typeface="Arial" pitchFamily="34" charset="0"/>
              <a:buChar char="•"/>
            </a:pPr>
            <a:r>
              <a:rPr lang="en-US" sz="1400" dirty="0" smtClean="0">
                <a:solidFill>
                  <a:prstClr val="black"/>
                </a:solidFill>
                <a:latin typeface="Arial" pitchFamily="34" charset="0"/>
                <a:ea typeface="ＭＳ Ｐゴシック" pitchFamily="34" charset="-128"/>
                <a:cs typeface="Arial" pitchFamily="34" charset="0"/>
              </a:rPr>
              <a:t>Enhances patient involvement to ensure patient can formulate their individual health care plan</a:t>
            </a:r>
          </a:p>
          <a:p>
            <a:pPr lvl="1" eaLnBrk="0" fontAlgn="base" hangingPunct="0">
              <a:spcBef>
                <a:spcPts val="0"/>
              </a:spcBef>
              <a:spcAft>
                <a:spcPts val="800"/>
              </a:spcAft>
              <a:buSzPct val="70000"/>
              <a:buFont typeface="Arial" pitchFamily="34" charset="0"/>
              <a:buChar char="•"/>
            </a:pPr>
            <a:r>
              <a:rPr lang="en-US" sz="1400" dirty="0" smtClean="0">
                <a:solidFill>
                  <a:prstClr val="black"/>
                </a:solidFill>
                <a:latin typeface="Arial" pitchFamily="34" charset="0"/>
                <a:ea typeface="ＭＳ Ｐゴシック" pitchFamily="34" charset="-128"/>
                <a:cs typeface="Arial" pitchFamily="34" charset="0"/>
              </a:rPr>
              <a:t>Improve </a:t>
            </a:r>
            <a:r>
              <a:rPr lang="en-US" sz="1400" dirty="0">
                <a:solidFill>
                  <a:prstClr val="black"/>
                </a:solidFill>
                <a:latin typeface="Arial" pitchFamily="34" charset="0"/>
                <a:ea typeface="ＭＳ Ｐゴシック" pitchFamily="34" charset="-128"/>
                <a:cs typeface="Arial" pitchFamily="34" charset="0"/>
              </a:rPr>
              <a:t>sharing and coordination among all stakeholders to receive faster care, less waiting, and improved </a:t>
            </a:r>
            <a:r>
              <a:rPr lang="en-US" sz="1400" dirty="0" smtClean="0">
                <a:solidFill>
                  <a:prstClr val="black"/>
                </a:solidFill>
                <a:latin typeface="Arial" pitchFamily="34" charset="0"/>
                <a:ea typeface="ＭＳ Ｐゴシック" pitchFamily="34" charset="-128"/>
                <a:cs typeface="Arial" pitchFamily="34" charset="0"/>
              </a:rPr>
              <a:t>outcomes</a:t>
            </a:r>
          </a:p>
          <a:p>
            <a:pPr lvl="1" eaLnBrk="0" fontAlgn="base" hangingPunct="0">
              <a:spcBef>
                <a:spcPts val="0"/>
              </a:spcBef>
              <a:spcAft>
                <a:spcPts val="800"/>
              </a:spcAft>
              <a:buSzPct val="70000"/>
              <a:buFont typeface="Arial" pitchFamily="34" charset="0"/>
              <a:buChar char="•"/>
            </a:pPr>
            <a:r>
              <a:rPr lang="en-US" sz="1400" dirty="0" smtClean="0">
                <a:solidFill>
                  <a:prstClr val="black"/>
                </a:solidFill>
                <a:latin typeface="Arial" pitchFamily="34" charset="0"/>
                <a:ea typeface="ＭＳ Ｐゴシック" pitchFamily="34" charset="-128"/>
                <a:cs typeface="Arial" pitchFamily="34" charset="0"/>
              </a:rPr>
              <a:t>Enhances families ability to become better caregivers for loved ones</a:t>
            </a:r>
          </a:p>
          <a:p>
            <a:pPr lvl="1" eaLnBrk="0" fontAlgn="base" hangingPunct="0">
              <a:spcBef>
                <a:spcPts val="0"/>
              </a:spcBef>
              <a:spcAft>
                <a:spcPts val="800"/>
              </a:spcAft>
              <a:buSzPct val="70000"/>
              <a:buFont typeface="Arial" pitchFamily="34" charset="0"/>
              <a:buChar char="•"/>
            </a:pPr>
            <a:r>
              <a:rPr lang="en-US" sz="1400" dirty="0" smtClean="0">
                <a:solidFill>
                  <a:prstClr val="black"/>
                </a:solidFill>
                <a:latin typeface="Arial" pitchFamily="34" charset="0"/>
                <a:ea typeface="ＭＳ Ｐゴシック" pitchFamily="34" charset="-128"/>
                <a:cs typeface="Arial" pitchFamily="34" charset="0"/>
              </a:rPr>
              <a:t>Enhances </a:t>
            </a:r>
            <a:r>
              <a:rPr lang="en-US" sz="1400" dirty="0">
                <a:solidFill>
                  <a:prstClr val="black"/>
                </a:solidFill>
                <a:latin typeface="Arial" pitchFamily="34" charset="0"/>
                <a:ea typeface="ＭＳ Ｐゴシック" pitchFamily="34" charset="-128"/>
                <a:cs typeface="Arial" pitchFamily="34" charset="0"/>
              </a:rPr>
              <a:t>Mobile/Tablet interoperability improving patient access to information at point of </a:t>
            </a:r>
            <a:r>
              <a:rPr lang="en-US" sz="1400" dirty="0" smtClean="0">
                <a:solidFill>
                  <a:prstClr val="black"/>
                </a:solidFill>
                <a:latin typeface="Arial" pitchFamily="34" charset="0"/>
                <a:ea typeface="ＭＳ Ｐゴシック" pitchFamily="34" charset="-128"/>
                <a:cs typeface="Arial" pitchFamily="34" charset="0"/>
              </a:rPr>
              <a:t>care</a:t>
            </a:r>
            <a:endParaRPr lang="en-CA" sz="1400" dirty="0">
              <a:solidFill>
                <a:prstClr val="black"/>
              </a:solidFill>
              <a:latin typeface="Arial" pitchFamily="34" charset="0"/>
              <a:cs typeface="Arial" pitchFamily="34" charset="0"/>
            </a:endParaRPr>
          </a:p>
          <a:p>
            <a:pPr marL="114300" indent="-285750" eaLnBrk="0" fontAlgn="base" hangingPunct="0">
              <a:lnSpc>
                <a:spcPct val="120000"/>
              </a:lnSpc>
              <a:spcBef>
                <a:spcPts val="0"/>
              </a:spcBef>
              <a:spcAft>
                <a:spcPts val="1200"/>
              </a:spcAft>
              <a:buClr>
                <a:srgbClr val="1F497D"/>
              </a:buClr>
              <a:buSzPct val="70000"/>
              <a:buFont typeface="Arial" pitchFamily="34" charset="0"/>
              <a:buNone/>
            </a:pPr>
            <a:endParaRPr lang="en-US" sz="1600" b="1" dirty="0" smtClean="0">
              <a:solidFill>
                <a:prstClr val="black"/>
              </a:solidFill>
              <a:latin typeface="Arial" pitchFamily="34" charset="0"/>
              <a:ea typeface="ＭＳ Ｐゴシック" pitchFamily="34" charset="-128"/>
              <a:cs typeface="Arial" pitchFamily="34" charset="0"/>
            </a:endParaRPr>
          </a:p>
          <a:p>
            <a:pPr marL="114300" indent="-285750" eaLnBrk="0" fontAlgn="base" hangingPunct="0">
              <a:lnSpc>
                <a:spcPct val="120000"/>
              </a:lnSpc>
              <a:spcBef>
                <a:spcPts val="0"/>
              </a:spcBef>
              <a:spcAft>
                <a:spcPts val="1200"/>
              </a:spcAft>
              <a:buClr>
                <a:srgbClr val="1F497D"/>
              </a:buClr>
              <a:buSzPct val="70000"/>
              <a:buFont typeface="Arial" pitchFamily="34" charset="0"/>
              <a:buNone/>
            </a:pPr>
            <a:r>
              <a:rPr lang="en-US" sz="1600" b="1" dirty="0" smtClean="0">
                <a:solidFill>
                  <a:prstClr val="black"/>
                </a:solidFill>
                <a:latin typeface="Arial" pitchFamily="34" charset="0"/>
                <a:ea typeface="ＭＳ Ｐゴシック" pitchFamily="34" charset="-128"/>
                <a:cs typeface="Arial" pitchFamily="34" charset="0"/>
              </a:rPr>
              <a:t>The value proposition for the physician is:</a:t>
            </a:r>
          </a:p>
          <a:p>
            <a:pPr lvl="1" eaLnBrk="0" fontAlgn="base" hangingPunct="0">
              <a:lnSpc>
                <a:spcPct val="120000"/>
              </a:lnSpc>
              <a:spcBef>
                <a:spcPts val="0"/>
              </a:spcBef>
              <a:spcAft>
                <a:spcPts val="800"/>
              </a:spcAft>
              <a:buClr>
                <a:srgbClr val="1F497D"/>
              </a:buClr>
              <a:buSzPct val="70000"/>
              <a:buFont typeface="Arial" pitchFamily="34" charset="0"/>
              <a:buChar char="•"/>
            </a:pPr>
            <a:r>
              <a:rPr lang="en-US" sz="1400" dirty="0" smtClean="0">
                <a:solidFill>
                  <a:prstClr val="black"/>
                </a:solidFill>
                <a:latin typeface="Arial" pitchFamily="34" charset="0"/>
                <a:ea typeface="ＭＳ Ｐゴシック" pitchFamily="34" charset="-128"/>
                <a:cs typeface="Arial" pitchFamily="34" charset="0"/>
              </a:rPr>
              <a:t>Aging population means increased need for caregiver support</a:t>
            </a:r>
          </a:p>
          <a:p>
            <a:pPr lvl="1" eaLnBrk="0" fontAlgn="base" hangingPunct="0">
              <a:lnSpc>
                <a:spcPct val="120000"/>
              </a:lnSpc>
              <a:spcBef>
                <a:spcPts val="0"/>
              </a:spcBef>
              <a:spcAft>
                <a:spcPts val="800"/>
              </a:spcAft>
              <a:buClr>
                <a:srgbClr val="1F497D"/>
              </a:buClr>
              <a:buSzPct val="70000"/>
              <a:buFont typeface="Arial" pitchFamily="34" charset="0"/>
              <a:buChar char="•"/>
            </a:pPr>
            <a:r>
              <a:rPr lang="en-US" sz="1400" dirty="0" smtClean="0">
                <a:solidFill>
                  <a:prstClr val="black"/>
                </a:solidFill>
                <a:latin typeface="Arial" pitchFamily="34" charset="0"/>
                <a:ea typeface="ＭＳ Ｐゴシック" pitchFamily="34" charset="-128"/>
                <a:cs typeface="Arial" pitchFamily="34" charset="0"/>
              </a:rPr>
              <a:t>Time intensive management addressed with secure messaging</a:t>
            </a:r>
          </a:p>
          <a:p>
            <a:pPr lvl="1" eaLnBrk="0" fontAlgn="base" hangingPunct="0">
              <a:spcBef>
                <a:spcPts val="0"/>
              </a:spcBef>
              <a:spcAft>
                <a:spcPts val="800"/>
              </a:spcAft>
              <a:buSzPct val="70000"/>
              <a:buFont typeface="Arial" pitchFamily="34" charset="0"/>
              <a:buChar char="•"/>
            </a:pPr>
            <a:r>
              <a:rPr lang="en-US" sz="1400" dirty="0" smtClean="0">
                <a:solidFill>
                  <a:prstClr val="black"/>
                </a:solidFill>
                <a:latin typeface="Arial" pitchFamily="34" charset="0"/>
                <a:ea typeface="ＭＳ Ｐゴシック" pitchFamily="34" charset="-128"/>
                <a:cs typeface="Arial" pitchFamily="34" charset="0"/>
              </a:rPr>
              <a:t>Office efficiency - ROI at 30%</a:t>
            </a:r>
          </a:p>
          <a:p>
            <a:pPr lvl="1" eaLnBrk="0" fontAlgn="base" hangingPunct="0">
              <a:spcBef>
                <a:spcPts val="0"/>
              </a:spcBef>
              <a:spcAft>
                <a:spcPts val="800"/>
              </a:spcAft>
              <a:buSzPct val="70000"/>
              <a:buFont typeface="Arial" pitchFamily="34" charset="0"/>
              <a:buChar char="•"/>
            </a:pPr>
            <a:r>
              <a:rPr lang="en-US" sz="1400" dirty="0" smtClean="0">
                <a:solidFill>
                  <a:prstClr val="black"/>
                </a:solidFill>
                <a:latin typeface="Arial" pitchFamily="34" charset="0"/>
                <a:ea typeface="ＭＳ Ｐゴシック" pitchFamily="34" charset="-128"/>
                <a:cs typeface="Arial" pitchFamily="34" charset="0"/>
              </a:rPr>
              <a:t>Improved staff satisfaction and patient outcomes</a:t>
            </a:r>
          </a:p>
          <a:p>
            <a:pPr lvl="1" eaLnBrk="0" fontAlgn="base" hangingPunct="0">
              <a:spcBef>
                <a:spcPts val="0"/>
              </a:spcBef>
              <a:spcAft>
                <a:spcPts val="800"/>
              </a:spcAft>
              <a:buSzPct val="70000"/>
              <a:buFont typeface="Arial" pitchFamily="34" charset="0"/>
              <a:buChar char="•"/>
            </a:pPr>
            <a:r>
              <a:rPr lang="en-US" sz="1400" dirty="0" smtClean="0">
                <a:solidFill>
                  <a:prstClr val="black"/>
                </a:solidFill>
                <a:latin typeface="Arial" pitchFamily="34" charset="0"/>
                <a:ea typeface="ＭＳ Ｐゴシック" pitchFamily="34" charset="-128"/>
                <a:cs typeface="Arial" pitchFamily="34" charset="0"/>
              </a:rPr>
              <a:t>Builds patient loyalty, maintains practice size and reduces use of outside services enhancing physician income</a:t>
            </a:r>
          </a:p>
          <a:p>
            <a:pPr lvl="1" eaLnBrk="0" fontAlgn="base" hangingPunct="0">
              <a:spcBef>
                <a:spcPts val="0"/>
              </a:spcBef>
              <a:spcAft>
                <a:spcPts val="800"/>
              </a:spcAft>
              <a:buSzPct val="70000"/>
              <a:buFont typeface="Arial" pitchFamily="34" charset="0"/>
              <a:buChar char="•"/>
            </a:pPr>
            <a:r>
              <a:rPr lang="en-US" sz="1400" dirty="0" smtClean="0">
                <a:solidFill>
                  <a:prstClr val="black"/>
                </a:solidFill>
                <a:latin typeface="Arial" pitchFamily="34" charset="0"/>
                <a:ea typeface="ＭＳ Ｐゴシック" pitchFamily="34" charset="-128"/>
                <a:cs typeface="Arial" pitchFamily="34" charset="0"/>
              </a:rPr>
              <a:t>Administrative costs increasing:  government audit requirements, EMR/PHR implementation</a:t>
            </a:r>
          </a:p>
          <a:p>
            <a:pPr lvl="1" eaLnBrk="0" fontAlgn="base" hangingPunct="0">
              <a:spcBef>
                <a:spcPts val="0"/>
              </a:spcBef>
              <a:spcAft>
                <a:spcPts val="800"/>
              </a:spcAft>
              <a:buSzPct val="70000"/>
              <a:buFont typeface="Arial" pitchFamily="34" charset="0"/>
              <a:buChar char="•"/>
            </a:pPr>
            <a:r>
              <a:rPr lang="en-US" sz="1400" dirty="0" smtClean="0">
                <a:solidFill>
                  <a:prstClr val="black"/>
                </a:solidFill>
                <a:latin typeface="Arial" pitchFamily="34" charset="0"/>
                <a:ea typeface="ＭＳ Ｐゴシック" pitchFamily="34" charset="-128"/>
                <a:cs typeface="Arial" pitchFamily="34" charset="0"/>
              </a:rPr>
              <a:t>Mitigating risk of metadata</a:t>
            </a:r>
          </a:p>
          <a:p>
            <a:pPr lvl="1" eaLnBrk="0" fontAlgn="base" hangingPunct="0">
              <a:lnSpc>
                <a:spcPct val="120000"/>
              </a:lnSpc>
              <a:spcBef>
                <a:spcPts val="0"/>
              </a:spcBef>
              <a:spcAft>
                <a:spcPts val="1200"/>
              </a:spcAft>
              <a:buClr>
                <a:srgbClr val="E77A03"/>
              </a:buClr>
              <a:buSzPct val="70000"/>
            </a:pPr>
            <a:endParaRPr lang="en-US" sz="1100" b="1" dirty="0" smtClean="0">
              <a:solidFill>
                <a:prstClr val="black"/>
              </a:solidFill>
              <a:latin typeface="Arial" pitchFamily="34" charset="0"/>
              <a:ea typeface="ＭＳ Ｐゴシック" pitchFamily="34" charset="-128"/>
              <a:cs typeface="Arial" pitchFamily="34" charset="0"/>
            </a:endParaRPr>
          </a:p>
        </p:txBody>
      </p:sp>
      <p:sp>
        <p:nvSpPr>
          <p:cNvPr id="5"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41</a:t>
            </a:fld>
            <a:endParaRPr lang="en-CA" sz="1050" dirty="0">
              <a:solidFill>
                <a:prstClr val="black"/>
              </a:solidFill>
              <a:latin typeface="Arial Black" pitchFamily="34" charset="0"/>
            </a:endParaRPr>
          </a:p>
        </p:txBody>
      </p:sp>
      <p:sp>
        <p:nvSpPr>
          <p:cNvPr id="3" name="Title 1"/>
          <p:cNvSpPr>
            <a:spLocks noGrp="1"/>
          </p:cNvSpPr>
          <p:nvPr>
            <p:ph type="title"/>
            <p:custDataLst>
              <p:tags r:id="rId1"/>
            </p:custDataLst>
          </p:nvPr>
        </p:nvSpPr>
        <p:spPr>
          <a:xfrm>
            <a:off x="53420" y="0"/>
            <a:ext cx="8964488" cy="93610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US" sz="3600" b="1" dirty="0">
                <a:solidFill>
                  <a:schemeClr val="tx2"/>
                </a:solidFill>
                <a:effectLst>
                  <a:glow rad="101600">
                    <a:schemeClr val="bg1">
                      <a:alpha val="60000"/>
                    </a:schemeClr>
                  </a:glow>
                </a:effectLst>
                <a:latin typeface="Arial" pitchFamily="34" charset="0"/>
                <a:cs typeface="Arial" pitchFamily="34" charset="0"/>
              </a:rPr>
              <a:t>The NEED as expressed by a Patient</a:t>
            </a:r>
          </a:p>
        </p:txBody>
      </p:sp>
      <p:sp>
        <p:nvSpPr>
          <p:cNvPr id="4" name="Rectangle 1"/>
          <p:cNvSpPr>
            <a:spLocks noChangeArrowheads="1"/>
          </p:cNvSpPr>
          <p:nvPr/>
        </p:nvSpPr>
        <p:spPr bwMode="auto">
          <a:xfrm>
            <a:off x="323528" y="1278052"/>
            <a:ext cx="864096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smtClean="0">
                <a:solidFill>
                  <a:prstClr val="black"/>
                </a:solidFill>
                <a:latin typeface="Arial" pitchFamily="34" charset="0"/>
                <a:ea typeface="Times New Roman" pitchFamily="18" charset="0"/>
                <a:cs typeface="Arial" pitchFamily="34" charset="0"/>
              </a:rPr>
              <a:t>Dear Dr. Graham:</a:t>
            </a:r>
            <a:endParaRPr lang="en-CA" sz="1600" dirty="0" smtClean="0">
              <a:solidFill>
                <a:prstClr val="black"/>
              </a:solidFill>
              <a:latin typeface="Arial" pitchFamily="34" charset="0"/>
              <a:cs typeface="Arial" pitchFamily="34" charset="0"/>
            </a:endParaRPr>
          </a:p>
          <a:p>
            <a:pPr eaLnBrk="0" fontAlgn="base" hangingPunct="0">
              <a:spcBef>
                <a:spcPct val="0"/>
              </a:spcBef>
              <a:spcAft>
                <a:spcPct val="0"/>
              </a:spcAft>
            </a:pPr>
            <a:endParaRPr lang="en-US" sz="1600" dirty="0" smtClean="0">
              <a:solidFill>
                <a:prstClr val="black"/>
              </a:solidFill>
              <a:latin typeface="Arial" pitchFamily="34" charset="0"/>
              <a:ea typeface="Times New Roman" pitchFamily="18" charset="0"/>
              <a:cs typeface="Arial" pitchFamily="34" charset="0"/>
            </a:endParaRPr>
          </a:p>
          <a:p>
            <a:pPr eaLnBrk="0" fontAlgn="base" hangingPunct="0">
              <a:spcBef>
                <a:spcPct val="0"/>
              </a:spcBef>
              <a:spcAft>
                <a:spcPct val="0"/>
              </a:spcAft>
            </a:pPr>
            <a:r>
              <a:rPr lang="en-US" sz="1600" b="1" dirty="0" smtClean="0">
                <a:solidFill>
                  <a:prstClr val="black"/>
                </a:solidFill>
                <a:latin typeface="Arial" pitchFamily="34" charset="0"/>
                <a:ea typeface="Times New Roman" pitchFamily="18" charset="0"/>
                <a:cs typeface="Arial" pitchFamily="34" charset="0"/>
              </a:rPr>
              <a:t>I am happy to document for you and others an aspect of my experience with our healthcare system that is both frustrating and deserves improvement, an improvement that will result in improved quality and a reduction in unnecessary care as a result of duplication. </a:t>
            </a:r>
            <a:r>
              <a:rPr lang="en-US" sz="1600" dirty="0" smtClean="0">
                <a:solidFill>
                  <a:prstClr val="black"/>
                </a:solidFill>
                <a:latin typeface="Arial" pitchFamily="34" charset="0"/>
                <a:ea typeface="Times New Roman" pitchFamily="18" charset="0"/>
                <a:cs typeface="Arial" pitchFamily="34" charset="0"/>
              </a:rPr>
              <a:t>This frustration concerns the lack of tools I have at my disposal to better self-manage my chronic disease while ensuring an effective and efficient use of health information. </a:t>
            </a:r>
          </a:p>
          <a:p>
            <a:pPr eaLnBrk="0" fontAlgn="base" hangingPunct="0">
              <a:spcBef>
                <a:spcPct val="0"/>
              </a:spcBef>
              <a:spcAft>
                <a:spcPct val="0"/>
              </a:spcAft>
            </a:pPr>
            <a:endParaRPr lang="en-CA" sz="1600" dirty="0" smtClean="0">
              <a:solidFill>
                <a:prstClr val="black"/>
              </a:solidFill>
              <a:latin typeface="Arial" pitchFamily="34" charset="0"/>
              <a:cs typeface="Arial" pitchFamily="34" charset="0"/>
            </a:endParaRPr>
          </a:p>
          <a:p>
            <a:pPr eaLnBrk="0" fontAlgn="base" hangingPunct="0">
              <a:spcBef>
                <a:spcPct val="0"/>
              </a:spcBef>
              <a:spcAft>
                <a:spcPct val="0"/>
              </a:spcAft>
            </a:pPr>
            <a:endParaRPr lang="en-US" sz="1600" dirty="0" smtClean="0">
              <a:solidFill>
                <a:prstClr val="black"/>
              </a:solidFill>
              <a:latin typeface="Arial" pitchFamily="34" charset="0"/>
              <a:ea typeface="Times New Roman" pitchFamily="18" charset="0"/>
              <a:cs typeface="Arial" pitchFamily="34" charset="0"/>
            </a:endParaRPr>
          </a:p>
          <a:p>
            <a:pPr eaLnBrk="0" fontAlgn="base" hangingPunct="0">
              <a:spcBef>
                <a:spcPct val="0"/>
              </a:spcBef>
              <a:spcAft>
                <a:spcPct val="0"/>
              </a:spcAft>
            </a:pPr>
            <a:r>
              <a:rPr lang="en-US" sz="1600" dirty="0" smtClean="0">
                <a:solidFill>
                  <a:prstClr val="black"/>
                </a:solidFill>
                <a:latin typeface="Arial" pitchFamily="34" charset="0"/>
                <a:ea typeface="Times New Roman" pitchFamily="18" charset="0"/>
                <a:cs typeface="Arial" pitchFamily="34" charset="0"/>
              </a:rPr>
              <a:t>Yours sincerely,</a:t>
            </a:r>
            <a:endParaRPr lang="en-CA" sz="1600" dirty="0" smtClean="0">
              <a:solidFill>
                <a:prstClr val="black"/>
              </a:solidFill>
              <a:latin typeface="Arial" pitchFamily="34" charset="0"/>
              <a:cs typeface="Arial" pitchFamily="34" charset="0"/>
            </a:endParaRPr>
          </a:p>
          <a:p>
            <a:pPr eaLnBrk="0" fontAlgn="base" hangingPunct="0">
              <a:spcBef>
                <a:spcPct val="0"/>
              </a:spcBef>
              <a:spcAft>
                <a:spcPct val="0"/>
              </a:spcAft>
            </a:pPr>
            <a:endParaRPr lang="en-US" sz="1600" dirty="0" smtClean="0">
              <a:solidFill>
                <a:prstClr val="black"/>
              </a:solidFill>
              <a:latin typeface="Vladimir Script" pitchFamily="66" charset="0"/>
              <a:ea typeface="Times New Roman" pitchFamily="18" charset="0"/>
              <a:cs typeface="Arial" pitchFamily="34" charset="0"/>
            </a:endParaRPr>
          </a:p>
          <a:p>
            <a:pPr eaLnBrk="0" fontAlgn="base" hangingPunct="0">
              <a:spcBef>
                <a:spcPct val="0"/>
              </a:spcBef>
              <a:spcAft>
                <a:spcPct val="0"/>
              </a:spcAft>
            </a:pPr>
            <a:r>
              <a:rPr lang="en-US" sz="1600" dirty="0" smtClean="0">
                <a:solidFill>
                  <a:prstClr val="black"/>
                </a:solidFill>
                <a:latin typeface="Vladimir Script" pitchFamily="66" charset="0"/>
                <a:ea typeface="Times New Roman" pitchFamily="18" charset="0"/>
                <a:cs typeface="Arial" pitchFamily="34" charset="0"/>
              </a:rPr>
              <a:t>Bernard </a:t>
            </a:r>
            <a:r>
              <a:rPr lang="en-US" sz="1600" dirty="0" err="1" smtClean="0">
                <a:solidFill>
                  <a:prstClr val="black"/>
                </a:solidFill>
                <a:latin typeface="Vladimir Script" pitchFamily="66" charset="0"/>
                <a:ea typeface="Times New Roman" pitchFamily="18" charset="0"/>
                <a:cs typeface="Arial" pitchFamily="34" charset="0"/>
              </a:rPr>
              <a:t>Lamontagne</a:t>
            </a:r>
            <a:endParaRPr lang="en-CA" sz="1600" dirty="0" smtClean="0">
              <a:solidFill>
                <a:prstClr val="black"/>
              </a:solidFill>
              <a:latin typeface="Arial" pitchFamily="34" charset="0"/>
              <a:cs typeface="Arial" pitchFamily="34" charset="0"/>
            </a:endParaRPr>
          </a:p>
          <a:p>
            <a:pPr eaLnBrk="0" fontAlgn="base" hangingPunct="0">
              <a:spcBef>
                <a:spcPct val="0"/>
              </a:spcBef>
              <a:spcAft>
                <a:spcPct val="0"/>
              </a:spcAft>
            </a:pPr>
            <a:r>
              <a:rPr lang="en-US" sz="1600" dirty="0" smtClean="0">
                <a:solidFill>
                  <a:prstClr val="black"/>
                </a:solidFill>
                <a:latin typeface="Arial" pitchFamily="34" charset="0"/>
                <a:ea typeface="Times New Roman" pitchFamily="18" charset="0"/>
                <a:cs typeface="Arial" pitchFamily="34" charset="0"/>
              </a:rPr>
              <a:t>Bernard </a:t>
            </a:r>
            <a:r>
              <a:rPr lang="en-US" sz="1600" dirty="0" err="1" smtClean="0">
                <a:solidFill>
                  <a:prstClr val="black"/>
                </a:solidFill>
                <a:latin typeface="Arial" pitchFamily="34" charset="0"/>
                <a:ea typeface="Times New Roman" pitchFamily="18" charset="0"/>
                <a:cs typeface="Arial" pitchFamily="34" charset="0"/>
              </a:rPr>
              <a:t>Lamontagne</a:t>
            </a:r>
            <a:r>
              <a:rPr lang="en-US" sz="1600" dirty="0" smtClean="0">
                <a:solidFill>
                  <a:prstClr val="black"/>
                </a:solidFill>
                <a:latin typeface="Arial" pitchFamily="34" charset="0"/>
                <a:ea typeface="Times New Roman" pitchFamily="18" charset="0"/>
                <a:cs typeface="Arial" pitchFamily="34" charset="0"/>
              </a:rPr>
              <a:t>, RFACHE, FCCHL, MBA</a:t>
            </a:r>
            <a:endParaRPr lang="en-CA" sz="1600" dirty="0" smtClean="0">
              <a:solidFill>
                <a:prstClr val="black"/>
              </a:solidFill>
              <a:latin typeface="Arial" pitchFamily="34" charset="0"/>
              <a:cs typeface="Arial" pitchFamily="34" charset="0"/>
            </a:endParaRPr>
          </a:p>
          <a:p>
            <a:pPr eaLnBrk="0" fontAlgn="base" hangingPunct="0">
              <a:spcBef>
                <a:spcPct val="0"/>
              </a:spcBef>
              <a:spcAft>
                <a:spcPct val="0"/>
              </a:spcAft>
            </a:pPr>
            <a:endParaRPr lang="en-US" sz="1600" dirty="0" smtClean="0">
              <a:solidFill>
                <a:prstClr val="black"/>
              </a:solidFill>
              <a:latin typeface="Arial" pitchFamily="34" charset="0"/>
              <a:ea typeface="Times New Roman" pitchFamily="18" charset="0"/>
              <a:cs typeface="Arial" pitchFamily="34" charset="0"/>
            </a:endParaRPr>
          </a:p>
          <a:p>
            <a:pPr eaLnBrk="0" fontAlgn="base" hangingPunct="0">
              <a:spcBef>
                <a:spcPct val="0"/>
              </a:spcBef>
              <a:spcAft>
                <a:spcPct val="0"/>
              </a:spcAft>
            </a:pPr>
            <a:r>
              <a:rPr lang="en-US" sz="1600" b="1" dirty="0" smtClean="0">
                <a:solidFill>
                  <a:prstClr val="black"/>
                </a:solidFill>
                <a:latin typeface="Arial" pitchFamily="34" charset="0"/>
                <a:ea typeface="Times New Roman" pitchFamily="18" charset="0"/>
                <a:cs typeface="Arial" pitchFamily="34" charset="0"/>
              </a:rPr>
              <a:t>P/S: </a:t>
            </a:r>
            <a:r>
              <a:rPr lang="en-US" sz="1600" dirty="0" smtClean="0">
                <a:solidFill>
                  <a:prstClr val="black"/>
                </a:solidFill>
                <a:latin typeface="Arial" pitchFamily="34" charset="0"/>
                <a:ea typeface="Times New Roman" pitchFamily="18" charset="0"/>
                <a:cs typeface="Arial" pitchFamily="34" charset="0"/>
              </a:rPr>
              <a:t>As a staff of a LHIN, I understand the importance to foster the use of a secure, efficient and reliable electronic communication tool especially for the use by our local population that have one or more chronic conditions to manage</a:t>
            </a:r>
            <a:r>
              <a:rPr lang="en-US" sz="1200" dirty="0" smtClean="0">
                <a:solidFill>
                  <a:prstClr val="black"/>
                </a:solidFill>
                <a:latin typeface="Arial" pitchFamily="34" charset="0"/>
                <a:ea typeface="Times New Roman" pitchFamily="18" charset="0"/>
                <a:cs typeface="Arial" pitchFamily="34" charset="0"/>
              </a:rPr>
              <a:t>.</a:t>
            </a:r>
            <a:endParaRPr lang="en-US" dirty="0" smtClean="0">
              <a:solidFill>
                <a:prstClr val="black"/>
              </a:solidFill>
              <a:latin typeface="Arial" pitchFamily="34" charset="0"/>
              <a:cs typeface="Arial" pitchFamily="34" charset="0"/>
            </a:endParaRPr>
          </a:p>
        </p:txBody>
      </p:sp>
      <p:sp>
        <p:nvSpPr>
          <p:cNvPr id="5"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custDataLst>
              <p:tags r:id="rId2"/>
            </p:custDataLst>
          </p:nvPr>
        </p:nvSpPr>
        <p:spPr>
          <a:xfrm>
            <a:off x="-1137" y="-152400"/>
            <a:ext cx="8435280" cy="115212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3200" dirty="0">
                <a:latin typeface="Arial" pitchFamily="34" charset="0"/>
                <a:cs typeface="Arial" pitchFamily="34" charset="0"/>
              </a:rPr>
              <a:t>These Were Key Learning Lessons…</a:t>
            </a: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0737" y="3160627"/>
            <a:ext cx="4953000" cy="36416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12" y="848038"/>
            <a:ext cx="4239491" cy="31310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2" y="5166110"/>
            <a:ext cx="2462212" cy="12925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4796778"/>
            <a:ext cx="1981200" cy="369332"/>
          </a:xfrm>
          <a:prstGeom prst="rect">
            <a:avLst/>
          </a:prstGeom>
          <a:noFill/>
        </p:spPr>
        <p:txBody>
          <a:bodyPr wrap="square" rtlCol="0">
            <a:spAutoFit/>
          </a:bodyPr>
          <a:lstStyle/>
          <a:p>
            <a:r>
              <a:rPr lang="en-CA" b="1" i="1" dirty="0">
                <a:solidFill>
                  <a:prstClr val="black"/>
                </a:solidFill>
              </a:rPr>
              <a:t>Source:</a:t>
            </a:r>
          </a:p>
        </p:txBody>
      </p:sp>
      <p:sp>
        <p:nvSpPr>
          <p:cNvPr id="6" name="TextBox 5"/>
          <p:cNvSpPr txBox="1"/>
          <p:nvPr/>
        </p:nvSpPr>
        <p:spPr>
          <a:xfrm>
            <a:off x="4610603" y="2139703"/>
            <a:ext cx="4463133" cy="584775"/>
          </a:xfrm>
          <a:prstGeom prst="rect">
            <a:avLst/>
          </a:prstGeom>
          <a:noFill/>
        </p:spPr>
        <p:txBody>
          <a:bodyPr wrap="square" rtlCol="0">
            <a:spAutoFit/>
          </a:bodyPr>
          <a:lstStyle/>
          <a:p>
            <a:r>
              <a:rPr lang="en-CA" sz="3200" b="1" dirty="0">
                <a:solidFill>
                  <a:prstClr val="black"/>
                </a:solidFill>
                <a:effectLst>
                  <a:outerShdw blurRad="38100" dist="38100" dir="2700000" algn="tl">
                    <a:srgbClr val="000000">
                      <a:alpha val="43137"/>
                    </a:srgbClr>
                  </a:outerShdw>
                </a:effectLst>
                <a:latin typeface="Arial" pitchFamily="34" charset="0"/>
                <a:cs typeface="Arial" pitchFamily="34" charset="0"/>
              </a:rPr>
              <a:t>Return on Investment</a:t>
            </a:r>
          </a:p>
        </p:txBody>
      </p:sp>
      <p:sp>
        <p:nvSpPr>
          <p:cNvPr id="11" name="TextBox 10"/>
          <p:cNvSpPr txBox="1"/>
          <p:nvPr/>
        </p:nvSpPr>
        <p:spPr>
          <a:xfrm>
            <a:off x="4610603" y="848050"/>
            <a:ext cx="4463133" cy="830997"/>
          </a:xfrm>
          <a:prstGeom prst="rect">
            <a:avLst/>
          </a:prstGeom>
          <a:noFill/>
        </p:spPr>
        <p:txBody>
          <a:bodyPr wrap="square" rtlCol="0">
            <a:spAutoFit/>
          </a:bodyPr>
          <a:lstStyle/>
          <a:p>
            <a:r>
              <a:rPr lang="en-CA" sz="2400" b="1" dirty="0" err="1">
                <a:solidFill>
                  <a:prstClr val="black"/>
                </a:solidFill>
                <a:effectLst>
                  <a:outerShdw blurRad="38100" dist="38100" dir="2700000" algn="tl">
                    <a:srgbClr val="000000">
                      <a:alpha val="43137"/>
                    </a:srgbClr>
                  </a:outerShdw>
                </a:effectLst>
                <a:latin typeface="Arial" pitchFamily="34" charset="0"/>
                <a:cs typeface="Arial" pitchFamily="34" charset="0"/>
              </a:rPr>
              <a:t>MyMercy</a:t>
            </a:r>
            <a:r>
              <a:rPr lang="en-CA" sz="2400" b="1" dirty="0">
                <a:solidFill>
                  <a:prstClr val="black"/>
                </a:solidFill>
                <a:effectLst>
                  <a:outerShdw blurRad="38100" dist="38100" dir="2700000" algn="tl">
                    <a:srgbClr val="000000">
                      <a:alpha val="43137"/>
                    </a:srgbClr>
                  </a:outerShdw>
                </a:effectLst>
                <a:latin typeface="Arial" pitchFamily="34" charset="0"/>
                <a:cs typeface="Arial" pitchFamily="34" charset="0"/>
              </a:rPr>
              <a:t> is </a:t>
            </a:r>
            <a:r>
              <a:rPr lang="en-CA" sz="24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a Secure </a:t>
            </a:r>
            <a:r>
              <a:rPr lang="en-CA" sz="2400" b="1" dirty="0">
                <a:solidFill>
                  <a:prstClr val="black"/>
                </a:solidFill>
                <a:effectLst>
                  <a:outerShdw blurRad="38100" dist="38100" dir="2700000" algn="tl">
                    <a:srgbClr val="000000">
                      <a:alpha val="43137"/>
                    </a:srgbClr>
                  </a:outerShdw>
                </a:effectLst>
                <a:latin typeface="Arial" pitchFamily="34" charset="0"/>
                <a:cs typeface="Arial" pitchFamily="34" charset="0"/>
              </a:rPr>
              <a:t>Messaging Service in </a:t>
            </a:r>
            <a:r>
              <a:rPr lang="en-CA" sz="24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the US </a:t>
            </a:r>
            <a:endParaRPr lang="en-CA" sz="24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42</a:t>
            </a:fld>
            <a:endParaRPr lang="en-CA" sz="1050" dirty="0">
              <a:solidFill>
                <a:prstClr val="black"/>
              </a:solidFill>
              <a:latin typeface="Arial Black" pitchFamily="34" charset="0"/>
            </a:endParaRPr>
          </a:p>
        </p:txBody>
      </p:sp>
      <p:sp>
        <p:nvSpPr>
          <p:cNvPr id="14"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custDataLst>
      <p:tags r:id="rId1"/>
    </p:custDataLst>
    <p:extLst>
      <p:ext uri="{BB962C8B-B14F-4D97-AF65-F5344CB8AC3E}">
        <p14:creationId xmlns:p14="http://schemas.microsoft.com/office/powerpoint/2010/main" val="51180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43</a:t>
            </a:fld>
            <a:endParaRPr lang="en-CA" sz="1050" dirty="0">
              <a:solidFill>
                <a:prstClr val="black"/>
              </a:solidFill>
              <a:latin typeface="Arial Black" pitchFamily="34" charset="0"/>
            </a:endParaRPr>
          </a:p>
        </p:txBody>
      </p:sp>
      <p:sp>
        <p:nvSpPr>
          <p:cNvPr id="3" name="Title 1"/>
          <p:cNvSpPr>
            <a:spLocks noGrp="1"/>
          </p:cNvSpPr>
          <p:nvPr>
            <p:ph type="title"/>
            <p:custDataLst>
              <p:tags r:id="rId1"/>
            </p:custDataLst>
          </p:nvPr>
        </p:nvSpPr>
        <p:spPr>
          <a:xfrm>
            <a:off x="0" y="-76200"/>
            <a:ext cx="8960579"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US" sz="3200" b="1" dirty="0">
                <a:solidFill>
                  <a:schemeClr val="tx2"/>
                </a:solidFill>
                <a:effectLst>
                  <a:glow rad="101600">
                    <a:schemeClr val="bg1">
                      <a:alpha val="60000"/>
                    </a:schemeClr>
                  </a:glow>
                </a:effectLst>
                <a:latin typeface="Arial" pitchFamily="34" charset="0"/>
                <a:cs typeface="Arial" pitchFamily="34" charset="0"/>
              </a:rPr>
              <a:t>Social Media Drives Traffic to Local Direction</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21" y="3402227"/>
            <a:ext cx="5819775" cy="2419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838200"/>
            <a:ext cx="5195887" cy="24364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935252"/>
            <a:ext cx="2924175" cy="4886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596" y="6019800"/>
            <a:ext cx="5181600" cy="4919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6019800"/>
            <a:ext cx="1066800" cy="369332"/>
          </a:xfrm>
          <a:prstGeom prst="rect">
            <a:avLst/>
          </a:prstGeom>
          <a:noFill/>
        </p:spPr>
        <p:txBody>
          <a:bodyPr wrap="square" rtlCol="0">
            <a:spAutoFit/>
          </a:bodyPr>
          <a:lstStyle/>
          <a:p>
            <a:r>
              <a:rPr lang="en-CA" dirty="0" smtClean="0">
                <a:solidFill>
                  <a:prstClr val="black"/>
                </a:solidFill>
              </a:rPr>
              <a:t>Source:</a:t>
            </a:r>
            <a:endParaRPr lang="en-CA" dirty="0">
              <a:solidFill>
                <a:prstClr val="black"/>
              </a:solidFill>
            </a:endParaRPr>
          </a:p>
        </p:txBody>
      </p:sp>
      <p:sp>
        <p:nvSpPr>
          <p:cNvPr id="9" name="TextBox 8"/>
          <p:cNvSpPr txBox="1"/>
          <p:nvPr/>
        </p:nvSpPr>
        <p:spPr>
          <a:xfrm>
            <a:off x="6172199" y="5888914"/>
            <a:ext cx="2847975" cy="369332"/>
          </a:xfrm>
          <a:prstGeom prst="rect">
            <a:avLst/>
          </a:prstGeom>
          <a:noFill/>
        </p:spPr>
        <p:txBody>
          <a:bodyPr wrap="square" rtlCol="0">
            <a:spAutoFit/>
          </a:bodyPr>
          <a:lstStyle/>
          <a:p>
            <a:r>
              <a:rPr lang="en-CA" dirty="0" smtClean="0">
                <a:solidFill>
                  <a:prstClr val="black"/>
                </a:solidFill>
              </a:rPr>
              <a:t>Source: So Mobile</a:t>
            </a:r>
            <a:endParaRPr lang="en-CA" dirty="0">
              <a:solidFill>
                <a:prstClr val="black"/>
              </a:solidFill>
            </a:endParaRPr>
          </a:p>
        </p:txBody>
      </p:sp>
      <p:sp>
        <p:nvSpPr>
          <p:cNvPr id="10"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44</a:t>
            </a:fld>
            <a:endParaRPr lang="en-CA" sz="1050" dirty="0">
              <a:solidFill>
                <a:prstClr val="black"/>
              </a:solidFill>
              <a:latin typeface="Arial Black" pitchFamily="34" charset="0"/>
            </a:endParaRPr>
          </a:p>
        </p:txBody>
      </p:sp>
      <p:sp>
        <p:nvSpPr>
          <p:cNvPr id="3" name="Rectangle 2"/>
          <p:cNvSpPr/>
          <p:nvPr/>
        </p:nvSpPr>
        <p:spPr>
          <a:xfrm>
            <a:off x="529988" y="1905000"/>
            <a:ext cx="4091698" cy="369332"/>
          </a:xfrm>
          <a:prstGeom prst="rect">
            <a:avLst/>
          </a:prstGeom>
        </p:spPr>
        <p:txBody>
          <a:bodyPr wrap="none">
            <a:spAutoFit/>
          </a:bodyPr>
          <a:lstStyle/>
          <a:p>
            <a:r>
              <a:rPr lang="en-CA" dirty="0">
                <a:solidFill>
                  <a:prstClr val="black"/>
                </a:solidFill>
                <a:latin typeface="Arial" pitchFamily="34" charset="0"/>
                <a:cs typeface="Arial" pitchFamily="34" charset="0"/>
              </a:rPr>
              <a:t>Published Online First 17 March 2011 </a:t>
            </a:r>
          </a:p>
        </p:txBody>
      </p:sp>
      <p:sp>
        <p:nvSpPr>
          <p:cNvPr id="4" name="Rectangle 3"/>
          <p:cNvSpPr/>
          <p:nvPr/>
        </p:nvSpPr>
        <p:spPr>
          <a:xfrm>
            <a:off x="529988" y="3581400"/>
            <a:ext cx="8024886" cy="1938992"/>
          </a:xfrm>
          <a:prstGeom prst="rect">
            <a:avLst/>
          </a:prstGeom>
        </p:spPr>
        <p:txBody>
          <a:bodyPr wrap="square">
            <a:spAutoFit/>
          </a:bodyPr>
          <a:lstStyle/>
          <a:p>
            <a:r>
              <a:rPr lang="en-CA" sz="2400" b="1" dirty="0">
                <a:solidFill>
                  <a:prstClr val="black"/>
                </a:solidFill>
                <a:latin typeface="Arial" pitchFamily="34" charset="0"/>
                <a:cs typeface="Arial" pitchFamily="34" charset="0"/>
              </a:rPr>
              <a:t>Conclusion</a:t>
            </a:r>
            <a:r>
              <a:rPr lang="en-CA" sz="2400" dirty="0">
                <a:solidFill>
                  <a:prstClr val="black"/>
                </a:solidFill>
                <a:latin typeface="Arial" pitchFamily="34" charset="0"/>
                <a:cs typeface="Arial" pitchFamily="34" charset="0"/>
              </a:rPr>
              <a:t> This simple intervention improved STI knowledge in both sexes and STI testing in women, but had </a:t>
            </a:r>
            <a:r>
              <a:rPr lang="en-CA" sz="2400" dirty="0">
                <a:solidFill>
                  <a:srgbClr val="FF0000"/>
                </a:solidFill>
                <a:latin typeface="Arial" pitchFamily="34" charset="0"/>
                <a:cs typeface="Arial" pitchFamily="34" charset="0"/>
              </a:rPr>
              <a:t>no impact on condom use</a:t>
            </a:r>
            <a:r>
              <a:rPr lang="en-CA" sz="2400" dirty="0">
                <a:solidFill>
                  <a:prstClr val="black"/>
                </a:solidFill>
                <a:latin typeface="Arial" pitchFamily="34" charset="0"/>
                <a:cs typeface="Arial" pitchFamily="34" charset="0"/>
              </a:rPr>
              <a:t>. SMS and email are low cost, popular and convenient, and have considerable potential for health promotion. </a:t>
            </a:r>
          </a:p>
        </p:txBody>
      </p:sp>
      <p:sp>
        <p:nvSpPr>
          <p:cNvPr id="5" name="TextBox 4"/>
          <p:cNvSpPr txBox="1"/>
          <p:nvPr/>
        </p:nvSpPr>
        <p:spPr>
          <a:xfrm>
            <a:off x="533400" y="2514600"/>
            <a:ext cx="7645590" cy="923330"/>
          </a:xfrm>
          <a:prstGeom prst="rect">
            <a:avLst/>
          </a:prstGeom>
          <a:noFill/>
        </p:spPr>
        <p:txBody>
          <a:bodyPr wrap="square" rtlCol="0">
            <a:spAutoFit/>
          </a:bodyPr>
          <a:lstStyle/>
          <a:p>
            <a:r>
              <a:rPr lang="en-CA" dirty="0" smtClean="0">
                <a:solidFill>
                  <a:prstClr val="black"/>
                </a:solidFill>
                <a:latin typeface="Arial" pitchFamily="34" charset="0"/>
                <a:cs typeface="Arial" pitchFamily="34" charset="0"/>
              </a:rPr>
              <a:t>There were 994 people aged 16-29 recruited at a music festival to a non-blinded randomised controlled trial over 12 months.  They used catchy sexual prevention slogans.</a:t>
            </a:r>
            <a:endParaRPr lang="en-CA" dirty="0">
              <a:solidFill>
                <a:prstClr val="black"/>
              </a:solidFill>
              <a:latin typeface="Arial" pitchFamily="34" charset="0"/>
              <a:cs typeface="Arial" pitchFamily="34" charset="0"/>
            </a:endParaRPr>
          </a:p>
        </p:txBody>
      </p:sp>
      <p:sp>
        <p:nvSpPr>
          <p:cNvPr id="6" name="Title 1"/>
          <p:cNvSpPr txBox="1">
            <a:spLocks/>
          </p:cNvSpPr>
          <p:nvPr>
            <p:custDataLst>
              <p:tags r:id="rId1"/>
            </p:custDataLst>
          </p:nvPr>
        </p:nvSpPr>
        <p:spPr bwMode="auto">
          <a:xfrm>
            <a:off x="0" y="47625"/>
            <a:ext cx="896057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b="1" kern="1200">
                <a:solidFill>
                  <a:schemeClr val="tx2"/>
                </a:solidFill>
                <a:effectLst>
                  <a:glow rad="101600">
                    <a:schemeClr val="bg1">
                      <a:alpha val="60000"/>
                    </a:schemeClr>
                  </a:glow>
                </a:effectLst>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400" dirty="0" smtClean="0">
                <a:latin typeface="Arial" pitchFamily="34" charset="0"/>
                <a:cs typeface="Arial" pitchFamily="34" charset="0"/>
              </a:rPr>
              <a:t>Impact of text and email messaging on the sexual health of young people: A randomized controlled trial</a:t>
            </a:r>
          </a:p>
        </p:txBody>
      </p:sp>
      <p:sp>
        <p:nvSpPr>
          <p:cNvPr id="7"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stark\AppData\Local\Microsoft\Windows\Temporary Internet Files\Content.Outlook\XWXPJ5KI\CoverPicMHL-V3 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540" y="1067195"/>
            <a:ext cx="222885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stark\AppData\Local\Microsoft\Windows\Temporary Internet Files\Content.Outlook\XWXPJ5KI\theAppMHLV2-17-10-201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3516"/>
            <a:ext cx="3048000" cy="6564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45</a:t>
            </a:fld>
            <a:endParaRPr lang="en-CA" sz="1050" dirty="0">
              <a:solidFill>
                <a:prstClr val="black"/>
              </a:solidFill>
              <a:latin typeface="Arial Black" pitchFamily="34" charset="0"/>
            </a:endParaRPr>
          </a:p>
        </p:txBody>
      </p:sp>
      <p:sp>
        <p:nvSpPr>
          <p:cNvPr id="7"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3011648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46</a:t>
            </a:fld>
            <a:endParaRPr lang="en-CA" sz="1050" dirty="0">
              <a:solidFill>
                <a:prstClr val="black"/>
              </a:solidFill>
              <a:latin typeface="Arial Black" pitchFamily="34" charset="0"/>
            </a:endParaRPr>
          </a:p>
        </p:txBody>
      </p:sp>
      <p:sp>
        <p:nvSpPr>
          <p:cNvPr id="3" name="Title 1"/>
          <p:cNvSpPr>
            <a:spLocks noGrp="1"/>
          </p:cNvSpPr>
          <p:nvPr>
            <p:ph type="title"/>
            <p:custDataLst>
              <p:tags r:id="rId1"/>
            </p:custDataLst>
          </p:nvPr>
        </p:nvSpPr>
        <p:spPr>
          <a:xfrm>
            <a:off x="123966" y="0"/>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US" sz="3200" b="1" dirty="0">
                <a:solidFill>
                  <a:schemeClr val="tx2"/>
                </a:solidFill>
                <a:effectLst>
                  <a:glow rad="101600">
                    <a:schemeClr val="bg1">
                      <a:alpha val="60000"/>
                    </a:schemeClr>
                  </a:glow>
                </a:effectLst>
                <a:latin typeface="Arial" pitchFamily="34" charset="0"/>
                <a:cs typeface="Arial" pitchFamily="34" charset="0"/>
              </a:rPr>
              <a:t>Emerging Privacy Concerns</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778" y="1580612"/>
            <a:ext cx="4130548" cy="2991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1047213"/>
            <a:ext cx="4252275" cy="4058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47</a:t>
            </a:fld>
            <a:endParaRPr lang="en-CA" sz="1050" dirty="0">
              <a:solidFill>
                <a:prstClr val="black"/>
              </a:solidFill>
              <a:latin typeface="Arial Black"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 y="2133600"/>
            <a:ext cx="5648325" cy="4076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999" y="1362075"/>
            <a:ext cx="43815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custDataLst>
              <p:tags r:id="rId1"/>
            </p:custDataLst>
          </p:nvPr>
        </p:nvSpPr>
        <p:spPr>
          <a:xfrm>
            <a:off x="76200" y="0"/>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US" sz="3200" b="1" dirty="0">
                <a:solidFill>
                  <a:schemeClr val="tx2"/>
                </a:solidFill>
                <a:effectLst>
                  <a:glow rad="101600">
                    <a:schemeClr val="bg1">
                      <a:alpha val="60000"/>
                    </a:schemeClr>
                  </a:glow>
                </a:effectLst>
                <a:latin typeface="Arial" pitchFamily="34" charset="0"/>
                <a:cs typeface="Arial" pitchFamily="34" charset="0"/>
              </a:rPr>
              <a:t>Emerging Privacy Concerns</a:t>
            </a:r>
          </a:p>
        </p:txBody>
      </p:sp>
      <p:sp>
        <p:nvSpPr>
          <p:cNvPr id="6"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48</a:t>
            </a:fld>
            <a:endParaRPr lang="en-CA" sz="1050" dirty="0">
              <a:solidFill>
                <a:prstClr val="black"/>
              </a:solidFill>
              <a:latin typeface="Arial Black" pitchFamily="34" charset="0"/>
            </a:endParaRPr>
          </a:p>
        </p:txBody>
      </p:sp>
      <p:sp>
        <p:nvSpPr>
          <p:cNvPr id="3" name="Title 1"/>
          <p:cNvSpPr>
            <a:spLocks noGrp="1"/>
          </p:cNvSpPr>
          <p:nvPr>
            <p:ph type="title"/>
          </p:nvPr>
        </p:nvSpPr>
        <p:spPr>
          <a:xfrm>
            <a:off x="179512" y="0"/>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CA" sz="3200" b="1" dirty="0">
                <a:solidFill>
                  <a:schemeClr val="tx2"/>
                </a:solidFill>
                <a:effectLst>
                  <a:glow rad="101600">
                    <a:schemeClr val="bg1">
                      <a:alpha val="60000"/>
                    </a:schemeClr>
                  </a:glow>
                </a:effectLst>
                <a:latin typeface="Arial" pitchFamily="34" charset="0"/>
                <a:cs typeface="Arial" pitchFamily="34" charset="0"/>
              </a:rPr>
              <a:t>Health Links – The Ontario </a:t>
            </a:r>
            <a:r>
              <a:rPr lang="en-CA" sz="3200" b="1" dirty="0" err="1">
                <a:solidFill>
                  <a:schemeClr val="tx2"/>
                </a:solidFill>
                <a:effectLst>
                  <a:glow rad="101600">
                    <a:schemeClr val="bg1">
                      <a:alpha val="60000"/>
                    </a:schemeClr>
                  </a:glow>
                </a:effectLst>
                <a:latin typeface="Arial" pitchFamily="34" charset="0"/>
                <a:cs typeface="Arial" pitchFamily="34" charset="0"/>
              </a:rPr>
              <a:t>Govt’s</a:t>
            </a:r>
            <a:r>
              <a:rPr lang="en-CA" sz="3200" b="1" dirty="0">
                <a:solidFill>
                  <a:schemeClr val="tx2"/>
                </a:solidFill>
                <a:effectLst>
                  <a:glow rad="101600">
                    <a:schemeClr val="bg1">
                      <a:alpha val="60000"/>
                    </a:schemeClr>
                  </a:glow>
                </a:effectLst>
                <a:latin typeface="Arial" pitchFamily="34" charset="0"/>
                <a:cs typeface="Arial" pitchFamily="34" charset="0"/>
              </a:rPr>
              <a:t> Vision</a:t>
            </a:r>
          </a:p>
        </p:txBody>
      </p:sp>
      <p:sp>
        <p:nvSpPr>
          <p:cNvPr id="5"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
        <p:nvSpPr>
          <p:cNvPr id="6" name="Rectangle 5"/>
          <p:cNvSpPr/>
          <p:nvPr/>
        </p:nvSpPr>
        <p:spPr>
          <a:xfrm>
            <a:off x="0" y="1371600"/>
            <a:ext cx="9144000" cy="4673587"/>
          </a:xfrm>
          <a:prstGeom prst="rect">
            <a:avLst/>
          </a:prstGeom>
        </p:spPr>
        <p:txBody>
          <a:bodyPr wrap="square">
            <a:spAutoFit/>
          </a:bodyPr>
          <a:lstStyle/>
          <a:p>
            <a:pPr>
              <a:lnSpc>
                <a:spcPct val="115000"/>
              </a:lnSpc>
              <a:spcAft>
                <a:spcPts val="1000"/>
              </a:spcAft>
            </a:pPr>
            <a:r>
              <a:rPr lang="en-CA" sz="1600" b="1" dirty="0" smtClean="0">
                <a:latin typeface="Arial" pitchFamily="34" charset="0"/>
                <a:cs typeface="Arial" pitchFamily="34" charset="0"/>
              </a:rPr>
              <a:t>Collaboration - </a:t>
            </a:r>
            <a:r>
              <a:rPr lang="en-CA" sz="1600" dirty="0">
                <a:latin typeface="Arial" pitchFamily="34" charset="0"/>
                <a:cs typeface="Arial" pitchFamily="34" charset="0"/>
              </a:rPr>
              <a:t>Health Links encourages the idea of collaboration and coordination amongst health care providers to support patients at all levels of the health system.</a:t>
            </a:r>
            <a:endParaRPr lang="en-CA" sz="1600" dirty="0">
              <a:latin typeface="Arial" pitchFamily="34" charset="0"/>
              <a:ea typeface="Calibri"/>
              <a:cs typeface="Arial" pitchFamily="34" charset="0"/>
            </a:endParaRPr>
          </a:p>
          <a:p>
            <a:pPr>
              <a:lnSpc>
                <a:spcPct val="115000"/>
              </a:lnSpc>
              <a:spcAft>
                <a:spcPts val="1000"/>
              </a:spcAft>
            </a:pPr>
            <a:r>
              <a:rPr lang="en-CA" sz="1600" b="1" dirty="0" smtClean="0">
                <a:latin typeface="Arial" pitchFamily="34" charset="0"/>
                <a:cs typeface="Arial" pitchFamily="34" charset="0"/>
              </a:rPr>
              <a:t>Involving </a:t>
            </a:r>
            <a:r>
              <a:rPr lang="en-CA" sz="1600" b="1" dirty="0">
                <a:latin typeface="Arial" pitchFamily="34" charset="0"/>
                <a:cs typeface="Arial" pitchFamily="34" charset="0"/>
              </a:rPr>
              <a:t>all </a:t>
            </a:r>
            <a:r>
              <a:rPr lang="en-CA" sz="1600" b="1" dirty="0" smtClean="0">
                <a:latin typeface="Arial" pitchFamily="34" charset="0"/>
                <a:cs typeface="Arial" pitchFamily="34" charset="0"/>
              </a:rPr>
              <a:t>Stakeholders - </a:t>
            </a:r>
            <a:r>
              <a:rPr lang="en-CA" sz="1600" dirty="0">
                <a:latin typeface="Arial" pitchFamily="34" charset="0"/>
                <a:cs typeface="Arial" pitchFamily="34" charset="0"/>
              </a:rPr>
              <a:t>Involves all stakeholders (family care providers, specialists, hospitals, long-term care, home care and other community supports) in patient care</a:t>
            </a:r>
            <a:r>
              <a:rPr lang="en-CA" sz="1600" dirty="0" smtClean="0">
                <a:latin typeface="Arial" pitchFamily="34" charset="0"/>
                <a:cs typeface="Arial" pitchFamily="34" charset="0"/>
              </a:rPr>
              <a:t>.</a:t>
            </a:r>
            <a:endParaRPr lang="en-CA" sz="1600" b="1" dirty="0">
              <a:latin typeface="Arial" pitchFamily="34" charset="0"/>
              <a:ea typeface="Calibri"/>
              <a:cs typeface="Arial" pitchFamily="34" charset="0"/>
            </a:endParaRPr>
          </a:p>
          <a:p>
            <a:pPr>
              <a:lnSpc>
                <a:spcPct val="115000"/>
              </a:lnSpc>
              <a:spcAft>
                <a:spcPts val="1000"/>
              </a:spcAft>
            </a:pPr>
            <a:r>
              <a:rPr lang="en-CA" sz="1600" b="1" dirty="0">
                <a:latin typeface="Arial" pitchFamily="34" charset="0"/>
                <a:cs typeface="Arial" pitchFamily="34" charset="0"/>
              </a:rPr>
              <a:t>Patient </a:t>
            </a:r>
            <a:r>
              <a:rPr lang="en-CA" sz="1600" b="1" dirty="0" smtClean="0">
                <a:latin typeface="Arial" pitchFamily="34" charset="0"/>
                <a:cs typeface="Arial" pitchFamily="34" charset="0"/>
              </a:rPr>
              <a:t>Involvement - </a:t>
            </a:r>
            <a:r>
              <a:rPr lang="en-CA" sz="1600" dirty="0">
                <a:latin typeface="Arial" pitchFamily="34" charset="0"/>
                <a:cs typeface="Arial" pitchFamily="34" charset="0"/>
              </a:rPr>
              <a:t>Health Links will work closely with patients, so that health care providers can formulate an individualized plan, and ensure the plan is being followed</a:t>
            </a:r>
            <a:r>
              <a:rPr lang="en-CA" sz="1600" dirty="0" smtClean="0">
                <a:latin typeface="Arial" pitchFamily="34" charset="0"/>
                <a:cs typeface="Arial" pitchFamily="34" charset="0"/>
              </a:rPr>
              <a:t>.</a:t>
            </a:r>
            <a:endParaRPr lang="en-CA" sz="1600" b="1" dirty="0">
              <a:latin typeface="Arial" pitchFamily="34" charset="0"/>
              <a:ea typeface="Calibri"/>
              <a:cs typeface="Arial" pitchFamily="34" charset="0"/>
            </a:endParaRPr>
          </a:p>
          <a:p>
            <a:pPr>
              <a:lnSpc>
                <a:spcPct val="115000"/>
              </a:lnSpc>
              <a:spcAft>
                <a:spcPts val="1000"/>
              </a:spcAft>
            </a:pPr>
            <a:r>
              <a:rPr lang="en-CA" sz="1600" b="1" dirty="0" smtClean="0">
                <a:latin typeface="Arial" pitchFamily="34" charset="0"/>
                <a:cs typeface="Arial" pitchFamily="34" charset="0"/>
              </a:rPr>
              <a:t>Information/Resource Sharing - </a:t>
            </a:r>
            <a:r>
              <a:rPr lang="en-CA" sz="1600" dirty="0">
                <a:latin typeface="Arial" pitchFamily="34" charset="0"/>
                <a:cs typeface="Arial" pitchFamily="34" charset="0"/>
              </a:rPr>
              <a:t>Health Links will facilitate information sharing and improved coordination amongst stakeholders, which will allow patients to receive faster care and spend less time waiting</a:t>
            </a:r>
            <a:r>
              <a:rPr lang="en-CA" sz="1600" dirty="0" smtClean="0">
                <a:latin typeface="Arial" pitchFamily="34" charset="0"/>
                <a:cs typeface="Arial" pitchFamily="34" charset="0"/>
              </a:rPr>
              <a:t>.</a:t>
            </a:r>
            <a:endParaRPr lang="en-CA" sz="1600" b="1" dirty="0" smtClean="0">
              <a:latin typeface="Arial" pitchFamily="34" charset="0"/>
              <a:cs typeface="Arial" pitchFamily="34" charset="0"/>
            </a:endParaRPr>
          </a:p>
          <a:p>
            <a:pPr>
              <a:lnSpc>
                <a:spcPct val="115000"/>
              </a:lnSpc>
              <a:spcAft>
                <a:spcPts val="1000"/>
              </a:spcAft>
            </a:pPr>
            <a:r>
              <a:rPr lang="en-CA" sz="1600" b="1" dirty="0">
                <a:latin typeface="Arial" pitchFamily="34" charset="0"/>
                <a:cs typeface="Arial" pitchFamily="34" charset="0"/>
              </a:rPr>
              <a:t>Outcomes </a:t>
            </a:r>
            <a:r>
              <a:rPr lang="en-CA" sz="1600" b="1" dirty="0" smtClean="0">
                <a:latin typeface="Arial" pitchFamily="34" charset="0"/>
                <a:cs typeface="Arial" pitchFamily="34" charset="0"/>
              </a:rPr>
              <a:t>Measurements - </a:t>
            </a:r>
            <a:r>
              <a:rPr lang="en-CA" sz="1600" dirty="0">
                <a:latin typeface="Arial" pitchFamily="34" charset="0"/>
                <a:cs typeface="Arial" pitchFamily="34" charset="0"/>
              </a:rPr>
              <a:t>Health Links will measure results and develop plans to improve access to family care, reduce avoidable emergency room visits, reduce hospital re-admissions, etc</a:t>
            </a:r>
            <a:r>
              <a:rPr lang="en-CA" sz="1600" dirty="0" smtClean="0">
                <a:latin typeface="Arial" pitchFamily="34" charset="0"/>
                <a:cs typeface="Arial" pitchFamily="34" charset="0"/>
              </a:rPr>
              <a:t>.</a:t>
            </a:r>
            <a:endParaRPr lang="en-CA" sz="1600" b="1" dirty="0" smtClean="0">
              <a:latin typeface="Arial" pitchFamily="34" charset="0"/>
              <a:cs typeface="Arial" pitchFamily="34" charset="0"/>
            </a:endParaRPr>
          </a:p>
          <a:p>
            <a:pPr>
              <a:lnSpc>
                <a:spcPct val="115000"/>
              </a:lnSpc>
              <a:spcAft>
                <a:spcPts val="1000"/>
              </a:spcAft>
            </a:pPr>
            <a:r>
              <a:rPr lang="en-CA" sz="1600" b="1" dirty="0" smtClean="0">
                <a:latin typeface="Arial" pitchFamily="34" charset="0"/>
                <a:cs typeface="Arial" pitchFamily="34" charset="0"/>
              </a:rPr>
              <a:t>Other - </a:t>
            </a:r>
            <a:r>
              <a:rPr lang="en-CA" sz="1600" dirty="0">
                <a:latin typeface="Arial" pitchFamily="34" charset="0"/>
                <a:cs typeface="Arial" pitchFamily="34" charset="0"/>
              </a:rPr>
              <a:t>Health Links aims to manage patients with complex chronic disease using a comprehensive, integrated, easy to navigate, and collaborative approach across the entire health care system</a:t>
            </a:r>
            <a:r>
              <a:rPr lang="en-CA" sz="1600" dirty="0" smtClean="0">
                <a:latin typeface="Arial" pitchFamily="34" charset="0"/>
                <a:cs typeface="Arial" pitchFamily="34" charset="0"/>
              </a:rPr>
              <a:t>.</a:t>
            </a:r>
            <a:endParaRPr lang="en-CA" sz="1600" b="1" dirty="0" smtClean="0">
              <a:latin typeface="Arial" pitchFamily="34" charset="0"/>
              <a:cs typeface="Arial" pitchFamily="34" charset="0"/>
            </a:endParaRP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49</a:t>
            </a:fld>
            <a:endParaRPr lang="en-CA" sz="1050" dirty="0">
              <a:solidFill>
                <a:prstClr val="black"/>
              </a:solidFill>
              <a:latin typeface="Arial Black"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221" y="2951533"/>
            <a:ext cx="6039498" cy="32604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6"/>
          <p:cNvSpPr txBox="1">
            <a:spLocks noChangeArrowheads="1"/>
          </p:cNvSpPr>
          <p:nvPr/>
        </p:nvSpPr>
        <p:spPr bwMode="auto">
          <a:xfrm>
            <a:off x="186533" y="1295400"/>
            <a:ext cx="938745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ea typeface="ＭＳ Ｐゴシック" pitchFamily="34" charset="-128"/>
              </a:defRPr>
            </a:lvl1pPr>
            <a:lvl2pPr marL="971550" indent="-514350" eaLnBrk="0" hangingPunct="0">
              <a:defRPr sz="2800">
                <a:solidFill>
                  <a:schemeClr val="tx1"/>
                </a:solidFill>
                <a:latin typeface="Arial" pitchFamily="34" charset="0"/>
                <a:ea typeface="ＭＳ Ｐゴシック" pitchFamily="34" charset="-128"/>
              </a:defRPr>
            </a:lvl2pPr>
            <a:lvl3pPr marL="1143000" indent="-228600" eaLnBrk="0" hangingPunct="0">
              <a:defRPr sz="2800">
                <a:solidFill>
                  <a:schemeClr val="tx1"/>
                </a:solidFill>
                <a:latin typeface="Arial" pitchFamily="34" charset="0"/>
                <a:ea typeface="ＭＳ Ｐゴシック" pitchFamily="34" charset="-128"/>
              </a:defRPr>
            </a:lvl3pPr>
            <a:lvl4pPr marL="1600200" indent="-228600" eaLnBrk="0" hangingPunct="0">
              <a:defRPr sz="2800">
                <a:solidFill>
                  <a:schemeClr val="tx1"/>
                </a:solidFill>
                <a:latin typeface="Arial" pitchFamily="34" charset="0"/>
                <a:ea typeface="ＭＳ Ｐゴシック" pitchFamily="34" charset="-128"/>
              </a:defRPr>
            </a:lvl4pPr>
            <a:lvl5pPr marL="2057400" indent="-228600" eaLnBrk="0" hangingPunct="0">
              <a:defRPr sz="28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pPr eaLnBrk="1" hangingPunct="1"/>
            <a:r>
              <a:rPr lang="en-CA" sz="2000" dirty="0"/>
              <a:t>You can visit our website at </a:t>
            </a:r>
            <a:r>
              <a:rPr lang="en-CA" sz="2000" dirty="0" smtClean="0">
                <a:hlinkClick r:id="rId3"/>
              </a:rPr>
              <a:t>www.mihealth.com</a:t>
            </a:r>
            <a:r>
              <a:rPr lang="en-CA" sz="2000" dirty="0" smtClean="0"/>
              <a:t> to find out more information</a:t>
            </a:r>
            <a:endParaRPr lang="en-CA" sz="2000" dirty="0"/>
          </a:p>
          <a:p>
            <a:pPr eaLnBrk="1" hangingPunct="1"/>
            <a:endParaRPr lang="en-CA" sz="2000" dirty="0"/>
          </a:p>
          <a:p>
            <a:pPr eaLnBrk="1" hangingPunct="1"/>
            <a:r>
              <a:rPr lang="en-CA" sz="2000" dirty="0"/>
              <a:t>You can also contact me personally at:</a:t>
            </a:r>
          </a:p>
          <a:p>
            <a:pPr lvl="1" eaLnBrk="1" hangingPunct="1">
              <a:buFont typeface="Arial" pitchFamily="34" charset="0"/>
              <a:buChar char="•"/>
            </a:pPr>
            <a:r>
              <a:rPr lang="en-CA" sz="2000" dirty="0" smtClean="0"/>
              <a:t>Office</a:t>
            </a:r>
            <a:r>
              <a:rPr lang="en-CA" sz="2000" dirty="0"/>
              <a:t>: 1-855-341-4040</a:t>
            </a:r>
          </a:p>
          <a:p>
            <a:pPr lvl="1" eaLnBrk="1" hangingPunct="1">
              <a:buFont typeface="Arial" pitchFamily="34" charset="0"/>
              <a:buChar char="•"/>
            </a:pPr>
            <a:r>
              <a:rPr lang="en-CA" sz="2000" dirty="0"/>
              <a:t>Email: </a:t>
            </a:r>
            <a:r>
              <a:rPr lang="en-CA" sz="2000" dirty="0" smtClean="0">
                <a:hlinkClick r:id="rId4"/>
              </a:rPr>
              <a:t>drwendy.graham@mihealth.com</a:t>
            </a:r>
            <a:endParaRPr lang="en-CA" sz="2000" dirty="0"/>
          </a:p>
          <a:p>
            <a:pPr lvl="1" eaLnBrk="1" hangingPunct="1"/>
            <a:endParaRPr lang="en-CA" sz="2000" dirty="0"/>
          </a:p>
        </p:txBody>
      </p:sp>
      <p:sp>
        <p:nvSpPr>
          <p:cNvPr id="5" name="Title 1"/>
          <p:cNvSpPr>
            <a:spLocks noGrp="1"/>
          </p:cNvSpPr>
          <p:nvPr>
            <p:ph type="title"/>
          </p:nvPr>
        </p:nvSpPr>
        <p:spPr>
          <a:xfrm>
            <a:off x="167483" y="0"/>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en-CA" sz="3200" b="1" dirty="0">
                <a:solidFill>
                  <a:schemeClr val="tx2"/>
                </a:solidFill>
                <a:effectLst>
                  <a:glow rad="101600">
                    <a:schemeClr val="bg1">
                      <a:alpha val="60000"/>
                    </a:schemeClr>
                  </a:glow>
                </a:effectLst>
                <a:latin typeface="Arial" pitchFamily="34" charset="0"/>
                <a:cs typeface="Arial" pitchFamily="34" charset="0"/>
              </a:rPr>
              <a:t>Thank You!</a:t>
            </a:r>
          </a:p>
        </p:txBody>
      </p:sp>
      <p:sp>
        <p:nvSpPr>
          <p:cNvPr id="6" name="Footer Placeholder 2"/>
          <p:cNvSpPr txBox="1">
            <a:spLocks/>
          </p:cNvSpPr>
          <p:nvPr/>
        </p:nvSpPr>
        <p:spPr>
          <a:xfrm>
            <a:off x="3352800" y="6564691"/>
            <a:ext cx="3248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smtClean="0">
                <a:latin typeface="Arial Black" pitchFamily="34" charset="0"/>
              </a:rPr>
              <a:t>© Dr. Wendy Graham 2013</a:t>
            </a:r>
          </a:p>
        </p:txBody>
      </p:sp>
    </p:spTree>
    <p:extLst>
      <p:ext uri="{BB962C8B-B14F-4D97-AF65-F5344CB8AC3E}">
        <p14:creationId xmlns:p14="http://schemas.microsoft.com/office/powerpoint/2010/main" val="18210114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304800" y="76200"/>
            <a:ext cx="7023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fontAlgn="base">
              <a:spcBef>
                <a:spcPct val="0"/>
              </a:spcBef>
              <a:spcAft>
                <a:spcPct val="0"/>
              </a:spcAft>
              <a:defRPr sz="2800" b="1">
                <a:solidFill>
                  <a:schemeClr val="tx2"/>
                </a:solidFill>
                <a:effectLst>
                  <a:glow rad="101600">
                    <a:schemeClr val="bg1">
                      <a:alpha val="60000"/>
                    </a:schemeClr>
                  </a:glow>
                </a:effectLst>
                <a:latin typeface="Arial"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sz="3600" dirty="0"/>
              <a:t>Provincial Budget Balances</a:t>
            </a:r>
          </a:p>
        </p:txBody>
      </p:sp>
      <p:sp>
        <p:nvSpPr>
          <p:cNvPr id="136195" name="Text Box 3"/>
          <p:cNvSpPr txBox="1">
            <a:spLocks noChangeArrowheads="1"/>
          </p:cNvSpPr>
          <p:nvPr/>
        </p:nvSpPr>
        <p:spPr bwMode="auto">
          <a:xfrm>
            <a:off x="1447800" y="727075"/>
            <a:ext cx="6781800" cy="547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000" b="1" dirty="0" smtClean="0">
                <a:effectLst>
                  <a:outerShdw blurRad="38100" dist="38100" dir="2700000" algn="tl">
                    <a:srgbClr val="C0C0C0"/>
                  </a:outerShdw>
                </a:effectLst>
              </a:rPr>
              <a:t>				          $ Millions					  11-12(p)       12-13 (p)	  			</a:t>
            </a:r>
          </a:p>
          <a:p>
            <a:pPr>
              <a:defRPr/>
            </a:pPr>
            <a:r>
              <a:rPr lang="en-US" sz="2000" b="1" dirty="0" smtClean="0">
                <a:solidFill>
                  <a:srgbClr val="000066"/>
                </a:solidFill>
                <a:effectLst>
                  <a:outerShdw blurRad="38100" dist="38100" dir="2700000" algn="tl">
                    <a:srgbClr val="C0C0C0"/>
                  </a:outerShdw>
                </a:effectLst>
              </a:rPr>
              <a:t>Federal				 </a:t>
            </a:r>
            <a:r>
              <a:rPr lang="en-US" sz="2000" b="1" dirty="0" smtClean="0">
                <a:solidFill>
                  <a:srgbClr val="800000"/>
                </a:solidFill>
                <a:effectLst>
                  <a:outerShdw blurRad="38100" dist="38100" dir="2700000" algn="tl">
                    <a:srgbClr val="C0C0C0"/>
                  </a:outerShdw>
                </a:effectLst>
              </a:rPr>
              <a:t>-24,900         -21,100</a:t>
            </a:r>
          </a:p>
          <a:p>
            <a:pPr>
              <a:lnSpc>
                <a:spcPct val="15000"/>
              </a:lnSpc>
              <a:defRPr/>
            </a:pPr>
            <a:endParaRPr lang="en-US" sz="2000" b="1" dirty="0" smtClean="0">
              <a:effectLst>
                <a:outerShdw blurRad="38100" dist="38100" dir="2700000" algn="tl">
                  <a:srgbClr val="C0C0C0"/>
                </a:outerShdw>
              </a:effectLst>
            </a:endParaRPr>
          </a:p>
          <a:p>
            <a:pPr>
              <a:defRPr/>
            </a:pPr>
            <a:r>
              <a:rPr lang="en-US" sz="2000" b="1" dirty="0" smtClean="0">
                <a:effectLst>
                  <a:outerShdw blurRad="38100" dist="38100" dir="2700000" algn="tl">
                    <a:srgbClr val="C0C0C0"/>
                  </a:outerShdw>
                </a:effectLst>
              </a:rPr>
              <a:t>NL				       776		 </a:t>
            </a:r>
            <a:r>
              <a:rPr lang="en-US" sz="2000" b="1" dirty="0" smtClean="0">
                <a:solidFill>
                  <a:srgbClr val="800000"/>
                </a:solidFill>
                <a:effectLst>
                  <a:outerShdw blurRad="38100" dist="38100" dir="2700000" algn="tl">
                    <a:srgbClr val="C0C0C0"/>
                  </a:outerShdw>
                </a:effectLst>
              </a:rPr>
              <a:t>-258</a:t>
            </a:r>
          </a:p>
          <a:p>
            <a:pPr>
              <a:lnSpc>
                <a:spcPct val="15000"/>
              </a:lnSpc>
              <a:defRPr/>
            </a:pPr>
            <a:endParaRPr lang="en-US" sz="2000" b="1" dirty="0" smtClean="0">
              <a:effectLst>
                <a:outerShdw blurRad="38100" dist="38100" dir="2700000" algn="tl">
                  <a:srgbClr val="C0C0C0"/>
                </a:outerShdw>
              </a:effectLst>
            </a:endParaRPr>
          </a:p>
          <a:p>
            <a:pPr>
              <a:defRPr/>
            </a:pPr>
            <a:r>
              <a:rPr lang="en-US" sz="2000" b="1" dirty="0" smtClean="0">
                <a:solidFill>
                  <a:srgbClr val="000066"/>
                </a:solidFill>
                <a:effectLst>
                  <a:outerShdw blurRad="38100" dist="38100" dir="2700000" algn="tl">
                    <a:srgbClr val="C0C0C0"/>
                  </a:outerShdw>
                </a:effectLst>
              </a:rPr>
              <a:t>PEI				        </a:t>
            </a:r>
            <a:r>
              <a:rPr lang="en-US" sz="2000" b="1" dirty="0" smtClean="0">
                <a:solidFill>
                  <a:srgbClr val="800000"/>
                </a:solidFill>
                <a:effectLst>
                  <a:outerShdw blurRad="38100" dist="38100" dir="2700000" algn="tl">
                    <a:srgbClr val="C0C0C0"/>
                  </a:outerShdw>
                </a:effectLst>
              </a:rPr>
              <a:t>-79	   -75</a:t>
            </a:r>
          </a:p>
          <a:p>
            <a:pPr>
              <a:lnSpc>
                <a:spcPct val="15000"/>
              </a:lnSpc>
              <a:defRPr/>
            </a:pPr>
            <a:endParaRPr lang="en-US" sz="2000" b="1" dirty="0" smtClean="0">
              <a:solidFill>
                <a:srgbClr val="000066"/>
              </a:solidFill>
              <a:effectLst>
                <a:outerShdw blurRad="38100" dist="38100" dir="2700000" algn="tl">
                  <a:srgbClr val="C0C0C0"/>
                </a:outerShdw>
              </a:effectLst>
            </a:endParaRPr>
          </a:p>
          <a:p>
            <a:pPr>
              <a:defRPr/>
            </a:pPr>
            <a:r>
              <a:rPr lang="en-US" sz="2000" b="1" dirty="0" smtClean="0">
                <a:effectLst>
                  <a:outerShdw blurRad="38100" dist="38100" dir="2700000" algn="tl">
                    <a:srgbClr val="C0C0C0"/>
                  </a:outerShdw>
                </a:effectLst>
              </a:rPr>
              <a:t>NS				      </a:t>
            </a:r>
            <a:r>
              <a:rPr lang="en-US" sz="2000" b="1" dirty="0" smtClean="0">
                <a:solidFill>
                  <a:srgbClr val="800000"/>
                </a:solidFill>
                <a:effectLst>
                  <a:outerShdw blurRad="38100" dist="38100" dir="2700000" algn="tl">
                    <a:srgbClr val="C0C0C0"/>
                  </a:outerShdw>
                </a:effectLst>
              </a:rPr>
              <a:t>-261	 -211</a:t>
            </a:r>
          </a:p>
          <a:p>
            <a:pPr>
              <a:lnSpc>
                <a:spcPct val="15000"/>
              </a:lnSpc>
              <a:defRPr/>
            </a:pPr>
            <a:endParaRPr lang="en-US" sz="2000" b="1" dirty="0" smtClean="0">
              <a:effectLst>
                <a:outerShdw blurRad="38100" dist="38100" dir="2700000" algn="tl">
                  <a:srgbClr val="C0C0C0"/>
                </a:outerShdw>
              </a:effectLst>
            </a:endParaRPr>
          </a:p>
          <a:p>
            <a:pPr>
              <a:defRPr/>
            </a:pPr>
            <a:r>
              <a:rPr lang="en-US" sz="2000" b="1" dirty="0" smtClean="0">
                <a:solidFill>
                  <a:srgbClr val="000066"/>
                </a:solidFill>
                <a:effectLst>
                  <a:outerShdw blurRad="38100" dist="38100" dir="2700000" algn="tl">
                    <a:srgbClr val="C0C0C0"/>
                  </a:outerShdw>
                </a:effectLst>
              </a:rPr>
              <a:t>NB				      </a:t>
            </a:r>
            <a:r>
              <a:rPr lang="en-US" sz="2000" b="1" dirty="0" smtClean="0">
                <a:solidFill>
                  <a:srgbClr val="800000"/>
                </a:solidFill>
                <a:effectLst>
                  <a:outerShdw blurRad="38100" dist="38100" dir="2700000" algn="tl">
                    <a:srgbClr val="C0C0C0"/>
                  </a:outerShdw>
                </a:effectLst>
              </a:rPr>
              <a:t>-471	 -183</a:t>
            </a:r>
          </a:p>
          <a:p>
            <a:pPr>
              <a:lnSpc>
                <a:spcPct val="15000"/>
              </a:lnSpc>
              <a:defRPr/>
            </a:pPr>
            <a:endParaRPr lang="en-US" sz="2000" b="1" dirty="0" smtClean="0">
              <a:solidFill>
                <a:srgbClr val="000066"/>
              </a:solidFill>
              <a:effectLst>
                <a:outerShdw blurRad="38100" dist="38100" dir="2700000" algn="tl">
                  <a:srgbClr val="C0C0C0"/>
                </a:outerShdw>
              </a:effectLst>
            </a:endParaRPr>
          </a:p>
          <a:p>
            <a:pPr>
              <a:defRPr/>
            </a:pPr>
            <a:r>
              <a:rPr lang="en-US" sz="2000" b="1" dirty="0" smtClean="0">
                <a:effectLst>
                  <a:outerShdw blurRad="38100" dist="38100" dir="2700000" algn="tl">
                    <a:srgbClr val="C0C0C0"/>
                  </a:outerShdw>
                </a:effectLst>
              </a:rPr>
              <a:t>QC				   </a:t>
            </a:r>
            <a:r>
              <a:rPr lang="en-US" sz="2000" b="1" dirty="0" smtClean="0">
                <a:solidFill>
                  <a:srgbClr val="800000"/>
                </a:solidFill>
                <a:effectLst>
                  <a:outerShdw blurRad="38100" dist="38100" dir="2700000" algn="tl">
                    <a:srgbClr val="C0C0C0"/>
                  </a:outerShdw>
                </a:effectLst>
              </a:rPr>
              <a:t>-3,300           -1,500</a:t>
            </a:r>
          </a:p>
          <a:p>
            <a:pPr>
              <a:lnSpc>
                <a:spcPct val="15000"/>
              </a:lnSpc>
              <a:defRPr/>
            </a:pPr>
            <a:endParaRPr lang="en-US" sz="2000" b="1" dirty="0" smtClean="0">
              <a:effectLst>
                <a:outerShdw blurRad="38100" dist="38100" dir="2700000" algn="tl">
                  <a:srgbClr val="C0C0C0"/>
                </a:outerShdw>
              </a:effectLst>
            </a:endParaRPr>
          </a:p>
          <a:p>
            <a:pPr>
              <a:defRPr/>
            </a:pPr>
            <a:r>
              <a:rPr lang="en-US" sz="2000" b="1" dirty="0" smtClean="0">
                <a:solidFill>
                  <a:srgbClr val="000066"/>
                </a:solidFill>
                <a:effectLst>
                  <a:outerShdw blurRad="38100" dist="38100" dir="2700000" algn="tl">
                    <a:srgbClr val="C0C0C0"/>
                  </a:outerShdw>
                </a:effectLst>
              </a:rPr>
              <a:t>ON			              </a:t>
            </a:r>
            <a:r>
              <a:rPr lang="en-US" sz="2000" b="1" dirty="0" smtClean="0">
                <a:solidFill>
                  <a:srgbClr val="800000"/>
                </a:solidFill>
                <a:effectLst>
                  <a:outerShdw blurRad="38100" dist="38100" dir="2700000" algn="tl">
                    <a:srgbClr val="C0C0C0"/>
                  </a:outerShdw>
                </a:effectLst>
              </a:rPr>
              <a:t>-15,000         -14,800	</a:t>
            </a:r>
          </a:p>
          <a:p>
            <a:pPr>
              <a:lnSpc>
                <a:spcPct val="15000"/>
              </a:lnSpc>
              <a:defRPr/>
            </a:pPr>
            <a:endParaRPr lang="en-US" sz="2000" b="1" dirty="0" smtClean="0">
              <a:solidFill>
                <a:srgbClr val="000066"/>
              </a:solidFill>
              <a:effectLst>
                <a:outerShdw blurRad="38100" dist="38100" dir="2700000" algn="tl">
                  <a:srgbClr val="C0C0C0"/>
                </a:outerShdw>
              </a:effectLst>
            </a:endParaRPr>
          </a:p>
          <a:p>
            <a:pPr>
              <a:defRPr/>
            </a:pPr>
            <a:r>
              <a:rPr lang="en-US" sz="2000" b="1" dirty="0" smtClean="0">
                <a:effectLst>
                  <a:outerShdw blurRad="38100" dist="38100" dir="2700000" algn="tl">
                    <a:srgbClr val="C0C0C0"/>
                  </a:outerShdw>
                </a:effectLst>
              </a:rPr>
              <a:t>MB				   </a:t>
            </a:r>
            <a:r>
              <a:rPr lang="en-US" sz="2000" b="1" dirty="0" smtClean="0">
                <a:solidFill>
                  <a:srgbClr val="800000"/>
                </a:solidFill>
                <a:effectLst>
                  <a:outerShdw blurRad="38100" dist="38100" dir="2700000" algn="tl">
                    <a:srgbClr val="C0C0C0"/>
                  </a:outerShdw>
                </a:effectLst>
              </a:rPr>
              <a:t>-1,120	 -460</a:t>
            </a:r>
          </a:p>
          <a:p>
            <a:pPr>
              <a:lnSpc>
                <a:spcPct val="15000"/>
              </a:lnSpc>
              <a:defRPr/>
            </a:pPr>
            <a:endParaRPr lang="en-US" sz="2000" b="1" dirty="0" smtClean="0">
              <a:effectLst>
                <a:outerShdw blurRad="38100" dist="38100" dir="2700000" algn="tl">
                  <a:srgbClr val="C0C0C0"/>
                </a:outerShdw>
              </a:effectLst>
            </a:endParaRPr>
          </a:p>
          <a:p>
            <a:pPr>
              <a:defRPr/>
            </a:pPr>
            <a:r>
              <a:rPr lang="en-US" sz="2000" b="1" dirty="0" smtClean="0">
                <a:solidFill>
                  <a:srgbClr val="000066"/>
                </a:solidFill>
                <a:effectLst>
                  <a:outerShdw blurRad="38100" dist="38100" dir="2700000" algn="tl">
                    <a:srgbClr val="C0C0C0"/>
                  </a:outerShdw>
                </a:effectLst>
              </a:rPr>
              <a:t>SK				   </a:t>
            </a:r>
            <a:r>
              <a:rPr lang="en-US" sz="2000" b="1" dirty="0" smtClean="0">
                <a:effectLst>
                  <a:outerShdw blurRad="38100" dist="38100" dir="2700000" algn="tl">
                    <a:srgbClr val="C0C0C0"/>
                  </a:outerShdw>
                </a:effectLst>
              </a:rPr>
              <a:t>    353		    47</a:t>
            </a:r>
          </a:p>
          <a:p>
            <a:pPr>
              <a:lnSpc>
                <a:spcPct val="15000"/>
              </a:lnSpc>
              <a:defRPr/>
            </a:pPr>
            <a:endParaRPr lang="en-US" sz="2000" b="1" dirty="0" smtClean="0">
              <a:effectLst>
                <a:outerShdw blurRad="38100" dist="38100" dir="2700000" algn="tl">
                  <a:srgbClr val="C0C0C0"/>
                </a:outerShdw>
              </a:effectLst>
            </a:endParaRPr>
          </a:p>
          <a:p>
            <a:pPr>
              <a:defRPr/>
            </a:pPr>
            <a:r>
              <a:rPr lang="en-US" sz="2000" b="1" dirty="0" smtClean="0">
                <a:effectLst>
                  <a:outerShdw blurRad="38100" dist="38100" dir="2700000" algn="tl">
                    <a:srgbClr val="C0C0C0"/>
                  </a:outerShdw>
                </a:effectLst>
              </a:rPr>
              <a:t>AB				        </a:t>
            </a:r>
            <a:r>
              <a:rPr lang="en-US" sz="2000" b="1" dirty="0" smtClean="0">
                <a:solidFill>
                  <a:srgbClr val="800000"/>
                </a:solidFill>
                <a:effectLst>
                  <a:outerShdw blurRad="38100" dist="38100" dir="2700000" algn="tl">
                    <a:srgbClr val="C0C0C0"/>
                  </a:outerShdw>
                </a:effectLst>
              </a:rPr>
              <a:t>-23	 -886</a:t>
            </a:r>
          </a:p>
          <a:p>
            <a:pPr>
              <a:lnSpc>
                <a:spcPct val="15000"/>
              </a:lnSpc>
              <a:defRPr/>
            </a:pPr>
            <a:endParaRPr lang="en-US" sz="2000" b="1" dirty="0" smtClean="0">
              <a:effectLst>
                <a:outerShdw blurRad="38100" dist="38100" dir="2700000" algn="tl">
                  <a:srgbClr val="C0C0C0"/>
                </a:outerShdw>
              </a:effectLst>
            </a:endParaRPr>
          </a:p>
          <a:p>
            <a:pPr>
              <a:defRPr/>
            </a:pPr>
            <a:r>
              <a:rPr lang="en-US" sz="2000" b="1" dirty="0" smtClean="0">
                <a:solidFill>
                  <a:srgbClr val="000066"/>
                </a:solidFill>
                <a:effectLst>
                  <a:outerShdw blurRad="38100" dist="38100" dir="2700000" algn="tl">
                    <a:srgbClr val="C0C0C0"/>
                  </a:outerShdw>
                </a:effectLst>
              </a:rPr>
              <a:t>BC				   </a:t>
            </a:r>
            <a:r>
              <a:rPr lang="en-US" sz="2000" b="1" dirty="0" smtClean="0">
                <a:solidFill>
                  <a:srgbClr val="800000"/>
                </a:solidFill>
                <a:effectLst>
                  <a:outerShdw blurRad="38100" dist="38100" dir="2700000" algn="tl">
                    <a:srgbClr val="C0C0C0"/>
                  </a:outerShdw>
                </a:effectLst>
              </a:rPr>
              <a:t>-2,497	 -968</a:t>
            </a:r>
          </a:p>
          <a:p>
            <a:pPr>
              <a:defRPr/>
            </a:pPr>
            <a:r>
              <a:rPr lang="en-US" sz="2000" b="1" dirty="0" smtClean="0">
                <a:effectLst>
                  <a:outerShdw blurRad="38100" dist="38100" dir="2700000" algn="tl">
                    <a:srgbClr val="C0C0C0"/>
                  </a:outerShdw>
                </a:effectLst>
              </a:rPr>
              <a:t>Total Provincial		 </a:t>
            </a:r>
            <a:r>
              <a:rPr lang="en-US" sz="2000" b="1" dirty="0" smtClean="0">
                <a:solidFill>
                  <a:srgbClr val="800000"/>
                </a:solidFill>
                <a:effectLst>
                  <a:outerShdw blurRad="38100" dist="38100" dir="2700000" algn="tl">
                    <a:srgbClr val="C0C0C0"/>
                  </a:outerShdw>
                </a:effectLst>
              </a:rPr>
              <a:t>-21,622         -19,341</a:t>
            </a:r>
          </a:p>
          <a:p>
            <a:pPr>
              <a:defRPr/>
            </a:pPr>
            <a:r>
              <a:rPr lang="en-US" sz="2000" b="1" dirty="0" smtClean="0">
                <a:solidFill>
                  <a:srgbClr val="000066"/>
                </a:solidFill>
                <a:effectLst>
                  <a:outerShdw blurRad="38100" dist="38100" dir="2700000" algn="tl">
                    <a:srgbClr val="C0C0C0"/>
                  </a:outerShdw>
                </a:effectLst>
              </a:rPr>
              <a:t>Total Federal/Provincial	</a:t>
            </a:r>
            <a:r>
              <a:rPr lang="en-US" sz="2000" b="1" dirty="0" smtClean="0">
                <a:solidFill>
                  <a:srgbClr val="800000"/>
                </a:solidFill>
                <a:effectLst>
                  <a:outerShdw blurRad="38100" dist="38100" dir="2700000" algn="tl">
                    <a:srgbClr val="C0C0C0"/>
                  </a:outerShdw>
                </a:effectLst>
              </a:rPr>
              <a:t> -46,522         -40,441</a:t>
            </a:r>
            <a:r>
              <a:rPr lang="en-US" sz="2000" b="1" dirty="0" smtClean="0">
                <a:effectLst>
                  <a:outerShdw blurRad="38100" dist="38100" dir="2700000" algn="tl">
                    <a:srgbClr val="C0C0C0"/>
                  </a:outerShdw>
                </a:effectLst>
              </a:rPr>
              <a:t>	</a:t>
            </a:r>
          </a:p>
        </p:txBody>
      </p:sp>
      <p:sp>
        <p:nvSpPr>
          <p:cNvPr id="200708" name="Line 4"/>
          <p:cNvSpPr>
            <a:spLocks noChangeShapeType="1"/>
          </p:cNvSpPr>
          <p:nvPr/>
        </p:nvSpPr>
        <p:spPr bwMode="auto">
          <a:xfrm>
            <a:off x="1447800" y="1524000"/>
            <a:ext cx="63246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709" name="Line 5"/>
          <p:cNvSpPr>
            <a:spLocks noChangeShapeType="1"/>
          </p:cNvSpPr>
          <p:nvPr/>
        </p:nvSpPr>
        <p:spPr bwMode="auto">
          <a:xfrm>
            <a:off x="1371600" y="5486400"/>
            <a:ext cx="640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8" name="Text Box 6"/>
          <p:cNvSpPr txBox="1">
            <a:spLocks noChangeArrowheads="1"/>
          </p:cNvSpPr>
          <p:nvPr/>
        </p:nvSpPr>
        <p:spPr bwMode="auto">
          <a:xfrm>
            <a:off x="6731794" y="6205538"/>
            <a:ext cx="11922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400" b="1" dirty="0">
                <a:effectLst>
                  <a:outerShdw blurRad="38100" dist="38100" dir="2700000" algn="tl">
                    <a:srgbClr val="C0C0C0"/>
                  </a:outerShdw>
                </a:effectLst>
              </a:rPr>
              <a:t>p=projected</a:t>
            </a:r>
          </a:p>
        </p:txBody>
      </p:sp>
      <p:sp>
        <p:nvSpPr>
          <p:cNvPr id="136199" name="Text Box 7"/>
          <p:cNvSpPr txBox="1">
            <a:spLocks noChangeArrowheads="1"/>
          </p:cNvSpPr>
          <p:nvPr/>
        </p:nvSpPr>
        <p:spPr bwMode="auto">
          <a:xfrm>
            <a:off x="762000" y="6221636"/>
            <a:ext cx="57754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1400" b="1" i="1" dirty="0" smtClean="0">
                <a:effectLst>
                  <a:outerShdw blurRad="38100" dist="38100" dir="2700000" algn="tl">
                    <a:srgbClr val="C0C0C0"/>
                  </a:outerShdw>
                </a:effectLst>
                <a:latin typeface="OrigGarmnd BT" pitchFamily="18" charset="0"/>
              </a:rPr>
              <a:t>Source: RBC. Provincial Fiscal Tables. Economics. Research.  July 4, 2012</a:t>
            </a:r>
          </a:p>
        </p:txBody>
      </p:sp>
      <p:sp>
        <p:nvSpPr>
          <p:cNvPr id="8" name="TextBox 7"/>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5</a:t>
            </a:fld>
            <a:endParaRPr lang="en-CA" sz="1050" dirty="0">
              <a:solidFill>
                <a:prstClr val="black"/>
              </a:solidFill>
              <a:latin typeface="Arial Black" pitchFamily="34" charset="0"/>
            </a:endParaRPr>
          </a:p>
        </p:txBody>
      </p:sp>
      <p:sp>
        <p:nvSpPr>
          <p:cNvPr id="9"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Tree>
    <p:extLst>
      <p:ext uri="{BB962C8B-B14F-4D97-AF65-F5344CB8AC3E}">
        <p14:creationId xmlns:p14="http://schemas.microsoft.com/office/powerpoint/2010/main" val="1248388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0" y="-1238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fontAlgn="base">
              <a:spcBef>
                <a:spcPct val="0"/>
              </a:spcBef>
              <a:spcAft>
                <a:spcPct val="0"/>
              </a:spcAft>
              <a:defRPr sz="3600" b="1">
                <a:solidFill>
                  <a:schemeClr val="tx2"/>
                </a:solidFill>
                <a:effectLst>
                  <a:glow rad="101600">
                    <a:schemeClr val="bg1">
                      <a:alpha val="60000"/>
                    </a:schemeClr>
                  </a:glow>
                </a:effectLst>
                <a:latin typeface="Arial"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CA" sz="3200" dirty="0"/>
              <a:t>OECD: Physicians per 1000 Population - 2010</a:t>
            </a:r>
          </a:p>
        </p:txBody>
      </p:sp>
      <p:sp>
        <p:nvSpPr>
          <p:cNvPr id="5" name="TextBox 4"/>
          <p:cNvSpPr txBox="1"/>
          <p:nvPr/>
        </p:nvSpPr>
        <p:spPr>
          <a:xfrm>
            <a:off x="1524000" y="1298575"/>
            <a:ext cx="7086600" cy="5478463"/>
          </a:xfrm>
          <a:prstGeom prst="rect">
            <a:avLst/>
          </a:prstGeom>
          <a:noFill/>
        </p:spPr>
        <p:txBody>
          <a:bodyPr>
            <a:spAutoFit/>
          </a:bodyPr>
          <a:lstStyle/>
          <a:p>
            <a:pPr>
              <a:defRPr/>
            </a:pPr>
            <a:r>
              <a:rPr lang="en-CA" sz="2400" b="1" dirty="0">
                <a:effectLst>
                  <a:outerShdw blurRad="38100" dist="38100" dir="2700000" algn="tl">
                    <a:srgbClr val="000000">
                      <a:alpha val="43137"/>
                    </a:srgbClr>
                  </a:outerShdw>
                </a:effectLst>
              </a:rPr>
              <a:t>Country				    Per 1000 </a:t>
            </a:r>
          </a:p>
          <a:p>
            <a:pPr>
              <a:defRPr/>
            </a:pPr>
            <a:endParaRPr lang="en-CA" sz="1100" b="1" dirty="0">
              <a:effectLst>
                <a:outerShdw blurRad="38100" dist="38100" dir="2700000" algn="tl">
                  <a:srgbClr val="000000">
                    <a:alpha val="43137"/>
                  </a:srgbClr>
                </a:outerShdw>
              </a:effectLst>
            </a:endParaRPr>
          </a:p>
          <a:p>
            <a:pPr>
              <a:defRPr/>
            </a:pPr>
            <a:r>
              <a:rPr lang="en-CA" sz="2400" b="1" dirty="0">
                <a:effectLst>
                  <a:outerShdw blurRad="38100" dist="38100" dir="2700000" algn="tl">
                    <a:srgbClr val="000000">
                      <a:alpha val="43137"/>
                    </a:srgbClr>
                  </a:outerShdw>
                </a:effectLst>
              </a:rPr>
              <a:t>1. Greece					6.1</a:t>
            </a:r>
          </a:p>
          <a:p>
            <a:pPr>
              <a:defRPr/>
            </a:pPr>
            <a:endParaRPr lang="en-CA" sz="1600" b="1" dirty="0">
              <a:effectLst>
                <a:outerShdw blurRad="38100" dist="38100" dir="2700000" algn="tl">
                  <a:srgbClr val="000000">
                    <a:alpha val="43137"/>
                  </a:srgbClr>
                </a:outerShdw>
              </a:effectLst>
            </a:endParaRPr>
          </a:p>
          <a:p>
            <a:pPr>
              <a:defRPr/>
            </a:pPr>
            <a:r>
              <a:rPr lang="en-CA" sz="2400" b="1" dirty="0">
                <a:effectLst>
                  <a:outerShdw blurRad="38100" dist="38100" dir="2700000" algn="tl">
                    <a:srgbClr val="000000">
                      <a:alpha val="43137"/>
                    </a:srgbClr>
                  </a:outerShdw>
                </a:effectLst>
              </a:rPr>
              <a:t>2. Austria					4.8</a:t>
            </a:r>
          </a:p>
          <a:p>
            <a:pPr>
              <a:defRPr/>
            </a:pPr>
            <a:endParaRPr lang="en-CA" sz="1600" b="1" dirty="0">
              <a:effectLst>
                <a:outerShdw blurRad="38100" dist="38100" dir="2700000" algn="tl">
                  <a:srgbClr val="000000">
                    <a:alpha val="43137"/>
                  </a:srgbClr>
                </a:outerShdw>
              </a:effectLst>
            </a:endParaRPr>
          </a:p>
          <a:p>
            <a:pPr>
              <a:defRPr/>
            </a:pPr>
            <a:r>
              <a:rPr lang="en-CA" sz="2400" b="1" dirty="0">
                <a:effectLst>
                  <a:outerShdw blurRad="38100" dist="38100" dir="2700000" algn="tl">
                    <a:srgbClr val="000000">
                      <a:alpha val="43137"/>
                    </a:srgbClr>
                  </a:outerShdw>
                </a:effectLst>
              </a:rPr>
              <a:t>3. Norway					4.1</a:t>
            </a:r>
          </a:p>
          <a:p>
            <a:pPr>
              <a:defRPr/>
            </a:pPr>
            <a:endParaRPr lang="en-CA" sz="1600" b="1" dirty="0">
              <a:effectLst>
                <a:outerShdw blurRad="38100" dist="38100" dir="2700000" algn="tl">
                  <a:srgbClr val="000000">
                    <a:alpha val="43137"/>
                  </a:srgbClr>
                </a:outerShdw>
              </a:effectLst>
            </a:endParaRPr>
          </a:p>
          <a:p>
            <a:pPr>
              <a:defRPr/>
            </a:pPr>
            <a:r>
              <a:rPr lang="en-CA" sz="2400" b="1" dirty="0">
                <a:effectLst>
                  <a:outerShdw blurRad="38100" dist="38100" dir="2700000" algn="tl">
                    <a:srgbClr val="000000">
                      <a:alpha val="43137"/>
                    </a:srgbClr>
                  </a:outerShdw>
                </a:effectLst>
              </a:rPr>
              <a:t>4. Portugal				3.8	</a:t>
            </a:r>
          </a:p>
          <a:p>
            <a:pPr>
              <a:defRPr/>
            </a:pPr>
            <a:endParaRPr lang="en-CA" sz="1600" b="1" dirty="0">
              <a:effectLst>
                <a:outerShdw blurRad="38100" dist="38100" dir="2700000" algn="tl">
                  <a:srgbClr val="000000">
                    <a:alpha val="43137"/>
                  </a:srgbClr>
                </a:outerShdw>
              </a:effectLst>
            </a:endParaRPr>
          </a:p>
          <a:p>
            <a:pPr>
              <a:defRPr/>
            </a:pPr>
            <a:r>
              <a:rPr lang="en-CA" sz="2400" b="1" dirty="0">
                <a:effectLst>
                  <a:outerShdw blurRad="38100" dist="38100" dir="2700000" algn="tl">
                    <a:srgbClr val="000000">
                      <a:alpha val="43137"/>
                    </a:srgbClr>
                  </a:outerShdw>
                </a:effectLst>
              </a:rPr>
              <a:t>4. Sweden					3.8</a:t>
            </a:r>
          </a:p>
          <a:p>
            <a:pPr>
              <a:defRPr/>
            </a:pPr>
            <a:endParaRPr lang="en-CA" sz="1600" b="1" dirty="0">
              <a:effectLst>
                <a:outerShdw blurRad="38100" dist="38100" dir="2700000" algn="tl">
                  <a:srgbClr val="000000">
                    <a:alpha val="43137"/>
                  </a:srgbClr>
                </a:outerShdw>
              </a:effectLst>
            </a:endParaRPr>
          </a:p>
          <a:p>
            <a:pPr>
              <a:defRPr/>
            </a:pPr>
            <a:r>
              <a:rPr lang="en-CA" sz="2400" b="1" dirty="0">
                <a:effectLst>
                  <a:outerShdw blurRad="38100" dist="38100" dir="2700000" algn="tl">
                    <a:srgbClr val="000000">
                      <a:alpha val="43137"/>
                    </a:srgbClr>
                  </a:outerShdw>
                </a:effectLst>
              </a:rPr>
              <a:t>4. Switzerland				3.8</a:t>
            </a:r>
          </a:p>
          <a:p>
            <a:pPr>
              <a:defRPr/>
            </a:pPr>
            <a:endParaRPr lang="en-CA" sz="1600" b="1" dirty="0">
              <a:effectLst>
                <a:outerShdw blurRad="38100" dist="38100" dir="2700000" algn="tl">
                  <a:srgbClr val="000000">
                    <a:alpha val="43137"/>
                  </a:srgbClr>
                </a:outerShdw>
              </a:effectLst>
            </a:endParaRPr>
          </a:p>
          <a:p>
            <a:pPr>
              <a:defRPr/>
            </a:pPr>
            <a:r>
              <a:rPr lang="en-CA" sz="2400" b="1" dirty="0">
                <a:effectLst>
                  <a:outerShdw blurRad="38100" dist="38100" dir="2700000" algn="tl">
                    <a:srgbClr val="000000">
                      <a:alpha val="43137"/>
                    </a:srgbClr>
                  </a:outerShdw>
                </a:effectLst>
              </a:rPr>
              <a:t>OECD Average				3.1</a:t>
            </a:r>
          </a:p>
          <a:p>
            <a:pPr>
              <a:defRPr/>
            </a:pPr>
            <a:endParaRPr lang="en-CA" sz="1100" b="1" dirty="0">
              <a:effectLst>
                <a:outerShdw blurRad="38100" dist="38100" dir="2700000" algn="tl">
                  <a:srgbClr val="000000">
                    <a:alpha val="43137"/>
                  </a:srgbClr>
                </a:outerShdw>
              </a:effectLst>
            </a:endParaRPr>
          </a:p>
          <a:p>
            <a:pPr>
              <a:defRPr/>
            </a:pPr>
            <a:r>
              <a:rPr lang="en-CA" sz="2400" b="1" dirty="0">
                <a:effectLst>
                  <a:outerShdw blurRad="38100" dist="38100" dir="2700000" algn="tl">
                    <a:srgbClr val="000000">
                      <a:alpha val="43137"/>
                    </a:srgbClr>
                  </a:outerShdw>
                </a:effectLst>
              </a:rPr>
              <a:t>Canada					2.4</a:t>
            </a:r>
          </a:p>
          <a:p>
            <a:pPr>
              <a:defRPr/>
            </a:pPr>
            <a:endParaRPr lang="en-CA" sz="1600" b="1" dirty="0">
              <a:effectLst>
                <a:outerShdw blurRad="38100" dist="38100" dir="2700000" algn="tl">
                  <a:srgbClr val="000000">
                    <a:alpha val="43137"/>
                  </a:srgbClr>
                </a:outerShdw>
              </a:effectLst>
            </a:endParaRPr>
          </a:p>
        </p:txBody>
      </p:sp>
      <p:pic>
        <p:nvPicPr>
          <p:cNvPr id="201732"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9800" y="6124575"/>
            <a:ext cx="5365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1411288" y="5334000"/>
            <a:ext cx="670560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1752600"/>
            <a:ext cx="670560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24600" y="6520944"/>
            <a:ext cx="2529731" cy="307777"/>
          </a:xfrm>
          <a:prstGeom prst="rect">
            <a:avLst/>
          </a:prstGeom>
          <a:noFill/>
        </p:spPr>
        <p:txBody>
          <a:bodyPr wrap="none">
            <a:spAutoFit/>
          </a:bodyPr>
          <a:lstStyle/>
          <a:p>
            <a:pPr>
              <a:defRPr/>
            </a:pPr>
            <a:r>
              <a:rPr lang="en-CA" sz="1400" b="1" i="1" dirty="0">
                <a:effectLst>
                  <a:outerShdw blurRad="38100" dist="38100" dir="2700000" algn="tl">
                    <a:srgbClr val="000000">
                      <a:alpha val="43137"/>
                    </a:srgbClr>
                  </a:outerShdw>
                </a:effectLst>
              </a:rPr>
              <a:t>Source: OECD Health Data 2012</a:t>
            </a:r>
          </a:p>
        </p:txBody>
      </p:sp>
      <p:pic>
        <p:nvPicPr>
          <p:cNvPr id="201736"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1917700"/>
            <a:ext cx="576263"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7"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5350" y="2438400"/>
            <a:ext cx="5810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8" name="Picture 1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5350" y="3048000"/>
            <a:ext cx="5619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9" name="Picture 1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64088" y="4827588"/>
            <a:ext cx="50323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0" name="Picture 1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05350" y="3657600"/>
            <a:ext cx="5953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1" name="Picture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243388"/>
            <a:ext cx="595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6</a:t>
            </a:fld>
            <a:endParaRPr lang="en-CA" sz="1050" dirty="0">
              <a:solidFill>
                <a:prstClr val="black"/>
              </a:solidFill>
              <a:latin typeface="Arial Black" pitchFamily="34" charset="0"/>
            </a:endParaRPr>
          </a:p>
        </p:txBody>
      </p:sp>
      <p:sp>
        <p:nvSpPr>
          <p:cNvPr id="15"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Tree>
    <p:extLst>
      <p:ext uri="{BB962C8B-B14F-4D97-AF65-F5344CB8AC3E}">
        <p14:creationId xmlns:p14="http://schemas.microsoft.com/office/powerpoint/2010/main" val="33093098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39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fontAlgn="base">
              <a:spcBef>
                <a:spcPct val="0"/>
              </a:spcBef>
              <a:spcAft>
                <a:spcPct val="0"/>
              </a:spcAft>
              <a:defRPr sz="3200" b="1">
                <a:solidFill>
                  <a:schemeClr val="tx2"/>
                </a:solidFill>
                <a:effectLst>
                  <a:glow rad="101600">
                    <a:schemeClr val="bg1">
                      <a:alpha val="60000"/>
                    </a:schemeClr>
                  </a:glow>
                </a:effectLst>
                <a:latin typeface="Arial"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sz="2800" dirty="0"/>
              <a:t>Most Important National </a:t>
            </a:r>
            <a:r>
              <a:rPr lang="en-US" sz="2800" dirty="0" smtClean="0"/>
              <a:t>Issue - Nanos </a:t>
            </a:r>
            <a:r>
              <a:rPr lang="en-US" sz="2800" dirty="0"/>
              <a:t>Research</a:t>
            </a:r>
          </a:p>
        </p:txBody>
      </p:sp>
      <p:graphicFrame>
        <p:nvGraphicFramePr>
          <p:cNvPr id="202755" name="Chart 4"/>
          <p:cNvGraphicFramePr>
            <a:graphicFrameLocks/>
          </p:cNvGraphicFramePr>
          <p:nvPr>
            <p:extLst>
              <p:ext uri="{D42A27DB-BD31-4B8C-83A1-F6EECF244321}">
                <p14:modId xmlns:p14="http://schemas.microsoft.com/office/powerpoint/2010/main" val="2534657435"/>
              </p:ext>
            </p:extLst>
          </p:nvPr>
        </p:nvGraphicFramePr>
        <p:xfrm>
          <a:off x="169067" y="865069"/>
          <a:ext cx="8805863" cy="5359400"/>
        </p:xfrm>
        <a:graphic>
          <a:graphicData uri="http://schemas.openxmlformats.org/presentationml/2006/ole">
            <mc:AlternateContent xmlns:mc="http://schemas.openxmlformats.org/markup-compatibility/2006">
              <mc:Choice xmlns:v="urn:schemas-microsoft-com:vml" Requires="v">
                <p:oleObj spid="_x0000_s1046" r:id="rId5" imgW="8809483" imgH="5358848" progId="Excel.Chart.8">
                  <p:embed/>
                </p:oleObj>
              </mc:Choice>
              <mc:Fallback>
                <p:oleObj r:id="rId5" imgW="8809483" imgH="5358848"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067" y="865069"/>
                        <a:ext cx="8805863"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 Box 17"/>
          <p:cNvSpPr txBox="1">
            <a:spLocks noChangeArrowheads="1"/>
          </p:cNvSpPr>
          <p:nvPr/>
        </p:nvSpPr>
        <p:spPr bwMode="auto">
          <a:xfrm>
            <a:off x="1447800" y="6020808"/>
            <a:ext cx="662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1400" b="1" i="1" dirty="0">
                <a:effectLst>
                  <a:outerShdw blurRad="38100" dist="38100" dir="2700000" algn="tl">
                    <a:srgbClr val="C0C0C0"/>
                  </a:outerShdw>
                </a:effectLst>
                <a:latin typeface="OrigGarmnd BT" pitchFamily="18" charset="0"/>
              </a:rPr>
              <a:t>Source: Nanos Research. Healthcare  and  the economy remain top national issues of concern. Media Release July 19, 2012</a:t>
            </a:r>
          </a:p>
        </p:txBody>
      </p:sp>
      <p:sp>
        <p:nvSpPr>
          <p:cNvPr id="5" name="TextBox 4"/>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7</a:t>
            </a:fld>
            <a:endParaRPr lang="en-CA" sz="1050" dirty="0">
              <a:solidFill>
                <a:prstClr val="black"/>
              </a:solidFill>
              <a:latin typeface="Arial Black" pitchFamily="34" charset="0"/>
            </a:endParaRPr>
          </a:p>
        </p:txBody>
      </p:sp>
      <p:sp>
        <p:nvSpPr>
          <p:cNvPr id="7"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Tree>
    <p:extLst>
      <p:ext uri="{BB962C8B-B14F-4D97-AF65-F5344CB8AC3E}">
        <p14:creationId xmlns:p14="http://schemas.microsoft.com/office/powerpoint/2010/main" val="815264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6400386"/>
            <a:ext cx="5837237" cy="246062"/>
          </a:xfrm>
          <a:prstGeom prst="rect">
            <a:avLst/>
          </a:prstGeom>
          <a:noFill/>
        </p:spPr>
        <p:txBody>
          <a:bodyPr wrap="none">
            <a:spAutoFit/>
          </a:bodyPr>
          <a:lstStyle/>
          <a:p>
            <a:pPr>
              <a:defRPr/>
            </a:pPr>
            <a:r>
              <a:rPr lang="en-US" sz="1000" b="1" i="1" dirty="0">
                <a:effectLst>
                  <a:outerShdw blurRad="38100" dist="38100" dir="2700000" algn="tl">
                    <a:srgbClr val="000000">
                      <a:alpha val="43137"/>
                    </a:srgbClr>
                  </a:outerShdw>
                </a:effectLst>
                <a:latin typeface="OrigGarmnd BT" pitchFamily="18" charset="0"/>
                <a:cs typeface="Arial" pitchFamily="34" charset="0"/>
              </a:rPr>
              <a:t>Source: Environics Research Group. Health orientations in Canada and around the globe. March 28, 2012</a:t>
            </a:r>
          </a:p>
        </p:txBody>
      </p:sp>
      <p:sp>
        <p:nvSpPr>
          <p:cNvPr id="5" name="TextBox 4"/>
          <p:cNvSpPr txBox="1"/>
          <p:nvPr/>
        </p:nvSpPr>
        <p:spPr>
          <a:xfrm>
            <a:off x="0" y="15240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fontAlgn="base">
              <a:spcBef>
                <a:spcPct val="0"/>
              </a:spcBef>
              <a:spcAft>
                <a:spcPct val="0"/>
              </a:spcAft>
              <a:defRPr sz="3200" b="1">
                <a:solidFill>
                  <a:schemeClr val="tx2"/>
                </a:solidFill>
                <a:effectLst>
                  <a:glow rad="101600">
                    <a:schemeClr val="bg1">
                      <a:alpha val="60000"/>
                    </a:schemeClr>
                  </a:glow>
                </a:effectLst>
                <a:latin typeface="Arial"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dirty="0"/>
              <a:t>Overall assessment of the </a:t>
            </a:r>
            <a:r>
              <a:rPr lang="en-US" dirty="0" smtClean="0"/>
              <a:t>health </a:t>
            </a:r>
            <a:r>
              <a:rPr lang="en-US" dirty="0"/>
              <a:t>care system</a:t>
            </a:r>
          </a:p>
        </p:txBody>
      </p:sp>
      <p:graphicFrame>
        <p:nvGraphicFramePr>
          <p:cNvPr id="204804" name="Chart 5"/>
          <p:cNvGraphicFramePr>
            <a:graphicFrameLocks/>
          </p:cNvGraphicFramePr>
          <p:nvPr/>
        </p:nvGraphicFramePr>
        <p:xfrm>
          <a:off x="-50800" y="1085850"/>
          <a:ext cx="9093200" cy="5538788"/>
        </p:xfrm>
        <a:graphic>
          <a:graphicData uri="http://schemas.openxmlformats.org/presentationml/2006/ole">
            <mc:AlternateContent xmlns:mc="http://schemas.openxmlformats.org/markup-compatibility/2006">
              <mc:Choice xmlns:v="urn:schemas-microsoft-com:vml" Requires="v">
                <p:oleObj spid="_x0000_s3094" r:id="rId5" imgW="9089924" imgH="5541744" progId="Excel.Chart.8">
                  <p:embed/>
                </p:oleObj>
              </mc:Choice>
              <mc:Fallback>
                <p:oleObj r:id="rId5" imgW="9089924" imgH="5541744"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1085850"/>
                        <a:ext cx="9093200"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8</a:t>
            </a:fld>
            <a:endParaRPr lang="en-CA" sz="1050" dirty="0">
              <a:solidFill>
                <a:prstClr val="black"/>
              </a:solidFill>
              <a:latin typeface="Arial Black" pitchFamily="34" charset="0"/>
            </a:endParaRPr>
          </a:p>
        </p:txBody>
      </p:sp>
      <p:sp>
        <p:nvSpPr>
          <p:cNvPr id="7"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Tree>
    <p:extLst>
      <p:ext uri="{BB962C8B-B14F-4D97-AF65-F5344CB8AC3E}">
        <p14:creationId xmlns:p14="http://schemas.microsoft.com/office/powerpoint/2010/main" val="4176838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5"/>
          <p:cNvSpPr>
            <a:spLocks noChangeArrowheads="1"/>
          </p:cNvSpPr>
          <p:nvPr/>
        </p:nvSpPr>
        <p:spPr bwMode="auto">
          <a:xfrm>
            <a:off x="1295400" y="5605463"/>
            <a:ext cx="723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400"/>
              <a:t>On average, health care spending is highly concentrated with the top 5% of the population (ranked by cost) accounting for 66% of expenditure </a:t>
            </a:r>
          </a:p>
        </p:txBody>
      </p:sp>
      <p:graphicFrame>
        <p:nvGraphicFramePr>
          <p:cNvPr id="205827" name="Object 3"/>
          <p:cNvGraphicFramePr>
            <a:graphicFrameLocks noChangeAspect="1"/>
          </p:cNvGraphicFramePr>
          <p:nvPr>
            <p:extLst>
              <p:ext uri="{D42A27DB-BD31-4B8C-83A1-F6EECF244321}">
                <p14:modId xmlns:p14="http://schemas.microsoft.com/office/powerpoint/2010/main" val="4141171916"/>
              </p:ext>
            </p:extLst>
          </p:nvPr>
        </p:nvGraphicFramePr>
        <p:xfrm>
          <a:off x="1023938" y="1004888"/>
          <a:ext cx="7019925" cy="4810125"/>
        </p:xfrm>
        <a:graphic>
          <a:graphicData uri="http://schemas.openxmlformats.org/presentationml/2006/ole">
            <mc:AlternateContent xmlns:mc="http://schemas.openxmlformats.org/markup-compatibility/2006">
              <mc:Choice xmlns:v="urn:schemas-microsoft-com:vml" Requires="v">
                <p:oleObj spid="_x0000_s4120" name="Worksheet" r:id="rId5" imgW="7019812" imgH="4810216" progId="Excel.Sheet.8">
                  <p:embed/>
                </p:oleObj>
              </mc:Choice>
              <mc:Fallback>
                <p:oleObj name="Worksheet" r:id="rId5" imgW="7019812" imgH="4810216" progId="Excel.Sheet.8">
                  <p:embed/>
                  <p:pic>
                    <p:nvPicPr>
                      <p:cNvPr id="0" name=""/>
                      <p:cNvPicPr>
                        <a:picLocks noChangeAspect="1" noChangeArrowheads="1"/>
                      </p:cNvPicPr>
                      <p:nvPr/>
                    </p:nvPicPr>
                    <p:blipFill>
                      <a:blip r:embed="rId6"/>
                      <a:srcRect/>
                      <a:stretch>
                        <a:fillRect/>
                      </a:stretch>
                    </p:blipFill>
                    <p:spPr bwMode="auto">
                      <a:xfrm>
                        <a:off x="1023938" y="1004888"/>
                        <a:ext cx="7019925"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829" name="Title 1"/>
          <p:cNvSpPr>
            <a:spLocks/>
          </p:cNvSpPr>
          <p:nvPr/>
        </p:nvSpPr>
        <p:spPr bwMode="auto">
          <a:xfrm>
            <a:off x="0" y="-22225"/>
            <a:ext cx="914399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n-CA" sz="2800" b="1" dirty="0">
                <a:solidFill>
                  <a:schemeClr val="tx2"/>
                </a:solidFill>
                <a:effectLst>
                  <a:glow rad="101600">
                    <a:schemeClr val="bg1">
                      <a:alpha val="60000"/>
                    </a:schemeClr>
                  </a:glow>
                </a:effectLst>
                <a:latin typeface="Arial" pitchFamily="34" charset="0"/>
                <a:ea typeface="+mj-ea"/>
                <a:cs typeface="Arial" pitchFamily="34" charset="0"/>
              </a:rPr>
              <a:t>Who are we innovating our health systems for?</a:t>
            </a:r>
          </a:p>
        </p:txBody>
      </p:sp>
      <p:sp>
        <p:nvSpPr>
          <p:cNvPr id="6" name="TextBox 5"/>
          <p:cNvSpPr txBox="1"/>
          <p:nvPr/>
        </p:nvSpPr>
        <p:spPr>
          <a:xfrm>
            <a:off x="0" y="6544028"/>
            <a:ext cx="1656184" cy="261610"/>
          </a:xfrm>
          <a:prstGeom prst="rect">
            <a:avLst/>
          </a:prstGeom>
          <a:noFill/>
        </p:spPr>
        <p:txBody>
          <a:bodyPr wrap="square" rtlCol="0">
            <a:spAutoFit/>
          </a:bodyPr>
          <a:lstStyle/>
          <a:p>
            <a:r>
              <a:rPr lang="en-CA" sz="1050" dirty="0" smtClean="0">
                <a:solidFill>
                  <a:prstClr val="black"/>
                </a:solidFill>
                <a:latin typeface="Arial Black" pitchFamily="34" charset="0"/>
              </a:rPr>
              <a:t>Slide </a:t>
            </a:r>
            <a:fld id="{D9F1FD74-F18F-4BA3-9926-DC51E79F8138}" type="slidenum">
              <a:rPr lang="en-CA" sz="1050" smtClean="0">
                <a:solidFill>
                  <a:prstClr val="black"/>
                </a:solidFill>
                <a:latin typeface="Arial Black" pitchFamily="34" charset="0"/>
              </a:rPr>
              <a:pPr/>
              <a:t>9</a:t>
            </a:fld>
            <a:endParaRPr lang="en-CA" sz="1050" dirty="0">
              <a:solidFill>
                <a:prstClr val="black"/>
              </a:solidFill>
              <a:latin typeface="Arial Black" pitchFamily="34" charset="0"/>
            </a:endParaRPr>
          </a:p>
        </p:txBody>
      </p:sp>
      <p:sp>
        <p:nvSpPr>
          <p:cNvPr id="7" name="Footer Placeholder 2"/>
          <p:cNvSpPr>
            <a:spLocks noGrp="1"/>
          </p:cNvSpPr>
          <p:nvPr>
            <p:ph type="ftr" sz="quarter" idx="11"/>
          </p:nvPr>
        </p:nvSpPr>
        <p:spPr>
          <a:xfrm>
            <a:off x="3131840" y="6544028"/>
            <a:ext cx="3248001" cy="365125"/>
          </a:xfrm>
        </p:spPr>
        <p:txBody>
          <a:bodyPr/>
          <a:lstStyle/>
          <a:p>
            <a:pPr>
              <a:defRPr/>
            </a:pPr>
            <a:endParaRPr lang="fr-FR" dirty="0" smtClean="0">
              <a:solidFill>
                <a:schemeClr val="tx1"/>
              </a:solidFill>
              <a:latin typeface="Arial Black" pitchFamily="34" charset="0"/>
            </a:endParaRPr>
          </a:p>
          <a:p>
            <a:pPr>
              <a:defRPr/>
            </a:pPr>
            <a:r>
              <a:rPr lang="en-CA" dirty="0">
                <a:solidFill>
                  <a:schemeClr val="tx1"/>
                </a:solidFill>
                <a:latin typeface="Arial Black" pitchFamily="34" charset="0"/>
              </a:rPr>
              <a:t>© </a:t>
            </a:r>
            <a:r>
              <a:rPr lang="en-CA" dirty="0" smtClean="0">
                <a:solidFill>
                  <a:schemeClr val="tx1"/>
                </a:solidFill>
                <a:latin typeface="Arial Black" pitchFamily="34" charset="0"/>
              </a:rPr>
              <a:t>Dr. Wendy Graham 2013</a:t>
            </a:r>
            <a:endParaRPr lang="en-CA" dirty="0">
              <a:solidFill>
                <a:schemeClr val="tx1"/>
              </a:solidFill>
              <a:latin typeface="Arial Black" pitchFamily="34" charset="0"/>
            </a:endParaRPr>
          </a:p>
          <a:p>
            <a:pPr>
              <a:defRPr/>
            </a:pPr>
            <a:endParaRPr lang="fr-FR" dirty="0">
              <a:solidFill>
                <a:schemeClr val="tx1"/>
              </a:solidFill>
              <a:latin typeface="Arial Black" pitchFamily="34" charset="0"/>
            </a:endParaRPr>
          </a:p>
        </p:txBody>
      </p:sp>
      <p:sp>
        <p:nvSpPr>
          <p:cNvPr id="2" name="TextBox 1"/>
          <p:cNvSpPr txBox="1"/>
          <p:nvPr/>
        </p:nvSpPr>
        <p:spPr>
          <a:xfrm>
            <a:off x="142875" y="6129338"/>
            <a:ext cx="8077200" cy="430887"/>
          </a:xfrm>
          <a:prstGeom prst="rect">
            <a:avLst/>
          </a:prstGeom>
          <a:noFill/>
        </p:spPr>
        <p:txBody>
          <a:bodyPr wrap="square" rtlCol="0">
            <a:spAutoFit/>
          </a:bodyPr>
          <a:lstStyle/>
          <a:p>
            <a:r>
              <a:rPr lang="en-CA" sz="1100" b="1" dirty="0" smtClean="0">
                <a:latin typeface="Arial" pitchFamily="34" charset="0"/>
                <a:cs typeface="Arial" pitchFamily="34" charset="0"/>
              </a:rPr>
              <a:t>Source: </a:t>
            </a:r>
            <a:r>
              <a:rPr lang="en-CA" sz="1100" dirty="0" err="1" smtClean="0">
                <a:latin typeface="Arial" pitchFamily="34" charset="0"/>
                <a:cs typeface="Arial" pitchFamily="34" charset="0"/>
              </a:rPr>
              <a:t>Wodchis</a:t>
            </a:r>
            <a:r>
              <a:rPr lang="en-CA" sz="1100" dirty="0" smtClean="0">
                <a:latin typeface="Arial" pitchFamily="34" charset="0"/>
                <a:cs typeface="Arial" pitchFamily="34" charset="0"/>
              </a:rPr>
              <a:t>, W.P., (2012). The Concentration of Health Care Spending: Little Ado (yet) About Much (money). </a:t>
            </a:r>
            <a:r>
              <a:rPr lang="en-CA" sz="1100" i="1" dirty="0" smtClean="0">
                <a:latin typeface="Arial" pitchFamily="34" charset="0"/>
                <a:cs typeface="Arial" pitchFamily="34" charset="0"/>
              </a:rPr>
              <a:t>Institute for Clinical Evaluative Sciences</a:t>
            </a:r>
            <a:r>
              <a:rPr lang="en-CA" sz="1100" dirty="0" smtClean="0">
                <a:latin typeface="Arial" pitchFamily="34" charset="0"/>
                <a:cs typeface="Arial" pitchFamily="34" charset="0"/>
              </a:rPr>
              <a:t>, 10</a:t>
            </a:r>
            <a:endParaRPr lang="en-CA" sz="1100" dirty="0">
              <a:latin typeface="Arial" pitchFamily="34" charset="0"/>
              <a:cs typeface="Arial" pitchFamily="34" charset="0"/>
            </a:endParaRPr>
          </a:p>
        </p:txBody>
      </p:sp>
    </p:spTree>
    <p:extLst>
      <p:ext uri="{BB962C8B-B14F-4D97-AF65-F5344CB8AC3E}">
        <p14:creationId xmlns:p14="http://schemas.microsoft.com/office/powerpoint/2010/main" val="3696600078"/>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wiNZFvXn6Q3AzjNIaunKQX"/>
</p:tagLst>
</file>

<file path=ppt/tags/tag10.xml><?xml version="1.0" encoding="utf-8"?>
<p:tagLst xmlns:a="http://schemas.openxmlformats.org/drawingml/2006/main" xmlns:r="http://schemas.openxmlformats.org/officeDocument/2006/relationships" xmlns:p="http://schemas.openxmlformats.org/presentationml/2006/main">
  <p:tag name="DVSHAPEID" val="ohK8nzMiWdXz1neNtEkUIS"/>
</p:tagLst>
</file>

<file path=ppt/tags/tag100.xml><?xml version="1.0" encoding="utf-8"?>
<p:tagLst xmlns:a="http://schemas.openxmlformats.org/drawingml/2006/main" xmlns:r="http://schemas.openxmlformats.org/officeDocument/2006/relationships" xmlns:p="http://schemas.openxmlformats.org/presentationml/2006/main">
  <p:tag name="DVSHAPEID" val="7frODsuFYQEGl6ddh5PtF3"/>
</p:tagLst>
</file>

<file path=ppt/tags/tag101.xml><?xml version="1.0" encoding="utf-8"?>
<p:tagLst xmlns:a="http://schemas.openxmlformats.org/drawingml/2006/main" xmlns:r="http://schemas.openxmlformats.org/officeDocument/2006/relationships" xmlns:p="http://schemas.openxmlformats.org/presentationml/2006/main">
  <p:tag name="DVSHAPEID" val="xwN0rS2145Q82ofvHzXwFA"/>
</p:tagLst>
</file>

<file path=ppt/tags/tag102.xml><?xml version="1.0" encoding="utf-8"?>
<p:tagLst xmlns:a="http://schemas.openxmlformats.org/drawingml/2006/main" xmlns:r="http://schemas.openxmlformats.org/officeDocument/2006/relationships" xmlns:p="http://schemas.openxmlformats.org/presentationml/2006/main">
  <p:tag name="DVSHAPEID" val="Hzg82kQr1yb3IU1C0CDWMz"/>
</p:tagLst>
</file>

<file path=ppt/tags/tag103.xml><?xml version="1.0" encoding="utf-8"?>
<p:tagLst xmlns:a="http://schemas.openxmlformats.org/drawingml/2006/main" xmlns:r="http://schemas.openxmlformats.org/officeDocument/2006/relationships" xmlns:p="http://schemas.openxmlformats.org/presentationml/2006/main">
  <p:tag name="DVSHAPEID" val="Pd3OYMogw8oXOdKiQHaD3i"/>
</p:tagLst>
</file>

<file path=ppt/tags/tag104.xml><?xml version="1.0" encoding="utf-8"?>
<p:tagLst xmlns:a="http://schemas.openxmlformats.org/drawingml/2006/main" xmlns:r="http://schemas.openxmlformats.org/officeDocument/2006/relationships" xmlns:p="http://schemas.openxmlformats.org/presentationml/2006/main">
  <p:tag name="DVSHAPEID" val="WZGkt4ylTIO8K35dm43L23"/>
</p:tagLst>
</file>

<file path=ppt/tags/tag105.xml><?xml version="1.0" encoding="utf-8"?>
<p:tagLst xmlns:a="http://schemas.openxmlformats.org/drawingml/2006/main" xmlns:r="http://schemas.openxmlformats.org/officeDocument/2006/relationships" xmlns:p="http://schemas.openxmlformats.org/presentationml/2006/main">
  <p:tag name="DVSHAPEID" val="EL6NSILWL9vwg38DijHafG"/>
</p:tagLst>
</file>

<file path=ppt/tags/tag106.xml><?xml version="1.0" encoding="utf-8"?>
<p:tagLst xmlns:a="http://schemas.openxmlformats.org/drawingml/2006/main" xmlns:r="http://schemas.openxmlformats.org/officeDocument/2006/relationships" xmlns:p="http://schemas.openxmlformats.org/presentationml/2006/main">
  <p:tag name="DVSHAPEID" val="8FtHdDk6zifTlVeFbQAXWF"/>
</p:tagLst>
</file>

<file path=ppt/tags/tag107.xml><?xml version="1.0" encoding="utf-8"?>
<p:tagLst xmlns:a="http://schemas.openxmlformats.org/drawingml/2006/main" xmlns:r="http://schemas.openxmlformats.org/officeDocument/2006/relationships" xmlns:p="http://schemas.openxmlformats.org/presentationml/2006/main">
  <p:tag name="DVSHAPEID" val="DdM15ILJ3ROXCqkbu7BFzc"/>
</p:tagLst>
</file>

<file path=ppt/tags/tag108.xml><?xml version="1.0" encoding="utf-8"?>
<p:tagLst xmlns:a="http://schemas.openxmlformats.org/drawingml/2006/main" xmlns:r="http://schemas.openxmlformats.org/officeDocument/2006/relationships" xmlns:p="http://schemas.openxmlformats.org/presentationml/2006/main">
  <p:tag name="DVSHAPEID" val="hnIcpC8RAhKt1fUbyBlQeo"/>
</p:tagLst>
</file>

<file path=ppt/tags/tag109.xml><?xml version="1.0" encoding="utf-8"?>
<p:tagLst xmlns:a="http://schemas.openxmlformats.org/drawingml/2006/main" xmlns:r="http://schemas.openxmlformats.org/officeDocument/2006/relationships" xmlns:p="http://schemas.openxmlformats.org/presentationml/2006/main">
  <p:tag name="DVSHAPEID" val="4njNk0lslh5qWpjSj8Bbhw"/>
</p:tagLst>
</file>

<file path=ppt/tags/tag11.xml><?xml version="1.0" encoding="utf-8"?>
<p:tagLst xmlns:a="http://schemas.openxmlformats.org/drawingml/2006/main" xmlns:r="http://schemas.openxmlformats.org/officeDocument/2006/relationships" xmlns:p="http://schemas.openxmlformats.org/presentationml/2006/main">
  <p:tag name="DVSHAPEID" val="AHvUUnW6Q6I2bmtGW5LzTg"/>
</p:tagLst>
</file>

<file path=ppt/tags/tag110.xml><?xml version="1.0" encoding="utf-8"?>
<p:tagLst xmlns:a="http://schemas.openxmlformats.org/drawingml/2006/main" xmlns:r="http://schemas.openxmlformats.org/officeDocument/2006/relationships" xmlns:p="http://schemas.openxmlformats.org/presentationml/2006/main">
  <p:tag name="DVSHAPEID" val="c8o5hjz0jJYSikTBh7w7Wt"/>
</p:tagLst>
</file>

<file path=ppt/tags/tag111.xml><?xml version="1.0" encoding="utf-8"?>
<p:tagLst xmlns:a="http://schemas.openxmlformats.org/drawingml/2006/main" xmlns:r="http://schemas.openxmlformats.org/officeDocument/2006/relationships" xmlns:p="http://schemas.openxmlformats.org/presentationml/2006/main">
  <p:tag name="DVSHAPEID" val="nBjuSFice26xaaofJ2SlXm"/>
</p:tagLst>
</file>

<file path=ppt/tags/tag112.xml><?xml version="1.0" encoding="utf-8"?>
<p:tagLst xmlns:a="http://schemas.openxmlformats.org/drawingml/2006/main" xmlns:r="http://schemas.openxmlformats.org/officeDocument/2006/relationships" xmlns:p="http://schemas.openxmlformats.org/presentationml/2006/main">
  <p:tag name="DVSHAPEID" val="s36YZHQtF9AJKNMMrTI7uV"/>
</p:tagLst>
</file>

<file path=ppt/tags/tag113.xml><?xml version="1.0" encoding="utf-8"?>
<p:tagLst xmlns:a="http://schemas.openxmlformats.org/drawingml/2006/main" xmlns:r="http://schemas.openxmlformats.org/officeDocument/2006/relationships" xmlns:p="http://schemas.openxmlformats.org/presentationml/2006/main">
  <p:tag name="DVSHAPEID" val="MK9Id2oueBw18foTGAmLnX"/>
</p:tagLst>
</file>

<file path=ppt/tags/tag114.xml><?xml version="1.0" encoding="utf-8"?>
<p:tagLst xmlns:a="http://schemas.openxmlformats.org/drawingml/2006/main" xmlns:r="http://schemas.openxmlformats.org/officeDocument/2006/relationships" xmlns:p="http://schemas.openxmlformats.org/presentationml/2006/main">
  <p:tag name="DVSHAPEID" val="XrpAtXAYCPRxhlPguO4bUZ"/>
</p:tagLst>
</file>

<file path=ppt/tags/tag115.xml><?xml version="1.0" encoding="utf-8"?>
<p:tagLst xmlns:a="http://schemas.openxmlformats.org/drawingml/2006/main" xmlns:r="http://schemas.openxmlformats.org/officeDocument/2006/relationships" xmlns:p="http://schemas.openxmlformats.org/presentationml/2006/main">
  <p:tag name="DVSHAPEID" val="cJFwnxd7LJxPNHjCyrTgYG"/>
</p:tagLst>
</file>

<file path=ppt/tags/tag116.xml><?xml version="1.0" encoding="utf-8"?>
<p:tagLst xmlns:a="http://schemas.openxmlformats.org/drawingml/2006/main" xmlns:r="http://schemas.openxmlformats.org/officeDocument/2006/relationships" xmlns:p="http://schemas.openxmlformats.org/presentationml/2006/main">
  <p:tag name="DVSHAPEID" val="9BY24p6xGc2YeGVXz3Lv48"/>
</p:tagLst>
</file>

<file path=ppt/tags/tag117.xml><?xml version="1.0" encoding="utf-8"?>
<p:tagLst xmlns:a="http://schemas.openxmlformats.org/drawingml/2006/main" xmlns:r="http://schemas.openxmlformats.org/officeDocument/2006/relationships" xmlns:p="http://schemas.openxmlformats.org/presentationml/2006/main">
  <p:tag name="DVSHAPEID" val="Zry7XRfDhE0wz4xltN1d2l"/>
</p:tagLst>
</file>

<file path=ppt/tags/tag118.xml><?xml version="1.0" encoding="utf-8"?>
<p:tagLst xmlns:a="http://schemas.openxmlformats.org/drawingml/2006/main" xmlns:r="http://schemas.openxmlformats.org/officeDocument/2006/relationships" xmlns:p="http://schemas.openxmlformats.org/presentationml/2006/main">
  <p:tag name="DVSHAPEID" val="MOtCHBSQutC1BwuXsfi3Un"/>
</p:tagLst>
</file>

<file path=ppt/tags/tag119.xml><?xml version="1.0" encoding="utf-8"?>
<p:tagLst xmlns:a="http://schemas.openxmlformats.org/drawingml/2006/main" xmlns:r="http://schemas.openxmlformats.org/officeDocument/2006/relationships" xmlns:p="http://schemas.openxmlformats.org/presentationml/2006/main">
  <p:tag name="DVSHAPEID" val="XI6RpeAXtR5EFJDk9ELr9x"/>
</p:tagLst>
</file>

<file path=ppt/tags/tag12.xml><?xml version="1.0" encoding="utf-8"?>
<p:tagLst xmlns:a="http://schemas.openxmlformats.org/drawingml/2006/main" xmlns:r="http://schemas.openxmlformats.org/officeDocument/2006/relationships" xmlns:p="http://schemas.openxmlformats.org/presentationml/2006/main">
  <p:tag name="DVSHAPEID" val="bdhwyxifiuivG2DtFplQnR"/>
</p:tagLst>
</file>

<file path=ppt/tags/tag120.xml><?xml version="1.0" encoding="utf-8"?>
<p:tagLst xmlns:a="http://schemas.openxmlformats.org/drawingml/2006/main" xmlns:r="http://schemas.openxmlformats.org/officeDocument/2006/relationships" xmlns:p="http://schemas.openxmlformats.org/presentationml/2006/main">
  <p:tag name="DVSHAPEID" val="Uys0RvlMUZroRKvQbDgxZK"/>
</p:tagLst>
</file>

<file path=ppt/tags/tag121.xml><?xml version="1.0" encoding="utf-8"?>
<p:tagLst xmlns:a="http://schemas.openxmlformats.org/drawingml/2006/main" xmlns:r="http://schemas.openxmlformats.org/officeDocument/2006/relationships" xmlns:p="http://schemas.openxmlformats.org/presentationml/2006/main">
  <p:tag name="DVSHAPEID" val="VWRKj75EisepOyopn4CHW6"/>
</p:tagLst>
</file>

<file path=ppt/tags/tag122.xml><?xml version="1.0" encoding="utf-8"?>
<p:tagLst xmlns:a="http://schemas.openxmlformats.org/drawingml/2006/main" xmlns:r="http://schemas.openxmlformats.org/officeDocument/2006/relationships" xmlns:p="http://schemas.openxmlformats.org/presentationml/2006/main">
  <p:tag name="DVSHAPEID" val="cgSTPjs7bCy9Dw96cdGgHY"/>
</p:tagLst>
</file>

<file path=ppt/tags/tag123.xml><?xml version="1.0" encoding="utf-8"?>
<p:tagLst xmlns:a="http://schemas.openxmlformats.org/drawingml/2006/main" xmlns:r="http://schemas.openxmlformats.org/officeDocument/2006/relationships" xmlns:p="http://schemas.openxmlformats.org/presentationml/2006/main">
  <p:tag name="DVSHAPEID" val="arVXrMgbUhOOJBSpiLbahB"/>
</p:tagLst>
</file>

<file path=ppt/tags/tag124.xml><?xml version="1.0" encoding="utf-8"?>
<p:tagLst xmlns:a="http://schemas.openxmlformats.org/drawingml/2006/main" xmlns:r="http://schemas.openxmlformats.org/officeDocument/2006/relationships" xmlns:p="http://schemas.openxmlformats.org/presentationml/2006/main">
  <p:tag name="DVSHAPEID" val="RFUSfgRo1Fpe5qXSRFRZHh"/>
</p:tagLst>
</file>

<file path=ppt/tags/tag125.xml><?xml version="1.0" encoding="utf-8"?>
<p:tagLst xmlns:a="http://schemas.openxmlformats.org/drawingml/2006/main" xmlns:r="http://schemas.openxmlformats.org/officeDocument/2006/relationships" xmlns:p="http://schemas.openxmlformats.org/presentationml/2006/main">
  <p:tag name="DVSHAPEID" val="lPMyeMVU4wHzAg2zwZjvg8"/>
</p:tagLst>
</file>

<file path=ppt/tags/tag126.xml><?xml version="1.0" encoding="utf-8"?>
<p:tagLst xmlns:a="http://schemas.openxmlformats.org/drawingml/2006/main" xmlns:r="http://schemas.openxmlformats.org/officeDocument/2006/relationships" xmlns:p="http://schemas.openxmlformats.org/presentationml/2006/main">
  <p:tag name="DVSHAPEID" val="ovvrsqUwjhUAk56H25t6BT"/>
</p:tagLst>
</file>

<file path=ppt/tags/tag127.xml><?xml version="1.0" encoding="utf-8"?>
<p:tagLst xmlns:a="http://schemas.openxmlformats.org/drawingml/2006/main" xmlns:r="http://schemas.openxmlformats.org/officeDocument/2006/relationships" xmlns:p="http://schemas.openxmlformats.org/presentationml/2006/main">
  <p:tag name="DVSHAPEID" val="wwQHPh9RFb0cqg2Mku0ycq"/>
</p:tagLst>
</file>

<file path=ppt/tags/tag128.xml><?xml version="1.0" encoding="utf-8"?>
<p:tagLst xmlns:a="http://schemas.openxmlformats.org/drawingml/2006/main" xmlns:r="http://schemas.openxmlformats.org/officeDocument/2006/relationships" xmlns:p="http://schemas.openxmlformats.org/presentationml/2006/main">
  <p:tag name="DVSHAPEID" val="F0WWtPXe29xvZZBKACmrBI"/>
</p:tagLst>
</file>

<file path=ppt/tags/tag129.xml><?xml version="1.0" encoding="utf-8"?>
<p:tagLst xmlns:a="http://schemas.openxmlformats.org/drawingml/2006/main" xmlns:r="http://schemas.openxmlformats.org/officeDocument/2006/relationships" xmlns:p="http://schemas.openxmlformats.org/presentationml/2006/main">
  <p:tag name="DVSHAPEID" val="z7FPFfLZ62G6RQLTOjUr9R"/>
</p:tagLst>
</file>

<file path=ppt/tags/tag13.xml><?xml version="1.0" encoding="utf-8"?>
<p:tagLst xmlns:a="http://schemas.openxmlformats.org/drawingml/2006/main" xmlns:r="http://schemas.openxmlformats.org/officeDocument/2006/relationships" xmlns:p="http://schemas.openxmlformats.org/presentationml/2006/main">
  <p:tag name="DVSHAPEID" val="QZcRkMIe89ZkvhCnOoNANd"/>
</p:tagLst>
</file>

<file path=ppt/tags/tag130.xml><?xml version="1.0" encoding="utf-8"?>
<p:tagLst xmlns:a="http://schemas.openxmlformats.org/drawingml/2006/main" xmlns:r="http://schemas.openxmlformats.org/officeDocument/2006/relationships" xmlns:p="http://schemas.openxmlformats.org/presentationml/2006/main">
  <p:tag name="DVSHAPEID" val="FUh3bzUobKOWqOgE9Ht33u"/>
</p:tagLst>
</file>

<file path=ppt/tags/tag131.xml><?xml version="1.0" encoding="utf-8"?>
<p:tagLst xmlns:a="http://schemas.openxmlformats.org/drawingml/2006/main" xmlns:r="http://schemas.openxmlformats.org/officeDocument/2006/relationships" xmlns:p="http://schemas.openxmlformats.org/presentationml/2006/main">
  <p:tag name="DVSHAPEID" val="PS7KYHO2xayIrLyC3b4HQV"/>
</p:tagLst>
</file>

<file path=ppt/tags/tag132.xml><?xml version="1.0" encoding="utf-8"?>
<p:tagLst xmlns:a="http://schemas.openxmlformats.org/drawingml/2006/main" xmlns:r="http://schemas.openxmlformats.org/officeDocument/2006/relationships" xmlns:p="http://schemas.openxmlformats.org/presentationml/2006/main">
  <p:tag name="DVSHAPEID" val="iUpXC9acY6Nb4oVqAdz8dD"/>
</p:tagLst>
</file>

<file path=ppt/tags/tag133.xml><?xml version="1.0" encoding="utf-8"?>
<p:tagLst xmlns:a="http://schemas.openxmlformats.org/drawingml/2006/main" xmlns:r="http://schemas.openxmlformats.org/officeDocument/2006/relationships" xmlns:p="http://schemas.openxmlformats.org/presentationml/2006/main">
  <p:tag name="DVSHAPEID" val="wiNZFvXn6Q3AzjNIaunKQX"/>
</p:tagLst>
</file>

<file path=ppt/tags/tag134.xml><?xml version="1.0" encoding="utf-8"?>
<p:tagLst xmlns:a="http://schemas.openxmlformats.org/drawingml/2006/main" xmlns:r="http://schemas.openxmlformats.org/officeDocument/2006/relationships" xmlns:p="http://schemas.openxmlformats.org/presentationml/2006/main">
  <p:tag name="DVSHAPEID" val="ONcqc6LLRaimrJd1k54oVZ"/>
</p:tagLst>
</file>

<file path=ppt/tags/tag135.xml><?xml version="1.0" encoding="utf-8"?>
<p:tagLst xmlns:a="http://schemas.openxmlformats.org/drawingml/2006/main" xmlns:r="http://schemas.openxmlformats.org/officeDocument/2006/relationships" xmlns:p="http://schemas.openxmlformats.org/presentationml/2006/main">
  <p:tag name="DVSHAPEID" val="B2SIT51chGQytZNfjQClZT"/>
</p:tagLst>
</file>

<file path=ppt/tags/tag136.xml><?xml version="1.0" encoding="utf-8"?>
<p:tagLst xmlns:a="http://schemas.openxmlformats.org/drawingml/2006/main" xmlns:r="http://schemas.openxmlformats.org/officeDocument/2006/relationships" xmlns:p="http://schemas.openxmlformats.org/presentationml/2006/main">
  <p:tag name="DVSHAPEID" val="hdR4v99hFr2Oc9xucFJFSC"/>
</p:tagLst>
</file>

<file path=ppt/tags/tag137.xml><?xml version="1.0" encoding="utf-8"?>
<p:tagLst xmlns:a="http://schemas.openxmlformats.org/drawingml/2006/main" xmlns:r="http://schemas.openxmlformats.org/officeDocument/2006/relationships" xmlns:p="http://schemas.openxmlformats.org/presentationml/2006/main">
  <p:tag name="DVSHAPEID" val="wSfee5LeMz0IKFQPAS3Z1o"/>
</p:tagLst>
</file>

<file path=ppt/tags/tag138.xml><?xml version="1.0" encoding="utf-8"?>
<p:tagLst xmlns:a="http://schemas.openxmlformats.org/drawingml/2006/main" xmlns:r="http://schemas.openxmlformats.org/officeDocument/2006/relationships" xmlns:p="http://schemas.openxmlformats.org/presentationml/2006/main">
  <p:tag name="DVSHAPEID" val="wEMDHOEXBk0FHZOhU3wrFs"/>
</p:tagLst>
</file>

<file path=ppt/tags/tag139.xml><?xml version="1.0" encoding="utf-8"?>
<p:tagLst xmlns:a="http://schemas.openxmlformats.org/drawingml/2006/main" xmlns:r="http://schemas.openxmlformats.org/officeDocument/2006/relationships" xmlns:p="http://schemas.openxmlformats.org/presentationml/2006/main">
  <p:tag name="DVSHAPEID" val="OupSEm4RCSB7lArBoXzPYF"/>
</p:tagLst>
</file>

<file path=ppt/tags/tag14.xml><?xml version="1.0" encoding="utf-8"?>
<p:tagLst xmlns:a="http://schemas.openxmlformats.org/drawingml/2006/main" xmlns:r="http://schemas.openxmlformats.org/officeDocument/2006/relationships" xmlns:p="http://schemas.openxmlformats.org/presentationml/2006/main">
  <p:tag name="DVSHAPEID" val="JFFq3sqmd2SknhkGdwx3m9"/>
</p:tagLst>
</file>

<file path=ppt/tags/tag140.xml><?xml version="1.0" encoding="utf-8"?>
<p:tagLst xmlns:a="http://schemas.openxmlformats.org/drawingml/2006/main" xmlns:r="http://schemas.openxmlformats.org/officeDocument/2006/relationships" xmlns:p="http://schemas.openxmlformats.org/presentationml/2006/main">
  <p:tag name="DVSHAPEID" val="H5XR1jXZtAJ4QidOahSKI8"/>
</p:tagLst>
</file>

<file path=ppt/tags/tag141.xml><?xml version="1.0" encoding="utf-8"?>
<p:tagLst xmlns:a="http://schemas.openxmlformats.org/drawingml/2006/main" xmlns:r="http://schemas.openxmlformats.org/officeDocument/2006/relationships" xmlns:p="http://schemas.openxmlformats.org/presentationml/2006/main">
  <p:tag name="DVSHAPEID" val="3zDdPjFyRQu8MjUMlLTCp1"/>
</p:tagLst>
</file>

<file path=ppt/tags/tag142.xml><?xml version="1.0" encoding="utf-8"?>
<p:tagLst xmlns:a="http://schemas.openxmlformats.org/drawingml/2006/main" xmlns:r="http://schemas.openxmlformats.org/officeDocument/2006/relationships" xmlns:p="http://schemas.openxmlformats.org/presentationml/2006/main">
  <p:tag name="DVSHAPEID" val="ohK8nzMiWdXz1neNtEkUIS"/>
</p:tagLst>
</file>

<file path=ppt/tags/tag143.xml><?xml version="1.0" encoding="utf-8"?>
<p:tagLst xmlns:a="http://schemas.openxmlformats.org/drawingml/2006/main" xmlns:r="http://schemas.openxmlformats.org/officeDocument/2006/relationships" xmlns:p="http://schemas.openxmlformats.org/presentationml/2006/main">
  <p:tag name="DVSHAPEID" val="AHvUUnW6Q6I2bmtGW5LzTg"/>
</p:tagLst>
</file>

<file path=ppt/tags/tag144.xml><?xml version="1.0" encoding="utf-8"?>
<p:tagLst xmlns:a="http://schemas.openxmlformats.org/drawingml/2006/main" xmlns:r="http://schemas.openxmlformats.org/officeDocument/2006/relationships" xmlns:p="http://schemas.openxmlformats.org/presentationml/2006/main">
  <p:tag name="DVSHAPEID" val="bdhwyxifiuivG2DtFplQnR"/>
</p:tagLst>
</file>

<file path=ppt/tags/tag145.xml><?xml version="1.0" encoding="utf-8"?>
<p:tagLst xmlns:a="http://schemas.openxmlformats.org/drawingml/2006/main" xmlns:r="http://schemas.openxmlformats.org/officeDocument/2006/relationships" xmlns:p="http://schemas.openxmlformats.org/presentationml/2006/main">
  <p:tag name="DVSHAPEID" val="QZcRkMIe89ZkvhCnOoNANd"/>
</p:tagLst>
</file>

<file path=ppt/tags/tag146.xml><?xml version="1.0" encoding="utf-8"?>
<p:tagLst xmlns:a="http://schemas.openxmlformats.org/drawingml/2006/main" xmlns:r="http://schemas.openxmlformats.org/officeDocument/2006/relationships" xmlns:p="http://schemas.openxmlformats.org/presentationml/2006/main">
  <p:tag name="DVSHAPEID" val="JFFq3sqmd2SknhkGdwx3m9"/>
</p:tagLst>
</file>

<file path=ppt/tags/tag147.xml><?xml version="1.0" encoding="utf-8"?>
<p:tagLst xmlns:a="http://schemas.openxmlformats.org/drawingml/2006/main" xmlns:r="http://schemas.openxmlformats.org/officeDocument/2006/relationships" xmlns:p="http://schemas.openxmlformats.org/presentationml/2006/main">
  <p:tag name="DVSHAPEID" val="wmxlQhAX3M3CgxcTIfNMVW"/>
</p:tagLst>
</file>

<file path=ppt/tags/tag148.xml><?xml version="1.0" encoding="utf-8"?>
<p:tagLst xmlns:a="http://schemas.openxmlformats.org/drawingml/2006/main" xmlns:r="http://schemas.openxmlformats.org/officeDocument/2006/relationships" xmlns:p="http://schemas.openxmlformats.org/presentationml/2006/main">
  <p:tag name="DVSHAPEID" val="rbUk37bh3KRA8jTHC8LgZ5"/>
</p:tagLst>
</file>

<file path=ppt/tags/tag149.xml><?xml version="1.0" encoding="utf-8"?>
<p:tagLst xmlns:a="http://schemas.openxmlformats.org/drawingml/2006/main" xmlns:r="http://schemas.openxmlformats.org/officeDocument/2006/relationships" xmlns:p="http://schemas.openxmlformats.org/presentationml/2006/main">
  <p:tag name="DVSHAPEID" val="hK1MujNhgzdAUlrvesMLIj"/>
</p:tagLst>
</file>

<file path=ppt/tags/tag15.xml><?xml version="1.0" encoding="utf-8"?>
<p:tagLst xmlns:a="http://schemas.openxmlformats.org/drawingml/2006/main" xmlns:r="http://schemas.openxmlformats.org/officeDocument/2006/relationships" xmlns:p="http://schemas.openxmlformats.org/presentationml/2006/main">
  <p:tag name="DVSHAPEID" val="wmxlQhAX3M3CgxcTIfNMVW"/>
</p:tagLst>
</file>

<file path=ppt/tags/tag150.xml><?xml version="1.0" encoding="utf-8"?>
<p:tagLst xmlns:a="http://schemas.openxmlformats.org/drawingml/2006/main" xmlns:r="http://schemas.openxmlformats.org/officeDocument/2006/relationships" xmlns:p="http://schemas.openxmlformats.org/presentationml/2006/main">
  <p:tag name="DVSHAPEID" val="KFoT01CE0FWlUajgDRuMuh"/>
</p:tagLst>
</file>

<file path=ppt/tags/tag151.xml><?xml version="1.0" encoding="utf-8"?>
<p:tagLst xmlns:a="http://schemas.openxmlformats.org/drawingml/2006/main" xmlns:r="http://schemas.openxmlformats.org/officeDocument/2006/relationships" xmlns:p="http://schemas.openxmlformats.org/presentationml/2006/main">
  <p:tag name="DVSHAPEID" val="nyoxg6UjuenYZloBjMFBzx"/>
</p:tagLst>
</file>

<file path=ppt/tags/tag152.xml><?xml version="1.0" encoding="utf-8"?>
<p:tagLst xmlns:a="http://schemas.openxmlformats.org/drawingml/2006/main" xmlns:r="http://schemas.openxmlformats.org/officeDocument/2006/relationships" xmlns:p="http://schemas.openxmlformats.org/presentationml/2006/main">
  <p:tag name="DVSHAPEID" val="DyrgcYPUhWOsiPusKvKGaI"/>
</p:tagLst>
</file>

<file path=ppt/tags/tag153.xml><?xml version="1.0" encoding="utf-8"?>
<p:tagLst xmlns:a="http://schemas.openxmlformats.org/drawingml/2006/main" xmlns:r="http://schemas.openxmlformats.org/officeDocument/2006/relationships" xmlns:p="http://schemas.openxmlformats.org/presentationml/2006/main">
  <p:tag name="DVSHAPEID" val="YWaXR1xI7SIPVQ5ZUVtzXq"/>
</p:tagLst>
</file>

<file path=ppt/tags/tag154.xml><?xml version="1.0" encoding="utf-8"?>
<p:tagLst xmlns:a="http://schemas.openxmlformats.org/drawingml/2006/main" xmlns:r="http://schemas.openxmlformats.org/officeDocument/2006/relationships" xmlns:p="http://schemas.openxmlformats.org/presentationml/2006/main">
  <p:tag name="DVSHAPEID" val="9w2y7Q29QSmUzv6e6OnzPW"/>
</p:tagLst>
</file>

<file path=ppt/tags/tag155.xml><?xml version="1.0" encoding="utf-8"?>
<p:tagLst xmlns:a="http://schemas.openxmlformats.org/drawingml/2006/main" xmlns:r="http://schemas.openxmlformats.org/officeDocument/2006/relationships" xmlns:p="http://schemas.openxmlformats.org/presentationml/2006/main">
  <p:tag name="DVSHAPEID" val="KtUEnKBPdBLyMDUjUHFX2P"/>
</p:tagLst>
</file>

<file path=ppt/tags/tag156.xml><?xml version="1.0" encoding="utf-8"?>
<p:tagLst xmlns:a="http://schemas.openxmlformats.org/drawingml/2006/main" xmlns:r="http://schemas.openxmlformats.org/officeDocument/2006/relationships" xmlns:p="http://schemas.openxmlformats.org/presentationml/2006/main">
  <p:tag name="DVSHAPEID" val="s1gATFOFcnAdLzEsthy1FL"/>
</p:tagLst>
</file>

<file path=ppt/tags/tag157.xml><?xml version="1.0" encoding="utf-8"?>
<p:tagLst xmlns:a="http://schemas.openxmlformats.org/drawingml/2006/main" xmlns:r="http://schemas.openxmlformats.org/officeDocument/2006/relationships" xmlns:p="http://schemas.openxmlformats.org/presentationml/2006/main">
  <p:tag name="DVSHAPEID" val="81IsjNTFTRTV0SoMQV0yon"/>
</p:tagLst>
</file>

<file path=ppt/tags/tag158.xml><?xml version="1.0" encoding="utf-8"?>
<p:tagLst xmlns:a="http://schemas.openxmlformats.org/drawingml/2006/main" xmlns:r="http://schemas.openxmlformats.org/officeDocument/2006/relationships" xmlns:p="http://schemas.openxmlformats.org/presentationml/2006/main">
  <p:tag name="DVSHAPEID" val="XzRlErdop19HSeSqm1LwuJ"/>
</p:tagLst>
</file>

<file path=ppt/tags/tag159.xml><?xml version="1.0" encoding="utf-8"?>
<p:tagLst xmlns:a="http://schemas.openxmlformats.org/drawingml/2006/main" xmlns:r="http://schemas.openxmlformats.org/officeDocument/2006/relationships" xmlns:p="http://schemas.openxmlformats.org/presentationml/2006/main">
  <p:tag name="DVSHAPEID" val="jQzL4GqC06mL48BY8rsvsS"/>
</p:tagLst>
</file>

<file path=ppt/tags/tag16.xml><?xml version="1.0" encoding="utf-8"?>
<p:tagLst xmlns:a="http://schemas.openxmlformats.org/drawingml/2006/main" xmlns:r="http://schemas.openxmlformats.org/officeDocument/2006/relationships" xmlns:p="http://schemas.openxmlformats.org/presentationml/2006/main">
  <p:tag name="DVSHAPEID" val="rbUk37bh3KRA8jTHC8LgZ5"/>
</p:tagLst>
</file>

<file path=ppt/tags/tag160.xml><?xml version="1.0" encoding="utf-8"?>
<p:tagLst xmlns:a="http://schemas.openxmlformats.org/drawingml/2006/main" xmlns:r="http://schemas.openxmlformats.org/officeDocument/2006/relationships" xmlns:p="http://schemas.openxmlformats.org/presentationml/2006/main">
  <p:tag name="DVSHAPEID" val="Lj09UqzYMRSeg1LSnwXM03"/>
</p:tagLst>
</file>

<file path=ppt/tags/tag161.xml><?xml version="1.0" encoding="utf-8"?>
<p:tagLst xmlns:a="http://schemas.openxmlformats.org/drawingml/2006/main" xmlns:r="http://schemas.openxmlformats.org/officeDocument/2006/relationships" xmlns:p="http://schemas.openxmlformats.org/presentationml/2006/main">
  <p:tag name="DVSHAPEID" val="k79JPnTk4Zgr4fLUM031kv"/>
</p:tagLst>
</file>

<file path=ppt/tags/tag162.xml><?xml version="1.0" encoding="utf-8"?>
<p:tagLst xmlns:a="http://schemas.openxmlformats.org/drawingml/2006/main" xmlns:r="http://schemas.openxmlformats.org/officeDocument/2006/relationships" xmlns:p="http://schemas.openxmlformats.org/presentationml/2006/main">
  <p:tag name="DVSHAPEID" val="SQSzdf3VxFRIZT0aAc5sNT"/>
</p:tagLst>
</file>

<file path=ppt/tags/tag163.xml><?xml version="1.0" encoding="utf-8"?>
<p:tagLst xmlns:a="http://schemas.openxmlformats.org/drawingml/2006/main" xmlns:r="http://schemas.openxmlformats.org/officeDocument/2006/relationships" xmlns:p="http://schemas.openxmlformats.org/presentationml/2006/main">
  <p:tag name="DVSHAPEID" val="XPXv7tKWIYIPejRf9Dg9rB"/>
</p:tagLst>
</file>

<file path=ppt/tags/tag164.xml><?xml version="1.0" encoding="utf-8"?>
<p:tagLst xmlns:a="http://schemas.openxmlformats.org/drawingml/2006/main" xmlns:r="http://schemas.openxmlformats.org/officeDocument/2006/relationships" xmlns:p="http://schemas.openxmlformats.org/presentationml/2006/main">
  <p:tag name="DVSHAPEID" val="zlgRUBpRWRHZS2CH8AaBWT"/>
</p:tagLst>
</file>

<file path=ppt/tags/tag165.xml><?xml version="1.0" encoding="utf-8"?>
<p:tagLst xmlns:a="http://schemas.openxmlformats.org/drawingml/2006/main" xmlns:r="http://schemas.openxmlformats.org/officeDocument/2006/relationships" xmlns:p="http://schemas.openxmlformats.org/presentationml/2006/main">
  <p:tag name="DVSHAPEID" val="ZaEGjk2scDrmfBffy8wR2R"/>
</p:tagLst>
</file>

<file path=ppt/tags/tag166.xml><?xml version="1.0" encoding="utf-8"?>
<p:tagLst xmlns:a="http://schemas.openxmlformats.org/drawingml/2006/main" xmlns:r="http://schemas.openxmlformats.org/officeDocument/2006/relationships" xmlns:p="http://schemas.openxmlformats.org/presentationml/2006/main">
  <p:tag name="DVSHAPEID" val="7frODsuFYQEGl6ddh5PtF3"/>
</p:tagLst>
</file>

<file path=ppt/tags/tag167.xml><?xml version="1.0" encoding="utf-8"?>
<p:tagLst xmlns:a="http://schemas.openxmlformats.org/drawingml/2006/main" xmlns:r="http://schemas.openxmlformats.org/officeDocument/2006/relationships" xmlns:p="http://schemas.openxmlformats.org/presentationml/2006/main">
  <p:tag name="DVSHAPEID" val="xwN0rS2145Q82ofvHzXwFA"/>
</p:tagLst>
</file>

<file path=ppt/tags/tag168.xml><?xml version="1.0" encoding="utf-8"?>
<p:tagLst xmlns:a="http://schemas.openxmlformats.org/drawingml/2006/main" xmlns:r="http://schemas.openxmlformats.org/officeDocument/2006/relationships" xmlns:p="http://schemas.openxmlformats.org/presentationml/2006/main">
  <p:tag name="DVSHAPEID" val="Hzg82kQr1yb3IU1C0CDWMz"/>
</p:tagLst>
</file>

<file path=ppt/tags/tag169.xml><?xml version="1.0" encoding="utf-8"?>
<p:tagLst xmlns:a="http://schemas.openxmlformats.org/drawingml/2006/main" xmlns:r="http://schemas.openxmlformats.org/officeDocument/2006/relationships" xmlns:p="http://schemas.openxmlformats.org/presentationml/2006/main">
  <p:tag name="DVSHAPEID" val="Pd3OYMogw8oXOdKiQHaD3i"/>
</p:tagLst>
</file>

<file path=ppt/tags/tag17.xml><?xml version="1.0" encoding="utf-8"?>
<p:tagLst xmlns:a="http://schemas.openxmlformats.org/drawingml/2006/main" xmlns:r="http://schemas.openxmlformats.org/officeDocument/2006/relationships" xmlns:p="http://schemas.openxmlformats.org/presentationml/2006/main">
  <p:tag name="DVSHAPEID" val="hK1MujNhgzdAUlrvesMLIj"/>
</p:tagLst>
</file>

<file path=ppt/tags/tag170.xml><?xml version="1.0" encoding="utf-8"?>
<p:tagLst xmlns:a="http://schemas.openxmlformats.org/drawingml/2006/main" xmlns:r="http://schemas.openxmlformats.org/officeDocument/2006/relationships" xmlns:p="http://schemas.openxmlformats.org/presentationml/2006/main">
  <p:tag name="DVSHAPEID" val="WZGkt4ylTIO8K35dm43L23"/>
</p:tagLst>
</file>

<file path=ppt/tags/tag171.xml><?xml version="1.0" encoding="utf-8"?>
<p:tagLst xmlns:a="http://schemas.openxmlformats.org/drawingml/2006/main" xmlns:r="http://schemas.openxmlformats.org/officeDocument/2006/relationships" xmlns:p="http://schemas.openxmlformats.org/presentationml/2006/main">
  <p:tag name="DVSHAPEID" val="EL6NSILWL9vwg38DijHafG"/>
</p:tagLst>
</file>

<file path=ppt/tags/tag172.xml><?xml version="1.0" encoding="utf-8"?>
<p:tagLst xmlns:a="http://schemas.openxmlformats.org/drawingml/2006/main" xmlns:r="http://schemas.openxmlformats.org/officeDocument/2006/relationships" xmlns:p="http://schemas.openxmlformats.org/presentationml/2006/main">
  <p:tag name="DVSHAPEID" val="8FtHdDk6zifTlVeFbQAXWF"/>
</p:tagLst>
</file>

<file path=ppt/tags/tag173.xml><?xml version="1.0" encoding="utf-8"?>
<p:tagLst xmlns:a="http://schemas.openxmlformats.org/drawingml/2006/main" xmlns:r="http://schemas.openxmlformats.org/officeDocument/2006/relationships" xmlns:p="http://schemas.openxmlformats.org/presentationml/2006/main">
  <p:tag name="DVSHAPEID" val="DdM15ILJ3ROXCqkbu7BFzc"/>
</p:tagLst>
</file>

<file path=ppt/tags/tag174.xml><?xml version="1.0" encoding="utf-8"?>
<p:tagLst xmlns:a="http://schemas.openxmlformats.org/drawingml/2006/main" xmlns:r="http://schemas.openxmlformats.org/officeDocument/2006/relationships" xmlns:p="http://schemas.openxmlformats.org/presentationml/2006/main">
  <p:tag name="DVSHAPEID" val="hnIcpC8RAhKt1fUbyBlQeo"/>
</p:tagLst>
</file>

<file path=ppt/tags/tag175.xml><?xml version="1.0" encoding="utf-8"?>
<p:tagLst xmlns:a="http://schemas.openxmlformats.org/drawingml/2006/main" xmlns:r="http://schemas.openxmlformats.org/officeDocument/2006/relationships" xmlns:p="http://schemas.openxmlformats.org/presentationml/2006/main">
  <p:tag name="DVSHAPEID" val="4njNk0lslh5qWpjSj8Bbhw"/>
</p:tagLst>
</file>

<file path=ppt/tags/tag176.xml><?xml version="1.0" encoding="utf-8"?>
<p:tagLst xmlns:a="http://schemas.openxmlformats.org/drawingml/2006/main" xmlns:r="http://schemas.openxmlformats.org/officeDocument/2006/relationships" xmlns:p="http://schemas.openxmlformats.org/presentationml/2006/main">
  <p:tag name="DVSHAPEID" val="c8o5hjz0jJYSikTBh7w7Wt"/>
</p:tagLst>
</file>

<file path=ppt/tags/tag177.xml><?xml version="1.0" encoding="utf-8"?>
<p:tagLst xmlns:a="http://schemas.openxmlformats.org/drawingml/2006/main" xmlns:r="http://schemas.openxmlformats.org/officeDocument/2006/relationships" xmlns:p="http://schemas.openxmlformats.org/presentationml/2006/main">
  <p:tag name="DVSHAPEID" val="nBjuSFice26xaaofJ2SlXm"/>
</p:tagLst>
</file>

<file path=ppt/tags/tag178.xml><?xml version="1.0" encoding="utf-8"?>
<p:tagLst xmlns:a="http://schemas.openxmlformats.org/drawingml/2006/main" xmlns:r="http://schemas.openxmlformats.org/officeDocument/2006/relationships" xmlns:p="http://schemas.openxmlformats.org/presentationml/2006/main">
  <p:tag name="DVSHAPEID" val="s36YZHQtF9AJKNMMrTI7uV"/>
</p:tagLst>
</file>

<file path=ppt/tags/tag179.xml><?xml version="1.0" encoding="utf-8"?>
<p:tagLst xmlns:a="http://schemas.openxmlformats.org/drawingml/2006/main" xmlns:r="http://schemas.openxmlformats.org/officeDocument/2006/relationships" xmlns:p="http://schemas.openxmlformats.org/presentationml/2006/main">
  <p:tag name="DVSHAPEID" val="MK9Id2oueBw18foTGAmLnX"/>
</p:tagLst>
</file>

<file path=ppt/tags/tag18.xml><?xml version="1.0" encoding="utf-8"?>
<p:tagLst xmlns:a="http://schemas.openxmlformats.org/drawingml/2006/main" xmlns:r="http://schemas.openxmlformats.org/officeDocument/2006/relationships" xmlns:p="http://schemas.openxmlformats.org/presentationml/2006/main">
  <p:tag name="DVSHAPEID" val="KFoT01CE0FWlUajgDRuMuh"/>
</p:tagLst>
</file>

<file path=ppt/tags/tag180.xml><?xml version="1.0" encoding="utf-8"?>
<p:tagLst xmlns:a="http://schemas.openxmlformats.org/drawingml/2006/main" xmlns:r="http://schemas.openxmlformats.org/officeDocument/2006/relationships" xmlns:p="http://schemas.openxmlformats.org/presentationml/2006/main">
  <p:tag name="DVSHAPEID" val="XrpAtXAYCPRxhlPguO4bUZ"/>
</p:tagLst>
</file>

<file path=ppt/tags/tag181.xml><?xml version="1.0" encoding="utf-8"?>
<p:tagLst xmlns:a="http://schemas.openxmlformats.org/drawingml/2006/main" xmlns:r="http://schemas.openxmlformats.org/officeDocument/2006/relationships" xmlns:p="http://schemas.openxmlformats.org/presentationml/2006/main">
  <p:tag name="DVSHAPEID" val="cJFwnxd7LJxPNHjCyrTgYG"/>
</p:tagLst>
</file>

<file path=ppt/tags/tag182.xml><?xml version="1.0" encoding="utf-8"?>
<p:tagLst xmlns:a="http://schemas.openxmlformats.org/drawingml/2006/main" xmlns:r="http://schemas.openxmlformats.org/officeDocument/2006/relationships" xmlns:p="http://schemas.openxmlformats.org/presentationml/2006/main">
  <p:tag name="DVSHAPEID" val="9BY24p6xGc2YeGVXz3Lv48"/>
</p:tagLst>
</file>

<file path=ppt/tags/tag183.xml><?xml version="1.0" encoding="utf-8"?>
<p:tagLst xmlns:a="http://schemas.openxmlformats.org/drawingml/2006/main" xmlns:r="http://schemas.openxmlformats.org/officeDocument/2006/relationships" xmlns:p="http://schemas.openxmlformats.org/presentationml/2006/main">
  <p:tag name="DVSHAPEID" val="Zry7XRfDhE0wz4xltN1d2l"/>
</p:tagLst>
</file>

<file path=ppt/tags/tag184.xml><?xml version="1.0" encoding="utf-8"?>
<p:tagLst xmlns:a="http://schemas.openxmlformats.org/drawingml/2006/main" xmlns:r="http://schemas.openxmlformats.org/officeDocument/2006/relationships" xmlns:p="http://schemas.openxmlformats.org/presentationml/2006/main">
  <p:tag name="DVSHAPEID" val="MOtCHBSQutC1BwuXsfi3Un"/>
</p:tagLst>
</file>

<file path=ppt/tags/tag185.xml><?xml version="1.0" encoding="utf-8"?>
<p:tagLst xmlns:a="http://schemas.openxmlformats.org/drawingml/2006/main" xmlns:r="http://schemas.openxmlformats.org/officeDocument/2006/relationships" xmlns:p="http://schemas.openxmlformats.org/presentationml/2006/main">
  <p:tag name="DVSHAPEID" val="XI6RpeAXtR5EFJDk9ELr9x"/>
</p:tagLst>
</file>

<file path=ppt/tags/tag186.xml><?xml version="1.0" encoding="utf-8"?>
<p:tagLst xmlns:a="http://schemas.openxmlformats.org/drawingml/2006/main" xmlns:r="http://schemas.openxmlformats.org/officeDocument/2006/relationships" xmlns:p="http://schemas.openxmlformats.org/presentationml/2006/main">
  <p:tag name="DVSHAPEID" val="Uys0RvlMUZroRKvQbDgxZK"/>
</p:tagLst>
</file>

<file path=ppt/tags/tag187.xml><?xml version="1.0" encoding="utf-8"?>
<p:tagLst xmlns:a="http://schemas.openxmlformats.org/drawingml/2006/main" xmlns:r="http://schemas.openxmlformats.org/officeDocument/2006/relationships" xmlns:p="http://schemas.openxmlformats.org/presentationml/2006/main">
  <p:tag name="DVSHAPEID" val="VWRKj75EisepOyopn4CHW6"/>
</p:tagLst>
</file>

<file path=ppt/tags/tag188.xml><?xml version="1.0" encoding="utf-8"?>
<p:tagLst xmlns:a="http://schemas.openxmlformats.org/drawingml/2006/main" xmlns:r="http://schemas.openxmlformats.org/officeDocument/2006/relationships" xmlns:p="http://schemas.openxmlformats.org/presentationml/2006/main">
  <p:tag name="DVSHAPEID" val="cgSTPjs7bCy9Dw96cdGgHY"/>
</p:tagLst>
</file>

<file path=ppt/tags/tag189.xml><?xml version="1.0" encoding="utf-8"?>
<p:tagLst xmlns:a="http://schemas.openxmlformats.org/drawingml/2006/main" xmlns:r="http://schemas.openxmlformats.org/officeDocument/2006/relationships" xmlns:p="http://schemas.openxmlformats.org/presentationml/2006/main">
  <p:tag name="DVSHAPEID" val="arVXrMgbUhOOJBSpiLbahB"/>
</p:tagLst>
</file>

<file path=ppt/tags/tag19.xml><?xml version="1.0" encoding="utf-8"?>
<p:tagLst xmlns:a="http://schemas.openxmlformats.org/drawingml/2006/main" xmlns:r="http://schemas.openxmlformats.org/officeDocument/2006/relationships" xmlns:p="http://schemas.openxmlformats.org/presentationml/2006/main">
  <p:tag name="DVSHAPEID" val="nyoxg6UjuenYZloBjMFBzx"/>
</p:tagLst>
</file>

<file path=ppt/tags/tag190.xml><?xml version="1.0" encoding="utf-8"?>
<p:tagLst xmlns:a="http://schemas.openxmlformats.org/drawingml/2006/main" xmlns:r="http://schemas.openxmlformats.org/officeDocument/2006/relationships" xmlns:p="http://schemas.openxmlformats.org/presentationml/2006/main">
  <p:tag name="DVSHAPEID" val="RFUSfgRo1Fpe5qXSRFRZHh"/>
</p:tagLst>
</file>

<file path=ppt/tags/tag191.xml><?xml version="1.0" encoding="utf-8"?>
<p:tagLst xmlns:a="http://schemas.openxmlformats.org/drawingml/2006/main" xmlns:r="http://schemas.openxmlformats.org/officeDocument/2006/relationships" xmlns:p="http://schemas.openxmlformats.org/presentationml/2006/main">
  <p:tag name="DVSHAPEID" val="lPMyeMVU4wHzAg2zwZjvg8"/>
</p:tagLst>
</file>

<file path=ppt/tags/tag192.xml><?xml version="1.0" encoding="utf-8"?>
<p:tagLst xmlns:a="http://schemas.openxmlformats.org/drawingml/2006/main" xmlns:r="http://schemas.openxmlformats.org/officeDocument/2006/relationships" xmlns:p="http://schemas.openxmlformats.org/presentationml/2006/main">
  <p:tag name="DVSHAPEID" val="ovvrsqUwjhUAk56H25t6BT"/>
</p:tagLst>
</file>

<file path=ppt/tags/tag193.xml><?xml version="1.0" encoding="utf-8"?>
<p:tagLst xmlns:a="http://schemas.openxmlformats.org/drawingml/2006/main" xmlns:r="http://schemas.openxmlformats.org/officeDocument/2006/relationships" xmlns:p="http://schemas.openxmlformats.org/presentationml/2006/main">
  <p:tag name="DVSHAPEID" val="wwQHPh9RFb0cqg2Mku0ycq"/>
</p:tagLst>
</file>

<file path=ppt/tags/tag194.xml><?xml version="1.0" encoding="utf-8"?>
<p:tagLst xmlns:a="http://schemas.openxmlformats.org/drawingml/2006/main" xmlns:r="http://schemas.openxmlformats.org/officeDocument/2006/relationships" xmlns:p="http://schemas.openxmlformats.org/presentationml/2006/main">
  <p:tag name="DVSHAPEID" val="F0WWtPXe29xvZZBKACmrBI"/>
</p:tagLst>
</file>

<file path=ppt/tags/tag195.xml><?xml version="1.0" encoding="utf-8"?>
<p:tagLst xmlns:a="http://schemas.openxmlformats.org/drawingml/2006/main" xmlns:r="http://schemas.openxmlformats.org/officeDocument/2006/relationships" xmlns:p="http://schemas.openxmlformats.org/presentationml/2006/main">
  <p:tag name="DVSHAPEID" val="z7FPFfLZ62G6RQLTOjUr9R"/>
</p:tagLst>
</file>

<file path=ppt/tags/tag196.xml><?xml version="1.0" encoding="utf-8"?>
<p:tagLst xmlns:a="http://schemas.openxmlformats.org/drawingml/2006/main" xmlns:r="http://schemas.openxmlformats.org/officeDocument/2006/relationships" xmlns:p="http://schemas.openxmlformats.org/presentationml/2006/main">
  <p:tag name="DVSHAPEID" val="FUh3bzUobKOWqOgE9Ht33u"/>
</p:tagLst>
</file>

<file path=ppt/tags/tag197.xml><?xml version="1.0" encoding="utf-8"?>
<p:tagLst xmlns:a="http://schemas.openxmlformats.org/drawingml/2006/main" xmlns:r="http://schemas.openxmlformats.org/officeDocument/2006/relationships" xmlns:p="http://schemas.openxmlformats.org/presentationml/2006/main">
  <p:tag name="DVSHAPEID" val="PS7KYHO2xayIrLyC3b4HQV"/>
</p:tagLst>
</file>

<file path=ppt/tags/tag198.xml><?xml version="1.0" encoding="utf-8"?>
<p:tagLst xmlns:a="http://schemas.openxmlformats.org/drawingml/2006/main" xmlns:r="http://schemas.openxmlformats.org/officeDocument/2006/relationships" xmlns:p="http://schemas.openxmlformats.org/presentationml/2006/main">
  <p:tag name="DVSHAPEID" val="iUpXC9acY6Nb4oVqAdz8dD"/>
</p:tagLst>
</file>

<file path=ppt/tags/tag199.xml><?xml version="1.0" encoding="utf-8"?>
<p:tagLst xmlns:a="http://schemas.openxmlformats.org/drawingml/2006/main" xmlns:r="http://schemas.openxmlformats.org/officeDocument/2006/relationships" xmlns:p="http://schemas.openxmlformats.org/presentationml/2006/main">
  <p:tag name="DVSHAPEID" val="wiNZFvXn6Q3AzjNIaunKQX"/>
</p:tagLst>
</file>

<file path=ppt/tags/tag2.xml><?xml version="1.0" encoding="utf-8"?>
<p:tagLst xmlns:a="http://schemas.openxmlformats.org/drawingml/2006/main" xmlns:r="http://schemas.openxmlformats.org/officeDocument/2006/relationships" xmlns:p="http://schemas.openxmlformats.org/presentationml/2006/main">
  <p:tag name="DVSHAPEID" val="ONcqc6LLRaimrJd1k54oVZ"/>
</p:tagLst>
</file>

<file path=ppt/tags/tag20.xml><?xml version="1.0" encoding="utf-8"?>
<p:tagLst xmlns:a="http://schemas.openxmlformats.org/drawingml/2006/main" xmlns:r="http://schemas.openxmlformats.org/officeDocument/2006/relationships" xmlns:p="http://schemas.openxmlformats.org/presentationml/2006/main">
  <p:tag name="DVSHAPEID" val="DyrgcYPUhWOsiPusKvKGaI"/>
</p:tagLst>
</file>

<file path=ppt/tags/tag200.xml><?xml version="1.0" encoding="utf-8"?>
<p:tagLst xmlns:a="http://schemas.openxmlformats.org/drawingml/2006/main" xmlns:r="http://schemas.openxmlformats.org/officeDocument/2006/relationships" xmlns:p="http://schemas.openxmlformats.org/presentationml/2006/main">
  <p:tag name="DVSHAPEID" val="ONcqc6LLRaimrJd1k54oVZ"/>
</p:tagLst>
</file>

<file path=ppt/tags/tag201.xml><?xml version="1.0" encoding="utf-8"?>
<p:tagLst xmlns:a="http://schemas.openxmlformats.org/drawingml/2006/main" xmlns:r="http://schemas.openxmlformats.org/officeDocument/2006/relationships" xmlns:p="http://schemas.openxmlformats.org/presentationml/2006/main">
  <p:tag name="DVSHAPEID" val="B2SIT51chGQytZNfjQClZT"/>
</p:tagLst>
</file>

<file path=ppt/tags/tag202.xml><?xml version="1.0" encoding="utf-8"?>
<p:tagLst xmlns:a="http://schemas.openxmlformats.org/drawingml/2006/main" xmlns:r="http://schemas.openxmlformats.org/officeDocument/2006/relationships" xmlns:p="http://schemas.openxmlformats.org/presentationml/2006/main">
  <p:tag name="DVSHAPEID" val="hdR4v99hFr2Oc9xucFJFSC"/>
</p:tagLst>
</file>

<file path=ppt/tags/tag203.xml><?xml version="1.0" encoding="utf-8"?>
<p:tagLst xmlns:a="http://schemas.openxmlformats.org/drawingml/2006/main" xmlns:r="http://schemas.openxmlformats.org/officeDocument/2006/relationships" xmlns:p="http://schemas.openxmlformats.org/presentationml/2006/main">
  <p:tag name="DVSHAPEID" val="wSfee5LeMz0IKFQPAS3Z1o"/>
</p:tagLst>
</file>

<file path=ppt/tags/tag204.xml><?xml version="1.0" encoding="utf-8"?>
<p:tagLst xmlns:a="http://schemas.openxmlformats.org/drawingml/2006/main" xmlns:r="http://schemas.openxmlformats.org/officeDocument/2006/relationships" xmlns:p="http://schemas.openxmlformats.org/presentationml/2006/main">
  <p:tag name="DVSHAPEID" val="wEMDHOEXBk0FHZOhU3wrFs"/>
</p:tagLst>
</file>

<file path=ppt/tags/tag205.xml><?xml version="1.0" encoding="utf-8"?>
<p:tagLst xmlns:a="http://schemas.openxmlformats.org/drawingml/2006/main" xmlns:r="http://schemas.openxmlformats.org/officeDocument/2006/relationships" xmlns:p="http://schemas.openxmlformats.org/presentationml/2006/main">
  <p:tag name="DVSHAPEID" val="OupSEm4RCSB7lArBoXzPYF"/>
</p:tagLst>
</file>

<file path=ppt/tags/tag206.xml><?xml version="1.0" encoding="utf-8"?>
<p:tagLst xmlns:a="http://schemas.openxmlformats.org/drawingml/2006/main" xmlns:r="http://schemas.openxmlformats.org/officeDocument/2006/relationships" xmlns:p="http://schemas.openxmlformats.org/presentationml/2006/main">
  <p:tag name="DVSHAPEID" val="H5XR1jXZtAJ4QidOahSKI8"/>
</p:tagLst>
</file>

<file path=ppt/tags/tag207.xml><?xml version="1.0" encoding="utf-8"?>
<p:tagLst xmlns:a="http://schemas.openxmlformats.org/drawingml/2006/main" xmlns:r="http://schemas.openxmlformats.org/officeDocument/2006/relationships" xmlns:p="http://schemas.openxmlformats.org/presentationml/2006/main">
  <p:tag name="DVSHAPEID" val="3zDdPjFyRQu8MjUMlLTCp1"/>
</p:tagLst>
</file>

<file path=ppt/tags/tag208.xml><?xml version="1.0" encoding="utf-8"?>
<p:tagLst xmlns:a="http://schemas.openxmlformats.org/drawingml/2006/main" xmlns:r="http://schemas.openxmlformats.org/officeDocument/2006/relationships" xmlns:p="http://schemas.openxmlformats.org/presentationml/2006/main">
  <p:tag name="DVSHAPEID" val="ohK8nzMiWdXz1neNtEkUIS"/>
</p:tagLst>
</file>

<file path=ppt/tags/tag209.xml><?xml version="1.0" encoding="utf-8"?>
<p:tagLst xmlns:a="http://schemas.openxmlformats.org/drawingml/2006/main" xmlns:r="http://schemas.openxmlformats.org/officeDocument/2006/relationships" xmlns:p="http://schemas.openxmlformats.org/presentationml/2006/main">
  <p:tag name="DVSHAPEID" val="AHvUUnW6Q6I2bmtGW5LzTg"/>
</p:tagLst>
</file>

<file path=ppt/tags/tag21.xml><?xml version="1.0" encoding="utf-8"?>
<p:tagLst xmlns:a="http://schemas.openxmlformats.org/drawingml/2006/main" xmlns:r="http://schemas.openxmlformats.org/officeDocument/2006/relationships" xmlns:p="http://schemas.openxmlformats.org/presentationml/2006/main">
  <p:tag name="DVSHAPEID" val="YWaXR1xI7SIPVQ5ZUVtzXq"/>
</p:tagLst>
</file>

<file path=ppt/tags/tag210.xml><?xml version="1.0" encoding="utf-8"?>
<p:tagLst xmlns:a="http://schemas.openxmlformats.org/drawingml/2006/main" xmlns:r="http://schemas.openxmlformats.org/officeDocument/2006/relationships" xmlns:p="http://schemas.openxmlformats.org/presentationml/2006/main">
  <p:tag name="DVSHAPEID" val="bdhwyxifiuivG2DtFplQnR"/>
</p:tagLst>
</file>

<file path=ppt/tags/tag211.xml><?xml version="1.0" encoding="utf-8"?>
<p:tagLst xmlns:a="http://schemas.openxmlformats.org/drawingml/2006/main" xmlns:r="http://schemas.openxmlformats.org/officeDocument/2006/relationships" xmlns:p="http://schemas.openxmlformats.org/presentationml/2006/main">
  <p:tag name="DVSHAPEID" val="QZcRkMIe89ZkvhCnOoNANd"/>
</p:tagLst>
</file>

<file path=ppt/tags/tag212.xml><?xml version="1.0" encoding="utf-8"?>
<p:tagLst xmlns:a="http://schemas.openxmlformats.org/drawingml/2006/main" xmlns:r="http://schemas.openxmlformats.org/officeDocument/2006/relationships" xmlns:p="http://schemas.openxmlformats.org/presentationml/2006/main">
  <p:tag name="DVSHAPEID" val="JFFq3sqmd2SknhkGdwx3m9"/>
</p:tagLst>
</file>

<file path=ppt/tags/tag213.xml><?xml version="1.0" encoding="utf-8"?>
<p:tagLst xmlns:a="http://schemas.openxmlformats.org/drawingml/2006/main" xmlns:r="http://schemas.openxmlformats.org/officeDocument/2006/relationships" xmlns:p="http://schemas.openxmlformats.org/presentationml/2006/main">
  <p:tag name="DVSHAPEID" val="wmxlQhAX3M3CgxcTIfNMVW"/>
</p:tagLst>
</file>

<file path=ppt/tags/tag214.xml><?xml version="1.0" encoding="utf-8"?>
<p:tagLst xmlns:a="http://schemas.openxmlformats.org/drawingml/2006/main" xmlns:r="http://schemas.openxmlformats.org/officeDocument/2006/relationships" xmlns:p="http://schemas.openxmlformats.org/presentationml/2006/main">
  <p:tag name="DVSHAPEID" val="rbUk37bh3KRA8jTHC8LgZ5"/>
</p:tagLst>
</file>

<file path=ppt/tags/tag215.xml><?xml version="1.0" encoding="utf-8"?>
<p:tagLst xmlns:a="http://schemas.openxmlformats.org/drawingml/2006/main" xmlns:r="http://schemas.openxmlformats.org/officeDocument/2006/relationships" xmlns:p="http://schemas.openxmlformats.org/presentationml/2006/main">
  <p:tag name="DVSHAPEID" val="hK1MujNhgzdAUlrvesMLIj"/>
</p:tagLst>
</file>

<file path=ppt/tags/tag216.xml><?xml version="1.0" encoding="utf-8"?>
<p:tagLst xmlns:a="http://schemas.openxmlformats.org/drawingml/2006/main" xmlns:r="http://schemas.openxmlformats.org/officeDocument/2006/relationships" xmlns:p="http://schemas.openxmlformats.org/presentationml/2006/main">
  <p:tag name="DVSHAPEID" val="KFoT01CE0FWlUajgDRuMuh"/>
</p:tagLst>
</file>

<file path=ppt/tags/tag217.xml><?xml version="1.0" encoding="utf-8"?>
<p:tagLst xmlns:a="http://schemas.openxmlformats.org/drawingml/2006/main" xmlns:r="http://schemas.openxmlformats.org/officeDocument/2006/relationships" xmlns:p="http://schemas.openxmlformats.org/presentationml/2006/main">
  <p:tag name="DVSHAPEID" val="nyoxg6UjuenYZloBjMFBzx"/>
</p:tagLst>
</file>

<file path=ppt/tags/tag218.xml><?xml version="1.0" encoding="utf-8"?>
<p:tagLst xmlns:a="http://schemas.openxmlformats.org/drawingml/2006/main" xmlns:r="http://schemas.openxmlformats.org/officeDocument/2006/relationships" xmlns:p="http://schemas.openxmlformats.org/presentationml/2006/main">
  <p:tag name="DVSHAPEID" val="DyrgcYPUhWOsiPusKvKGaI"/>
</p:tagLst>
</file>

<file path=ppt/tags/tag219.xml><?xml version="1.0" encoding="utf-8"?>
<p:tagLst xmlns:a="http://schemas.openxmlformats.org/drawingml/2006/main" xmlns:r="http://schemas.openxmlformats.org/officeDocument/2006/relationships" xmlns:p="http://schemas.openxmlformats.org/presentationml/2006/main">
  <p:tag name="DVSHAPEID" val="YWaXR1xI7SIPVQ5ZUVtzXq"/>
</p:tagLst>
</file>

<file path=ppt/tags/tag22.xml><?xml version="1.0" encoding="utf-8"?>
<p:tagLst xmlns:a="http://schemas.openxmlformats.org/drawingml/2006/main" xmlns:r="http://schemas.openxmlformats.org/officeDocument/2006/relationships" xmlns:p="http://schemas.openxmlformats.org/presentationml/2006/main">
  <p:tag name="DVSHAPEID" val="9w2y7Q29QSmUzv6e6OnzPW"/>
</p:tagLst>
</file>

<file path=ppt/tags/tag220.xml><?xml version="1.0" encoding="utf-8"?>
<p:tagLst xmlns:a="http://schemas.openxmlformats.org/drawingml/2006/main" xmlns:r="http://schemas.openxmlformats.org/officeDocument/2006/relationships" xmlns:p="http://schemas.openxmlformats.org/presentationml/2006/main">
  <p:tag name="DVSHAPEID" val="9w2y7Q29QSmUzv6e6OnzPW"/>
</p:tagLst>
</file>

<file path=ppt/tags/tag221.xml><?xml version="1.0" encoding="utf-8"?>
<p:tagLst xmlns:a="http://schemas.openxmlformats.org/drawingml/2006/main" xmlns:r="http://schemas.openxmlformats.org/officeDocument/2006/relationships" xmlns:p="http://schemas.openxmlformats.org/presentationml/2006/main">
  <p:tag name="DVSHAPEID" val="KtUEnKBPdBLyMDUjUHFX2P"/>
</p:tagLst>
</file>

<file path=ppt/tags/tag222.xml><?xml version="1.0" encoding="utf-8"?>
<p:tagLst xmlns:a="http://schemas.openxmlformats.org/drawingml/2006/main" xmlns:r="http://schemas.openxmlformats.org/officeDocument/2006/relationships" xmlns:p="http://schemas.openxmlformats.org/presentationml/2006/main">
  <p:tag name="DVSHAPEID" val="s1gATFOFcnAdLzEsthy1FL"/>
</p:tagLst>
</file>

<file path=ppt/tags/tag223.xml><?xml version="1.0" encoding="utf-8"?>
<p:tagLst xmlns:a="http://schemas.openxmlformats.org/drawingml/2006/main" xmlns:r="http://schemas.openxmlformats.org/officeDocument/2006/relationships" xmlns:p="http://schemas.openxmlformats.org/presentationml/2006/main">
  <p:tag name="DVSHAPEID" val="81IsjNTFTRTV0SoMQV0yon"/>
</p:tagLst>
</file>

<file path=ppt/tags/tag224.xml><?xml version="1.0" encoding="utf-8"?>
<p:tagLst xmlns:a="http://schemas.openxmlformats.org/drawingml/2006/main" xmlns:r="http://schemas.openxmlformats.org/officeDocument/2006/relationships" xmlns:p="http://schemas.openxmlformats.org/presentationml/2006/main">
  <p:tag name="DVSHAPEID" val="XzRlErdop19HSeSqm1LwuJ"/>
</p:tagLst>
</file>

<file path=ppt/tags/tag225.xml><?xml version="1.0" encoding="utf-8"?>
<p:tagLst xmlns:a="http://schemas.openxmlformats.org/drawingml/2006/main" xmlns:r="http://schemas.openxmlformats.org/officeDocument/2006/relationships" xmlns:p="http://schemas.openxmlformats.org/presentationml/2006/main">
  <p:tag name="DVSHAPEID" val="jQzL4GqC06mL48BY8rsvsS"/>
</p:tagLst>
</file>

<file path=ppt/tags/tag226.xml><?xml version="1.0" encoding="utf-8"?>
<p:tagLst xmlns:a="http://schemas.openxmlformats.org/drawingml/2006/main" xmlns:r="http://schemas.openxmlformats.org/officeDocument/2006/relationships" xmlns:p="http://schemas.openxmlformats.org/presentationml/2006/main">
  <p:tag name="DVSHAPEID" val="Lj09UqzYMRSeg1LSnwXM03"/>
</p:tagLst>
</file>

<file path=ppt/tags/tag227.xml><?xml version="1.0" encoding="utf-8"?>
<p:tagLst xmlns:a="http://schemas.openxmlformats.org/drawingml/2006/main" xmlns:r="http://schemas.openxmlformats.org/officeDocument/2006/relationships" xmlns:p="http://schemas.openxmlformats.org/presentationml/2006/main">
  <p:tag name="DVSHAPEID" val="k79JPnTk4Zgr4fLUM031kv"/>
</p:tagLst>
</file>

<file path=ppt/tags/tag228.xml><?xml version="1.0" encoding="utf-8"?>
<p:tagLst xmlns:a="http://schemas.openxmlformats.org/drawingml/2006/main" xmlns:r="http://schemas.openxmlformats.org/officeDocument/2006/relationships" xmlns:p="http://schemas.openxmlformats.org/presentationml/2006/main">
  <p:tag name="DVSHAPEID" val="SQSzdf3VxFRIZT0aAc5sNT"/>
</p:tagLst>
</file>

<file path=ppt/tags/tag229.xml><?xml version="1.0" encoding="utf-8"?>
<p:tagLst xmlns:a="http://schemas.openxmlformats.org/drawingml/2006/main" xmlns:r="http://schemas.openxmlformats.org/officeDocument/2006/relationships" xmlns:p="http://schemas.openxmlformats.org/presentationml/2006/main">
  <p:tag name="DVSHAPEID" val="XPXv7tKWIYIPejRf9Dg9rB"/>
</p:tagLst>
</file>

<file path=ppt/tags/tag23.xml><?xml version="1.0" encoding="utf-8"?>
<p:tagLst xmlns:a="http://schemas.openxmlformats.org/drawingml/2006/main" xmlns:r="http://schemas.openxmlformats.org/officeDocument/2006/relationships" xmlns:p="http://schemas.openxmlformats.org/presentationml/2006/main">
  <p:tag name="DVSHAPEID" val="KtUEnKBPdBLyMDUjUHFX2P"/>
</p:tagLst>
</file>

<file path=ppt/tags/tag230.xml><?xml version="1.0" encoding="utf-8"?>
<p:tagLst xmlns:a="http://schemas.openxmlformats.org/drawingml/2006/main" xmlns:r="http://schemas.openxmlformats.org/officeDocument/2006/relationships" xmlns:p="http://schemas.openxmlformats.org/presentationml/2006/main">
  <p:tag name="DVSHAPEID" val="zlgRUBpRWRHZS2CH8AaBWT"/>
</p:tagLst>
</file>

<file path=ppt/tags/tag231.xml><?xml version="1.0" encoding="utf-8"?>
<p:tagLst xmlns:a="http://schemas.openxmlformats.org/drawingml/2006/main" xmlns:r="http://schemas.openxmlformats.org/officeDocument/2006/relationships" xmlns:p="http://schemas.openxmlformats.org/presentationml/2006/main">
  <p:tag name="DVSHAPEID" val="ZaEGjk2scDrmfBffy8wR2R"/>
</p:tagLst>
</file>

<file path=ppt/tags/tag232.xml><?xml version="1.0" encoding="utf-8"?>
<p:tagLst xmlns:a="http://schemas.openxmlformats.org/drawingml/2006/main" xmlns:r="http://schemas.openxmlformats.org/officeDocument/2006/relationships" xmlns:p="http://schemas.openxmlformats.org/presentationml/2006/main">
  <p:tag name="DVSHAPEID" val="7frODsuFYQEGl6ddh5PtF3"/>
</p:tagLst>
</file>

<file path=ppt/tags/tag233.xml><?xml version="1.0" encoding="utf-8"?>
<p:tagLst xmlns:a="http://schemas.openxmlformats.org/drawingml/2006/main" xmlns:r="http://schemas.openxmlformats.org/officeDocument/2006/relationships" xmlns:p="http://schemas.openxmlformats.org/presentationml/2006/main">
  <p:tag name="DVSHAPEID" val="xwN0rS2145Q82ofvHzXwFA"/>
</p:tagLst>
</file>

<file path=ppt/tags/tag234.xml><?xml version="1.0" encoding="utf-8"?>
<p:tagLst xmlns:a="http://schemas.openxmlformats.org/drawingml/2006/main" xmlns:r="http://schemas.openxmlformats.org/officeDocument/2006/relationships" xmlns:p="http://schemas.openxmlformats.org/presentationml/2006/main">
  <p:tag name="DVSHAPEID" val="Hzg82kQr1yb3IU1C0CDWMz"/>
</p:tagLst>
</file>

<file path=ppt/tags/tag235.xml><?xml version="1.0" encoding="utf-8"?>
<p:tagLst xmlns:a="http://schemas.openxmlformats.org/drawingml/2006/main" xmlns:r="http://schemas.openxmlformats.org/officeDocument/2006/relationships" xmlns:p="http://schemas.openxmlformats.org/presentationml/2006/main">
  <p:tag name="DVSHAPEID" val="Pd3OYMogw8oXOdKiQHaD3i"/>
</p:tagLst>
</file>

<file path=ppt/tags/tag236.xml><?xml version="1.0" encoding="utf-8"?>
<p:tagLst xmlns:a="http://schemas.openxmlformats.org/drawingml/2006/main" xmlns:r="http://schemas.openxmlformats.org/officeDocument/2006/relationships" xmlns:p="http://schemas.openxmlformats.org/presentationml/2006/main">
  <p:tag name="DVSHAPEID" val="WZGkt4ylTIO8K35dm43L23"/>
</p:tagLst>
</file>

<file path=ppt/tags/tag237.xml><?xml version="1.0" encoding="utf-8"?>
<p:tagLst xmlns:a="http://schemas.openxmlformats.org/drawingml/2006/main" xmlns:r="http://schemas.openxmlformats.org/officeDocument/2006/relationships" xmlns:p="http://schemas.openxmlformats.org/presentationml/2006/main">
  <p:tag name="DVSHAPEID" val="EL6NSILWL9vwg38DijHafG"/>
</p:tagLst>
</file>

<file path=ppt/tags/tag238.xml><?xml version="1.0" encoding="utf-8"?>
<p:tagLst xmlns:a="http://schemas.openxmlformats.org/drawingml/2006/main" xmlns:r="http://schemas.openxmlformats.org/officeDocument/2006/relationships" xmlns:p="http://schemas.openxmlformats.org/presentationml/2006/main">
  <p:tag name="DVSHAPEID" val="8FtHdDk6zifTlVeFbQAXWF"/>
</p:tagLst>
</file>

<file path=ppt/tags/tag239.xml><?xml version="1.0" encoding="utf-8"?>
<p:tagLst xmlns:a="http://schemas.openxmlformats.org/drawingml/2006/main" xmlns:r="http://schemas.openxmlformats.org/officeDocument/2006/relationships" xmlns:p="http://schemas.openxmlformats.org/presentationml/2006/main">
  <p:tag name="DVSHAPEID" val="DdM15ILJ3ROXCqkbu7BFzc"/>
</p:tagLst>
</file>

<file path=ppt/tags/tag24.xml><?xml version="1.0" encoding="utf-8"?>
<p:tagLst xmlns:a="http://schemas.openxmlformats.org/drawingml/2006/main" xmlns:r="http://schemas.openxmlformats.org/officeDocument/2006/relationships" xmlns:p="http://schemas.openxmlformats.org/presentationml/2006/main">
  <p:tag name="DVSHAPEID" val="s1gATFOFcnAdLzEsthy1FL"/>
</p:tagLst>
</file>

<file path=ppt/tags/tag240.xml><?xml version="1.0" encoding="utf-8"?>
<p:tagLst xmlns:a="http://schemas.openxmlformats.org/drawingml/2006/main" xmlns:r="http://schemas.openxmlformats.org/officeDocument/2006/relationships" xmlns:p="http://schemas.openxmlformats.org/presentationml/2006/main">
  <p:tag name="DVSHAPEID" val="hnIcpC8RAhKt1fUbyBlQeo"/>
</p:tagLst>
</file>

<file path=ppt/tags/tag241.xml><?xml version="1.0" encoding="utf-8"?>
<p:tagLst xmlns:a="http://schemas.openxmlformats.org/drawingml/2006/main" xmlns:r="http://schemas.openxmlformats.org/officeDocument/2006/relationships" xmlns:p="http://schemas.openxmlformats.org/presentationml/2006/main">
  <p:tag name="DVSHAPEID" val="4njNk0lslh5qWpjSj8Bbhw"/>
</p:tagLst>
</file>

<file path=ppt/tags/tag242.xml><?xml version="1.0" encoding="utf-8"?>
<p:tagLst xmlns:a="http://schemas.openxmlformats.org/drawingml/2006/main" xmlns:r="http://schemas.openxmlformats.org/officeDocument/2006/relationships" xmlns:p="http://schemas.openxmlformats.org/presentationml/2006/main">
  <p:tag name="DVSHAPEID" val="c8o5hjz0jJYSikTBh7w7Wt"/>
</p:tagLst>
</file>

<file path=ppt/tags/tag243.xml><?xml version="1.0" encoding="utf-8"?>
<p:tagLst xmlns:a="http://schemas.openxmlformats.org/drawingml/2006/main" xmlns:r="http://schemas.openxmlformats.org/officeDocument/2006/relationships" xmlns:p="http://schemas.openxmlformats.org/presentationml/2006/main">
  <p:tag name="DVSHAPEID" val="nBjuSFice26xaaofJ2SlXm"/>
</p:tagLst>
</file>

<file path=ppt/tags/tag244.xml><?xml version="1.0" encoding="utf-8"?>
<p:tagLst xmlns:a="http://schemas.openxmlformats.org/drawingml/2006/main" xmlns:r="http://schemas.openxmlformats.org/officeDocument/2006/relationships" xmlns:p="http://schemas.openxmlformats.org/presentationml/2006/main">
  <p:tag name="DVSHAPEID" val="s36YZHQtF9AJKNMMrTI7uV"/>
</p:tagLst>
</file>

<file path=ppt/tags/tag245.xml><?xml version="1.0" encoding="utf-8"?>
<p:tagLst xmlns:a="http://schemas.openxmlformats.org/drawingml/2006/main" xmlns:r="http://schemas.openxmlformats.org/officeDocument/2006/relationships" xmlns:p="http://schemas.openxmlformats.org/presentationml/2006/main">
  <p:tag name="DVSHAPEID" val="MK9Id2oueBw18foTGAmLnX"/>
</p:tagLst>
</file>

<file path=ppt/tags/tag246.xml><?xml version="1.0" encoding="utf-8"?>
<p:tagLst xmlns:a="http://schemas.openxmlformats.org/drawingml/2006/main" xmlns:r="http://schemas.openxmlformats.org/officeDocument/2006/relationships" xmlns:p="http://schemas.openxmlformats.org/presentationml/2006/main">
  <p:tag name="DVSHAPEID" val="XrpAtXAYCPRxhlPguO4bUZ"/>
</p:tagLst>
</file>

<file path=ppt/tags/tag247.xml><?xml version="1.0" encoding="utf-8"?>
<p:tagLst xmlns:a="http://schemas.openxmlformats.org/drawingml/2006/main" xmlns:r="http://schemas.openxmlformats.org/officeDocument/2006/relationships" xmlns:p="http://schemas.openxmlformats.org/presentationml/2006/main">
  <p:tag name="DVSHAPEID" val="cJFwnxd7LJxPNHjCyrTgYG"/>
</p:tagLst>
</file>

<file path=ppt/tags/tag248.xml><?xml version="1.0" encoding="utf-8"?>
<p:tagLst xmlns:a="http://schemas.openxmlformats.org/drawingml/2006/main" xmlns:r="http://schemas.openxmlformats.org/officeDocument/2006/relationships" xmlns:p="http://schemas.openxmlformats.org/presentationml/2006/main">
  <p:tag name="DVSHAPEID" val="9BY24p6xGc2YeGVXz3Lv48"/>
</p:tagLst>
</file>

<file path=ppt/tags/tag249.xml><?xml version="1.0" encoding="utf-8"?>
<p:tagLst xmlns:a="http://schemas.openxmlformats.org/drawingml/2006/main" xmlns:r="http://schemas.openxmlformats.org/officeDocument/2006/relationships" xmlns:p="http://schemas.openxmlformats.org/presentationml/2006/main">
  <p:tag name="DVSHAPEID" val="Zry7XRfDhE0wz4xltN1d2l"/>
</p:tagLst>
</file>

<file path=ppt/tags/tag25.xml><?xml version="1.0" encoding="utf-8"?>
<p:tagLst xmlns:a="http://schemas.openxmlformats.org/drawingml/2006/main" xmlns:r="http://schemas.openxmlformats.org/officeDocument/2006/relationships" xmlns:p="http://schemas.openxmlformats.org/presentationml/2006/main">
  <p:tag name="DVSHAPEID" val="81IsjNTFTRTV0SoMQV0yon"/>
</p:tagLst>
</file>

<file path=ppt/tags/tag250.xml><?xml version="1.0" encoding="utf-8"?>
<p:tagLst xmlns:a="http://schemas.openxmlformats.org/drawingml/2006/main" xmlns:r="http://schemas.openxmlformats.org/officeDocument/2006/relationships" xmlns:p="http://schemas.openxmlformats.org/presentationml/2006/main">
  <p:tag name="DVSHAPEID" val="MOtCHBSQutC1BwuXsfi3Un"/>
</p:tagLst>
</file>

<file path=ppt/tags/tag251.xml><?xml version="1.0" encoding="utf-8"?>
<p:tagLst xmlns:a="http://schemas.openxmlformats.org/drawingml/2006/main" xmlns:r="http://schemas.openxmlformats.org/officeDocument/2006/relationships" xmlns:p="http://schemas.openxmlformats.org/presentationml/2006/main">
  <p:tag name="DVSHAPEID" val="XI6RpeAXtR5EFJDk9ELr9x"/>
</p:tagLst>
</file>

<file path=ppt/tags/tag252.xml><?xml version="1.0" encoding="utf-8"?>
<p:tagLst xmlns:a="http://schemas.openxmlformats.org/drawingml/2006/main" xmlns:r="http://schemas.openxmlformats.org/officeDocument/2006/relationships" xmlns:p="http://schemas.openxmlformats.org/presentationml/2006/main">
  <p:tag name="DVSHAPEID" val="Uys0RvlMUZroRKvQbDgxZK"/>
</p:tagLst>
</file>

<file path=ppt/tags/tag253.xml><?xml version="1.0" encoding="utf-8"?>
<p:tagLst xmlns:a="http://schemas.openxmlformats.org/drawingml/2006/main" xmlns:r="http://schemas.openxmlformats.org/officeDocument/2006/relationships" xmlns:p="http://schemas.openxmlformats.org/presentationml/2006/main">
  <p:tag name="DVSHAPEID" val="VWRKj75EisepOyopn4CHW6"/>
</p:tagLst>
</file>

<file path=ppt/tags/tag254.xml><?xml version="1.0" encoding="utf-8"?>
<p:tagLst xmlns:a="http://schemas.openxmlformats.org/drawingml/2006/main" xmlns:r="http://schemas.openxmlformats.org/officeDocument/2006/relationships" xmlns:p="http://schemas.openxmlformats.org/presentationml/2006/main">
  <p:tag name="DVSHAPEID" val="cgSTPjs7bCy9Dw96cdGgHY"/>
</p:tagLst>
</file>

<file path=ppt/tags/tag255.xml><?xml version="1.0" encoding="utf-8"?>
<p:tagLst xmlns:a="http://schemas.openxmlformats.org/drawingml/2006/main" xmlns:r="http://schemas.openxmlformats.org/officeDocument/2006/relationships" xmlns:p="http://schemas.openxmlformats.org/presentationml/2006/main">
  <p:tag name="DVSHAPEID" val="arVXrMgbUhOOJBSpiLbahB"/>
</p:tagLst>
</file>

<file path=ppt/tags/tag256.xml><?xml version="1.0" encoding="utf-8"?>
<p:tagLst xmlns:a="http://schemas.openxmlformats.org/drawingml/2006/main" xmlns:r="http://schemas.openxmlformats.org/officeDocument/2006/relationships" xmlns:p="http://schemas.openxmlformats.org/presentationml/2006/main">
  <p:tag name="DVSHAPEID" val="RFUSfgRo1Fpe5qXSRFRZHh"/>
</p:tagLst>
</file>

<file path=ppt/tags/tag257.xml><?xml version="1.0" encoding="utf-8"?>
<p:tagLst xmlns:a="http://schemas.openxmlformats.org/drawingml/2006/main" xmlns:r="http://schemas.openxmlformats.org/officeDocument/2006/relationships" xmlns:p="http://schemas.openxmlformats.org/presentationml/2006/main">
  <p:tag name="DVSHAPEID" val="lPMyeMVU4wHzAg2zwZjvg8"/>
</p:tagLst>
</file>

<file path=ppt/tags/tag258.xml><?xml version="1.0" encoding="utf-8"?>
<p:tagLst xmlns:a="http://schemas.openxmlformats.org/drawingml/2006/main" xmlns:r="http://schemas.openxmlformats.org/officeDocument/2006/relationships" xmlns:p="http://schemas.openxmlformats.org/presentationml/2006/main">
  <p:tag name="DVSHAPEID" val="ovvrsqUwjhUAk56H25t6BT"/>
</p:tagLst>
</file>

<file path=ppt/tags/tag259.xml><?xml version="1.0" encoding="utf-8"?>
<p:tagLst xmlns:a="http://schemas.openxmlformats.org/drawingml/2006/main" xmlns:r="http://schemas.openxmlformats.org/officeDocument/2006/relationships" xmlns:p="http://schemas.openxmlformats.org/presentationml/2006/main">
  <p:tag name="DVSHAPEID" val="wwQHPh9RFb0cqg2Mku0ycq"/>
</p:tagLst>
</file>

<file path=ppt/tags/tag26.xml><?xml version="1.0" encoding="utf-8"?>
<p:tagLst xmlns:a="http://schemas.openxmlformats.org/drawingml/2006/main" xmlns:r="http://schemas.openxmlformats.org/officeDocument/2006/relationships" xmlns:p="http://schemas.openxmlformats.org/presentationml/2006/main">
  <p:tag name="DVSHAPEID" val="XzRlErdop19HSeSqm1LwuJ"/>
</p:tagLst>
</file>

<file path=ppt/tags/tag260.xml><?xml version="1.0" encoding="utf-8"?>
<p:tagLst xmlns:a="http://schemas.openxmlformats.org/drawingml/2006/main" xmlns:r="http://schemas.openxmlformats.org/officeDocument/2006/relationships" xmlns:p="http://schemas.openxmlformats.org/presentationml/2006/main">
  <p:tag name="DVSHAPEID" val="F0WWtPXe29xvZZBKACmrBI"/>
</p:tagLst>
</file>

<file path=ppt/tags/tag261.xml><?xml version="1.0" encoding="utf-8"?>
<p:tagLst xmlns:a="http://schemas.openxmlformats.org/drawingml/2006/main" xmlns:r="http://schemas.openxmlformats.org/officeDocument/2006/relationships" xmlns:p="http://schemas.openxmlformats.org/presentationml/2006/main">
  <p:tag name="DVSHAPEID" val="z7FPFfLZ62G6RQLTOjUr9R"/>
</p:tagLst>
</file>

<file path=ppt/tags/tag262.xml><?xml version="1.0" encoding="utf-8"?>
<p:tagLst xmlns:a="http://schemas.openxmlformats.org/drawingml/2006/main" xmlns:r="http://schemas.openxmlformats.org/officeDocument/2006/relationships" xmlns:p="http://schemas.openxmlformats.org/presentationml/2006/main">
  <p:tag name="DVSHAPEID" val="FUh3bzUobKOWqOgE9Ht33u"/>
</p:tagLst>
</file>

<file path=ppt/tags/tag263.xml><?xml version="1.0" encoding="utf-8"?>
<p:tagLst xmlns:a="http://schemas.openxmlformats.org/drawingml/2006/main" xmlns:r="http://schemas.openxmlformats.org/officeDocument/2006/relationships" xmlns:p="http://schemas.openxmlformats.org/presentationml/2006/main">
  <p:tag name="DVSHAPEID" val="PS7KYHO2xayIrLyC3b4HQV"/>
</p:tagLst>
</file>

<file path=ppt/tags/tag264.xml><?xml version="1.0" encoding="utf-8"?>
<p:tagLst xmlns:a="http://schemas.openxmlformats.org/drawingml/2006/main" xmlns:r="http://schemas.openxmlformats.org/officeDocument/2006/relationships" xmlns:p="http://schemas.openxmlformats.org/presentationml/2006/main">
  <p:tag name="DVSHAPEID" val="iUpXC9acY6Nb4oVqAdz8dD"/>
</p:tagLst>
</file>

<file path=ppt/tags/tag265.xml><?xml version="1.0" encoding="utf-8"?>
<p:tagLst xmlns:a="http://schemas.openxmlformats.org/drawingml/2006/main" xmlns:r="http://schemas.openxmlformats.org/officeDocument/2006/relationships" xmlns:p="http://schemas.openxmlformats.org/presentationml/2006/main">
  <p:tag name="DVSECTIONID" val="UgG9HCAR8IHEwHA73CyG8r"/>
</p:tagLst>
</file>

<file path=ppt/tags/tag266.xml><?xml version="1.0" encoding="utf-8"?>
<p:tagLst xmlns:a="http://schemas.openxmlformats.org/drawingml/2006/main" xmlns:r="http://schemas.openxmlformats.org/officeDocument/2006/relationships" xmlns:p="http://schemas.openxmlformats.org/presentationml/2006/main">
  <p:tag name="DVSHAPEID" val="cVGErXAfMvksIwlZx1IcsP"/>
</p:tagLst>
</file>

<file path=ppt/tags/tag267.xml><?xml version="1.0" encoding="utf-8"?>
<p:tagLst xmlns:a="http://schemas.openxmlformats.org/drawingml/2006/main" xmlns:r="http://schemas.openxmlformats.org/officeDocument/2006/relationships" xmlns:p="http://schemas.openxmlformats.org/presentationml/2006/main">
  <p:tag name="DVSHAPEID" val="dATuj7MwZ0eCXS0r7bl06V"/>
</p:tagLst>
</file>

<file path=ppt/tags/tag268.xml><?xml version="1.0" encoding="utf-8"?>
<p:tagLst xmlns:a="http://schemas.openxmlformats.org/drawingml/2006/main" xmlns:r="http://schemas.openxmlformats.org/officeDocument/2006/relationships" xmlns:p="http://schemas.openxmlformats.org/presentationml/2006/main">
  <p:tag name="DVSHAPEID" val="BknhBQuGp0tnI6LXDttfwj"/>
</p:tagLst>
</file>

<file path=ppt/tags/tag269.xml><?xml version="1.0" encoding="utf-8"?>
<p:tagLst xmlns:a="http://schemas.openxmlformats.org/drawingml/2006/main" xmlns:r="http://schemas.openxmlformats.org/officeDocument/2006/relationships" xmlns:p="http://schemas.openxmlformats.org/presentationml/2006/main">
  <p:tag name="DVSHAPEID" val="e6ysY6TwRrIiZy61vV2iBd"/>
</p:tagLst>
</file>

<file path=ppt/tags/tag27.xml><?xml version="1.0" encoding="utf-8"?>
<p:tagLst xmlns:a="http://schemas.openxmlformats.org/drawingml/2006/main" xmlns:r="http://schemas.openxmlformats.org/officeDocument/2006/relationships" xmlns:p="http://schemas.openxmlformats.org/presentationml/2006/main">
  <p:tag name="DVSHAPEID" val="jQzL4GqC06mL48BY8rsvsS"/>
</p:tagLst>
</file>

<file path=ppt/tags/tag270.xml><?xml version="1.0" encoding="utf-8"?>
<p:tagLst xmlns:a="http://schemas.openxmlformats.org/drawingml/2006/main" xmlns:r="http://schemas.openxmlformats.org/officeDocument/2006/relationships" xmlns:p="http://schemas.openxmlformats.org/presentationml/2006/main">
  <p:tag name="DVSHAPEID" val="KgvSfFzBxkrhWk4ONu8cSI"/>
</p:tagLst>
</file>

<file path=ppt/tags/tag271.xml><?xml version="1.0" encoding="utf-8"?>
<p:tagLst xmlns:a="http://schemas.openxmlformats.org/drawingml/2006/main" xmlns:r="http://schemas.openxmlformats.org/officeDocument/2006/relationships" xmlns:p="http://schemas.openxmlformats.org/presentationml/2006/main">
  <p:tag name="DVSHAPEID" val="KgvSfFzBxkrhWk4ONu8cSI"/>
</p:tagLst>
</file>

<file path=ppt/tags/tag272.xml><?xml version="1.0" encoding="utf-8"?>
<p:tagLst xmlns:a="http://schemas.openxmlformats.org/drawingml/2006/main" xmlns:r="http://schemas.openxmlformats.org/officeDocument/2006/relationships" xmlns:p="http://schemas.openxmlformats.org/presentationml/2006/main">
  <p:tag name="DVSHAPEID" val="KgvSfFzBxkrhWk4ONu8cSI"/>
</p:tagLst>
</file>

<file path=ppt/tags/tag273.xml><?xml version="1.0" encoding="utf-8"?>
<p:tagLst xmlns:a="http://schemas.openxmlformats.org/drawingml/2006/main" xmlns:r="http://schemas.openxmlformats.org/officeDocument/2006/relationships" xmlns:p="http://schemas.openxmlformats.org/presentationml/2006/main">
  <p:tag name="DVSHAPEID" val="KgvSfFzBxkrhWk4ONu8cSI"/>
</p:tagLst>
</file>

<file path=ppt/tags/tag274.xml><?xml version="1.0" encoding="utf-8"?>
<p:tagLst xmlns:a="http://schemas.openxmlformats.org/drawingml/2006/main" xmlns:r="http://schemas.openxmlformats.org/officeDocument/2006/relationships" xmlns:p="http://schemas.openxmlformats.org/presentationml/2006/main">
  <p:tag name="DVSHAPEID" val="KgvSfFzBxkrhWk4ONu8cSI"/>
</p:tagLst>
</file>

<file path=ppt/tags/tag275.xml><?xml version="1.0" encoding="utf-8"?>
<p:tagLst xmlns:a="http://schemas.openxmlformats.org/drawingml/2006/main" xmlns:r="http://schemas.openxmlformats.org/officeDocument/2006/relationships" xmlns:p="http://schemas.openxmlformats.org/presentationml/2006/main">
  <p:tag name="DVSECTIONID" val="WyCxjXsb7qzfxtFrkZeVob"/>
</p:tagLst>
</file>

<file path=ppt/tags/tag276.xml><?xml version="1.0" encoding="utf-8"?>
<p:tagLst xmlns:a="http://schemas.openxmlformats.org/drawingml/2006/main" xmlns:r="http://schemas.openxmlformats.org/officeDocument/2006/relationships" xmlns:p="http://schemas.openxmlformats.org/presentationml/2006/main">
  <p:tag name="DVSHAPEID" val="KgvSfFzBxkrhWk4ONu8cSI"/>
</p:tagLst>
</file>

<file path=ppt/tags/tag277.xml><?xml version="1.0" encoding="utf-8"?>
<p:tagLst xmlns:a="http://schemas.openxmlformats.org/drawingml/2006/main" xmlns:r="http://schemas.openxmlformats.org/officeDocument/2006/relationships" xmlns:p="http://schemas.openxmlformats.org/presentationml/2006/main">
  <p:tag name="DVSHAPEID" val="KgvSfFzBxkrhWk4ONu8cSI"/>
</p:tagLst>
</file>

<file path=ppt/tags/tag278.xml><?xml version="1.0" encoding="utf-8"?>
<p:tagLst xmlns:a="http://schemas.openxmlformats.org/drawingml/2006/main" xmlns:r="http://schemas.openxmlformats.org/officeDocument/2006/relationships" xmlns:p="http://schemas.openxmlformats.org/presentationml/2006/main">
  <p:tag name="DVSHAPEID" val="KgvSfFzBxkrhWk4ONu8cSI"/>
</p:tagLst>
</file>

<file path=ppt/tags/tag279.xml><?xml version="1.0" encoding="utf-8"?>
<p:tagLst xmlns:a="http://schemas.openxmlformats.org/drawingml/2006/main" xmlns:r="http://schemas.openxmlformats.org/officeDocument/2006/relationships" xmlns:p="http://schemas.openxmlformats.org/presentationml/2006/main">
  <p:tag name="DVSHAPEID" val="KgvSfFzBxkrhWk4ONu8cSI"/>
</p:tagLst>
</file>

<file path=ppt/tags/tag28.xml><?xml version="1.0" encoding="utf-8"?>
<p:tagLst xmlns:a="http://schemas.openxmlformats.org/drawingml/2006/main" xmlns:r="http://schemas.openxmlformats.org/officeDocument/2006/relationships" xmlns:p="http://schemas.openxmlformats.org/presentationml/2006/main">
  <p:tag name="DVSHAPEID" val="Lj09UqzYMRSeg1LSnwXM03"/>
</p:tagLst>
</file>

<file path=ppt/tags/tag280.xml><?xml version="1.0" encoding="utf-8"?>
<p:tagLst xmlns:a="http://schemas.openxmlformats.org/drawingml/2006/main" xmlns:r="http://schemas.openxmlformats.org/officeDocument/2006/relationships" xmlns:p="http://schemas.openxmlformats.org/presentationml/2006/main">
  <p:tag name="DVSHAPEID" val="KgvSfFzBxkrhWk4ONu8cSI"/>
</p:tagLst>
</file>

<file path=ppt/tags/tag29.xml><?xml version="1.0" encoding="utf-8"?>
<p:tagLst xmlns:a="http://schemas.openxmlformats.org/drawingml/2006/main" xmlns:r="http://schemas.openxmlformats.org/officeDocument/2006/relationships" xmlns:p="http://schemas.openxmlformats.org/presentationml/2006/main">
  <p:tag name="DVSHAPEID" val="k79JPnTk4Zgr4fLUM031kv"/>
</p:tagLst>
</file>

<file path=ppt/tags/tag3.xml><?xml version="1.0" encoding="utf-8"?>
<p:tagLst xmlns:a="http://schemas.openxmlformats.org/drawingml/2006/main" xmlns:r="http://schemas.openxmlformats.org/officeDocument/2006/relationships" xmlns:p="http://schemas.openxmlformats.org/presentationml/2006/main">
  <p:tag name="DVSHAPEID" val="B2SIT51chGQytZNfjQClZT"/>
</p:tagLst>
</file>

<file path=ppt/tags/tag30.xml><?xml version="1.0" encoding="utf-8"?>
<p:tagLst xmlns:a="http://schemas.openxmlformats.org/drawingml/2006/main" xmlns:r="http://schemas.openxmlformats.org/officeDocument/2006/relationships" xmlns:p="http://schemas.openxmlformats.org/presentationml/2006/main">
  <p:tag name="DVSHAPEID" val="SQSzdf3VxFRIZT0aAc5sNT"/>
</p:tagLst>
</file>

<file path=ppt/tags/tag31.xml><?xml version="1.0" encoding="utf-8"?>
<p:tagLst xmlns:a="http://schemas.openxmlformats.org/drawingml/2006/main" xmlns:r="http://schemas.openxmlformats.org/officeDocument/2006/relationships" xmlns:p="http://schemas.openxmlformats.org/presentationml/2006/main">
  <p:tag name="DVSHAPEID" val="XPXv7tKWIYIPejRf9Dg9rB"/>
</p:tagLst>
</file>

<file path=ppt/tags/tag32.xml><?xml version="1.0" encoding="utf-8"?>
<p:tagLst xmlns:a="http://schemas.openxmlformats.org/drawingml/2006/main" xmlns:r="http://schemas.openxmlformats.org/officeDocument/2006/relationships" xmlns:p="http://schemas.openxmlformats.org/presentationml/2006/main">
  <p:tag name="DVSHAPEID" val="zlgRUBpRWRHZS2CH8AaBWT"/>
</p:tagLst>
</file>

<file path=ppt/tags/tag33.xml><?xml version="1.0" encoding="utf-8"?>
<p:tagLst xmlns:a="http://schemas.openxmlformats.org/drawingml/2006/main" xmlns:r="http://schemas.openxmlformats.org/officeDocument/2006/relationships" xmlns:p="http://schemas.openxmlformats.org/presentationml/2006/main">
  <p:tag name="DVSHAPEID" val="ZaEGjk2scDrmfBffy8wR2R"/>
</p:tagLst>
</file>

<file path=ppt/tags/tag34.xml><?xml version="1.0" encoding="utf-8"?>
<p:tagLst xmlns:a="http://schemas.openxmlformats.org/drawingml/2006/main" xmlns:r="http://schemas.openxmlformats.org/officeDocument/2006/relationships" xmlns:p="http://schemas.openxmlformats.org/presentationml/2006/main">
  <p:tag name="DVSHAPEID" val="7frODsuFYQEGl6ddh5PtF3"/>
</p:tagLst>
</file>

<file path=ppt/tags/tag35.xml><?xml version="1.0" encoding="utf-8"?>
<p:tagLst xmlns:a="http://schemas.openxmlformats.org/drawingml/2006/main" xmlns:r="http://schemas.openxmlformats.org/officeDocument/2006/relationships" xmlns:p="http://schemas.openxmlformats.org/presentationml/2006/main">
  <p:tag name="DVSHAPEID" val="xwN0rS2145Q82ofvHzXwFA"/>
</p:tagLst>
</file>

<file path=ppt/tags/tag36.xml><?xml version="1.0" encoding="utf-8"?>
<p:tagLst xmlns:a="http://schemas.openxmlformats.org/drawingml/2006/main" xmlns:r="http://schemas.openxmlformats.org/officeDocument/2006/relationships" xmlns:p="http://schemas.openxmlformats.org/presentationml/2006/main">
  <p:tag name="DVSHAPEID" val="Hzg82kQr1yb3IU1C0CDWMz"/>
</p:tagLst>
</file>

<file path=ppt/tags/tag37.xml><?xml version="1.0" encoding="utf-8"?>
<p:tagLst xmlns:a="http://schemas.openxmlformats.org/drawingml/2006/main" xmlns:r="http://schemas.openxmlformats.org/officeDocument/2006/relationships" xmlns:p="http://schemas.openxmlformats.org/presentationml/2006/main">
  <p:tag name="DVSHAPEID" val="Pd3OYMogw8oXOdKiQHaD3i"/>
</p:tagLst>
</file>

<file path=ppt/tags/tag38.xml><?xml version="1.0" encoding="utf-8"?>
<p:tagLst xmlns:a="http://schemas.openxmlformats.org/drawingml/2006/main" xmlns:r="http://schemas.openxmlformats.org/officeDocument/2006/relationships" xmlns:p="http://schemas.openxmlformats.org/presentationml/2006/main">
  <p:tag name="DVSHAPEID" val="WZGkt4ylTIO8K35dm43L23"/>
</p:tagLst>
</file>

<file path=ppt/tags/tag39.xml><?xml version="1.0" encoding="utf-8"?>
<p:tagLst xmlns:a="http://schemas.openxmlformats.org/drawingml/2006/main" xmlns:r="http://schemas.openxmlformats.org/officeDocument/2006/relationships" xmlns:p="http://schemas.openxmlformats.org/presentationml/2006/main">
  <p:tag name="DVSHAPEID" val="EL6NSILWL9vwg38DijHafG"/>
</p:tagLst>
</file>

<file path=ppt/tags/tag4.xml><?xml version="1.0" encoding="utf-8"?>
<p:tagLst xmlns:a="http://schemas.openxmlformats.org/drawingml/2006/main" xmlns:r="http://schemas.openxmlformats.org/officeDocument/2006/relationships" xmlns:p="http://schemas.openxmlformats.org/presentationml/2006/main">
  <p:tag name="DVSHAPEID" val="hdR4v99hFr2Oc9xucFJFSC"/>
</p:tagLst>
</file>

<file path=ppt/tags/tag40.xml><?xml version="1.0" encoding="utf-8"?>
<p:tagLst xmlns:a="http://schemas.openxmlformats.org/drawingml/2006/main" xmlns:r="http://schemas.openxmlformats.org/officeDocument/2006/relationships" xmlns:p="http://schemas.openxmlformats.org/presentationml/2006/main">
  <p:tag name="DVSHAPEID" val="8FtHdDk6zifTlVeFbQAXWF"/>
</p:tagLst>
</file>

<file path=ppt/tags/tag41.xml><?xml version="1.0" encoding="utf-8"?>
<p:tagLst xmlns:a="http://schemas.openxmlformats.org/drawingml/2006/main" xmlns:r="http://schemas.openxmlformats.org/officeDocument/2006/relationships" xmlns:p="http://schemas.openxmlformats.org/presentationml/2006/main">
  <p:tag name="DVSHAPEID" val="DdM15ILJ3ROXCqkbu7BFzc"/>
</p:tagLst>
</file>

<file path=ppt/tags/tag42.xml><?xml version="1.0" encoding="utf-8"?>
<p:tagLst xmlns:a="http://schemas.openxmlformats.org/drawingml/2006/main" xmlns:r="http://schemas.openxmlformats.org/officeDocument/2006/relationships" xmlns:p="http://schemas.openxmlformats.org/presentationml/2006/main">
  <p:tag name="DVSHAPEID" val="hnIcpC8RAhKt1fUbyBlQeo"/>
</p:tagLst>
</file>

<file path=ppt/tags/tag43.xml><?xml version="1.0" encoding="utf-8"?>
<p:tagLst xmlns:a="http://schemas.openxmlformats.org/drawingml/2006/main" xmlns:r="http://schemas.openxmlformats.org/officeDocument/2006/relationships" xmlns:p="http://schemas.openxmlformats.org/presentationml/2006/main">
  <p:tag name="DVSHAPEID" val="4njNk0lslh5qWpjSj8Bbhw"/>
</p:tagLst>
</file>

<file path=ppt/tags/tag44.xml><?xml version="1.0" encoding="utf-8"?>
<p:tagLst xmlns:a="http://schemas.openxmlformats.org/drawingml/2006/main" xmlns:r="http://schemas.openxmlformats.org/officeDocument/2006/relationships" xmlns:p="http://schemas.openxmlformats.org/presentationml/2006/main">
  <p:tag name="DVSHAPEID" val="c8o5hjz0jJYSikTBh7w7Wt"/>
</p:tagLst>
</file>

<file path=ppt/tags/tag45.xml><?xml version="1.0" encoding="utf-8"?>
<p:tagLst xmlns:a="http://schemas.openxmlformats.org/drawingml/2006/main" xmlns:r="http://schemas.openxmlformats.org/officeDocument/2006/relationships" xmlns:p="http://schemas.openxmlformats.org/presentationml/2006/main">
  <p:tag name="DVSHAPEID" val="nBjuSFice26xaaofJ2SlXm"/>
</p:tagLst>
</file>

<file path=ppt/tags/tag46.xml><?xml version="1.0" encoding="utf-8"?>
<p:tagLst xmlns:a="http://schemas.openxmlformats.org/drawingml/2006/main" xmlns:r="http://schemas.openxmlformats.org/officeDocument/2006/relationships" xmlns:p="http://schemas.openxmlformats.org/presentationml/2006/main">
  <p:tag name="DVSHAPEID" val="s36YZHQtF9AJKNMMrTI7uV"/>
</p:tagLst>
</file>

<file path=ppt/tags/tag47.xml><?xml version="1.0" encoding="utf-8"?>
<p:tagLst xmlns:a="http://schemas.openxmlformats.org/drawingml/2006/main" xmlns:r="http://schemas.openxmlformats.org/officeDocument/2006/relationships" xmlns:p="http://schemas.openxmlformats.org/presentationml/2006/main">
  <p:tag name="DVSHAPEID" val="MK9Id2oueBw18foTGAmLnX"/>
</p:tagLst>
</file>

<file path=ppt/tags/tag48.xml><?xml version="1.0" encoding="utf-8"?>
<p:tagLst xmlns:a="http://schemas.openxmlformats.org/drawingml/2006/main" xmlns:r="http://schemas.openxmlformats.org/officeDocument/2006/relationships" xmlns:p="http://schemas.openxmlformats.org/presentationml/2006/main">
  <p:tag name="DVSHAPEID" val="XrpAtXAYCPRxhlPguO4bUZ"/>
</p:tagLst>
</file>

<file path=ppt/tags/tag49.xml><?xml version="1.0" encoding="utf-8"?>
<p:tagLst xmlns:a="http://schemas.openxmlformats.org/drawingml/2006/main" xmlns:r="http://schemas.openxmlformats.org/officeDocument/2006/relationships" xmlns:p="http://schemas.openxmlformats.org/presentationml/2006/main">
  <p:tag name="DVSHAPEID" val="cJFwnxd7LJxPNHjCyrTgYG"/>
</p:tagLst>
</file>

<file path=ppt/tags/tag5.xml><?xml version="1.0" encoding="utf-8"?>
<p:tagLst xmlns:a="http://schemas.openxmlformats.org/drawingml/2006/main" xmlns:r="http://schemas.openxmlformats.org/officeDocument/2006/relationships" xmlns:p="http://schemas.openxmlformats.org/presentationml/2006/main">
  <p:tag name="DVSHAPEID" val="wSfee5LeMz0IKFQPAS3Z1o"/>
</p:tagLst>
</file>

<file path=ppt/tags/tag50.xml><?xml version="1.0" encoding="utf-8"?>
<p:tagLst xmlns:a="http://schemas.openxmlformats.org/drawingml/2006/main" xmlns:r="http://schemas.openxmlformats.org/officeDocument/2006/relationships" xmlns:p="http://schemas.openxmlformats.org/presentationml/2006/main">
  <p:tag name="DVSHAPEID" val="9BY24p6xGc2YeGVXz3Lv48"/>
</p:tagLst>
</file>

<file path=ppt/tags/tag51.xml><?xml version="1.0" encoding="utf-8"?>
<p:tagLst xmlns:a="http://schemas.openxmlformats.org/drawingml/2006/main" xmlns:r="http://schemas.openxmlformats.org/officeDocument/2006/relationships" xmlns:p="http://schemas.openxmlformats.org/presentationml/2006/main">
  <p:tag name="DVSHAPEID" val="Zry7XRfDhE0wz4xltN1d2l"/>
</p:tagLst>
</file>

<file path=ppt/tags/tag52.xml><?xml version="1.0" encoding="utf-8"?>
<p:tagLst xmlns:a="http://schemas.openxmlformats.org/drawingml/2006/main" xmlns:r="http://schemas.openxmlformats.org/officeDocument/2006/relationships" xmlns:p="http://schemas.openxmlformats.org/presentationml/2006/main">
  <p:tag name="DVSHAPEID" val="MOtCHBSQutC1BwuXsfi3Un"/>
</p:tagLst>
</file>

<file path=ppt/tags/tag53.xml><?xml version="1.0" encoding="utf-8"?>
<p:tagLst xmlns:a="http://schemas.openxmlformats.org/drawingml/2006/main" xmlns:r="http://schemas.openxmlformats.org/officeDocument/2006/relationships" xmlns:p="http://schemas.openxmlformats.org/presentationml/2006/main">
  <p:tag name="DVSHAPEID" val="XI6RpeAXtR5EFJDk9ELr9x"/>
</p:tagLst>
</file>

<file path=ppt/tags/tag54.xml><?xml version="1.0" encoding="utf-8"?>
<p:tagLst xmlns:a="http://schemas.openxmlformats.org/drawingml/2006/main" xmlns:r="http://schemas.openxmlformats.org/officeDocument/2006/relationships" xmlns:p="http://schemas.openxmlformats.org/presentationml/2006/main">
  <p:tag name="DVSHAPEID" val="Uys0RvlMUZroRKvQbDgxZK"/>
</p:tagLst>
</file>

<file path=ppt/tags/tag55.xml><?xml version="1.0" encoding="utf-8"?>
<p:tagLst xmlns:a="http://schemas.openxmlformats.org/drawingml/2006/main" xmlns:r="http://schemas.openxmlformats.org/officeDocument/2006/relationships" xmlns:p="http://schemas.openxmlformats.org/presentationml/2006/main">
  <p:tag name="DVSHAPEID" val="VWRKj75EisepOyopn4CHW6"/>
</p:tagLst>
</file>

<file path=ppt/tags/tag56.xml><?xml version="1.0" encoding="utf-8"?>
<p:tagLst xmlns:a="http://schemas.openxmlformats.org/drawingml/2006/main" xmlns:r="http://schemas.openxmlformats.org/officeDocument/2006/relationships" xmlns:p="http://schemas.openxmlformats.org/presentationml/2006/main">
  <p:tag name="DVSHAPEID" val="cgSTPjs7bCy9Dw96cdGgHY"/>
</p:tagLst>
</file>

<file path=ppt/tags/tag57.xml><?xml version="1.0" encoding="utf-8"?>
<p:tagLst xmlns:a="http://schemas.openxmlformats.org/drawingml/2006/main" xmlns:r="http://schemas.openxmlformats.org/officeDocument/2006/relationships" xmlns:p="http://schemas.openxmlformats.org/presentationml/2006/main">
  <p:tag name="DVSHAPEID" val="arVXrMgbUhOOJBSpiLbahB"/>
</p:tagLst>
</file>

<file path=ppt/tags/tag58.xml><?xml version="1.0" encoding="utf-8"?>
<p:tagLst xmlns:a="http://schemas.openxmlformats.org/drawingml/2006/main" xmlns:r="http://schemas.openxmlformats.org/officeDocument/2006/relationships" xmlns:p="http://schemas.openxmlformats.org/presentationml/2006/main">
  <p:tag name="DVSHAPEID" val="RFUSfgRo1Fpe5qXSRFRZHh"/>
</p:tagLst>
</file>

<file path=ppt/tags/tag59.xml><?xml version="1.0" encoding="utf-8"?>
<p:tagLst xmlns:a="http://schemas.openxmlformats.org/drawingml/2006/main" xmlns:r="http://schemas.openxmlformats.org/officeDocument/2006/relationships" xmlns:p="http://schemas.openxmlformats.org/presentationml/2006/main">
  <p:tag name="DVSHAPEID" val="lPMyeMVU4wHzAg2zwZjvg8"/>
</p:tagLst>
</file>

<file path=ppt/tags/tag6.xml><?xml version="1.0" encoding="utf-8"?>
<p:tagLst xmlns:a="http://schemas.openxmlformats.org/drawingml/2006/main" xmlns:r="http://schemas.openxmlformats.org/officeDocument/2006/relationships" xmlns:p="http://schemas.openxmlformats.org/presentationml/2006/main">
  <p:tag name="DVSHAPEID" val="wEMDHOEXBk0FHZOhU3wrFs"/>
</p:tagLst>
</file>

<file path=ppt/tags/tag60.xml><?xml version="1.0" encoding="utf-8"?>
<p:tagLst xmlns:a="http://schemas.openxmlformats.org/drawingml/2006/main" xmlns:r="http://schemas.openxmlformats.org/officeDocument/2006/relationships" xmlns:p="http://schemas.openxmlformats.org/presentationml/2006/main">
  <p:tag name="DVSHAPEID" val="ovvrsqUwjhUAk56H25t6BT"/>
</p:tagLst>
</file>

<file path=ppt/tags/tag61.xml><?xml version="1.0" encoding="utf-8"?>
<p:tagLst xmlns:a="http://schemas.openxmlformats.org/drawingml/2006/main" xmlns:r="http://schemas.openxmlformats.org/officeDocument/2006/relationships" xmlns:p="http://schemas.openxmlformats.org/presentationml/2006/main">
  <p:tag name="DVSHAPEID" val="wwQHPh9RFb0cqg2Mku0ycq"/>
</p:tagLst>
</file>

<file path=ppt/tags/tag62.xml><?xml version="1.0" encoding="utf-8"?>
<p:tagLst xmlns:a="http://schemas.openxmlformats.org/drawingml/2006/main" xmlns:r="http://schemas.openxmlformats.org/officeDocument/2006/relationships" xmlns:p="http://schemas.openxmlformats.org/presentationml/2006/main">
  <p:tag name="DVSHAPEID" val="F0WWtPXe29xvZZBKACmrBI"/>
</p:tagLst>
</file>

<file path=ppt/tags/tag63.xml><?xml version="1.0" encoding="utf-8"?>
<p:tagLst xmlns:a="http://schemas.openxmlformats.org/drawingml/2006/main" xmlns:r="http://schemas.openxmlformats.org/officeDocument/2006/relationships" xmlns:p="http://schemas.openxmlformats.org/presentationml/2006/main">
  <p:tag name="DVSHAPEID" val="z7FPFfLZ62G6RQLTOjUr9R"/>
</p:tagLst>
</file>

<file path=ppt/tags/tag64.xml><?xml version="1.0" encoding="utf-8"?>
<p:tagLst xmlns:a="http://schemas.openxmlformats.org/drawingml/2006/main" xmlns:r="http://schemas.openxmlformats.org/officeDocument/2006/relationships" xmlns:p="http://schemas.openxmlformats.org/presentationml/2006/main">
  <p:tag name="DVSHAPEID" val="FUh3bzUobKOWqOgE9Ht33u"/>
</p:tagLst>
</file>

<file path=ppt/tags/tag65.xml><?xml version="1.0" encoding="utf-8"?>
<p:tagLst xmlns:a="http://schemas.openxmlformats.org/drawingml/2006/main" xmlns:r="http://schemas.openxmlformats.org/officeDocument/2006/relationships" xmlns:p="http://schemas.openxmlformats.org/presentationml/2006/main">
  <p:tag name="DVSHAPEID" val="PS7KYHO2xayIrLyC3b4HQV"/>
</p:tagLst>
</file>

<file path=ppt/tags/tag66.xml><?xml version="1.0" encoding="utf-8"?>
<p:tagLst xmlns:a="http://schemas.openxmlformats.org/drawingml/2006/main" xmlns:r="http://schemas.openxmlformats.org/officeDocument/2006/relationships" xmlns:p="http://schemas.openxmlformats.org/presentationml/2006/main">
  <p:tag name="DVSHAPEID" val="iUpXC9acY6Nb4oVqAdz8dD"/>
</p:tagLst>
</file>

<file path=ppt/tags/tag67.xml><?xml version="1.0" encoding="utf-8"?>
<p:tagLst xmlns:a="http://schemas.openxmlformats.org/drawingml/2006/main" xmlns:r="http://schemas.openxmlformats.org/officeDocument/2006/relationships" xmlns:p="http://schemas.openxmlformats.org/presentationml/2006/main">
  <p:tag name="DVSHAPEID" val="wiNZFvXn6Q3AzjNIaunKQX"/>
</p:tagLst>
</file>

<file path=ppt/tags/tag68.xml><?xml version="1.0" encoding="utf-8"?>
<p:tagLst xmlns:a="http://schemas.openxmlformats.org/drawingml/2006/main" xmlns:r="http://schemas.openxmlformats.org/officeDocument/2006/relationships" xmlns:p="http://schemas.openxmlformats.org/presentationml/2006/main">
  <p:tag name="DVSHAPEID" val="ONcqc6LLRaimrJd1k54oVZ"/>
</p:tagLst>
</file>

<file path=ppt/tags/tag69.xml><?xml version="1.0" encoding="utf-8"?>
<p:tagLst xmlns:a="http://schemas.openxmlformats.org/drawingml/2006/main" xmlns:r="http://schemas.openxmlformats.org/officeDocument/2006/relationships" xmlns:p="http://schemas.openxmlformats.org/presentationml/2006/main">
  <p:tag name="DVSHAPEID" val="B2SIT51chGQytZNfjQClZT"/>
</p:tagLst>
</file>

<file path=ppt/tags/tag7.xml><?xml version="1.0" encoding="utf-8"?>
<p:tagLst xmlns:a="http://schemas.openxmlformats.org/drawingml/2006/main" xmlns:r="http://schemas.openxmlformats.org/officeDocument/2006/relationships" xmlns:p="http://schemas.openxmlformats.org/presentationml/2006/main">
  <p:tag name="DVSHAPEID" val="OupSEm4RCSB7lArBoXzPYF"/>
</p:tagLst>
</file>

<file path=ppt/tags/tag70.xml><?xml version="1.0" encoding="utf-8"?>
<p:tagLst xmlns:a="http://schemas.openxmlformats.org/drawingml/2006/main" xmlns:r="http://schemas.openxmlformats.org/officeDocument/2006/relationships" xmlns:p="http://schemas.openxmlformats.org/presentationml/2006/main">
  <p:tag name="DVSHAPEID" val="hdR4v99hFr2Oc9xucFJFSC"/>
</p:tagLst>
</file>

<file path=ppt/tags/tag71.xml><?xml version="1.0" encoding="utf-8"?>
<p:tagLst xmlns:a="http://schemas.openxmlformats.org/drawingml/2006/main" xmlns:r="http://schemas.openxmlformats.org/officeDocument/2006/relationships" xmlns:p="http://schemas.openxmlformats.org/presentationml/2006/main">
  <p:tag name="DVSHAPEID" val="wSfee5LeMz0IKFQPAS3Z1o"/>
</p:tagLst>
</file>

<file path=ppt/tags/tag72.xml><?xml version="1.0" encoding="utf-8"?>
<p:tagLst xmlns:a="http://schemas.openxmlformats.org/drawingml/2006/main" xmlns:r="http://schemas.openxmlformats.org/officeDocument/2006/relationships" xmlns:p="http://schemas.openxmlformats.org/presentationml/2006/main">
  <p:tag name="DVSHAPEID" val="wEMDHOEXBk0FHZOhU3wrFs"/>
</p:tagLst>
</file>

<file path=ppt/tags/tag73.xml><?xml version="1.0" encoding="utf-8"?>
<p:tagLst xmlns:a="http://schemas.openxmlformats.org/drawingml/2006/main" xmlns:r="http://schemas.openxmlformats.org/officeDocument/2006/relationships" xmlns:p="http://schemas.openxmlformats.org/presentationml/2006/main">
  <p:tag name="DVSHAPEID" val="OupSEm4RCSB7lArBoXzPYF"/>
</p:tagLst>
</file>

<file path=ppt/tags/tag74.xml><?xml version="1.0" encoding="utf-8"?>
<p:tagLst xmlns:a="http://schemas.openxmlformats.org/drawingml/2006/main" xmlns:r="http://schemas.openxmlformats.org/officeDocument/2006/relationships" xmlns:p="http://schemas.openxmlformats.org/presentationml/2006/main">
  <p:tag name="DVSHAPEID" val="H5XR1jXZtAJ4QidOahSKI8"/>
</p:tagLst>
</file>

<file path=ppt/tags/tag75.xml><?xml version="1.0" encoding="utf-8"?>
<p:tagLst xmlns:a="http://schemas.openxmlformats.org/drawingml/2006/main" xmlns:r="http://schemas.openxmlformats.org/officeDocument/2006/relationships" xmlns:p="http://schemas.openxmlformats.org/presentationml/2006/main">
  <p:tag name="DVSHAPEID" val="3zDdPjFyRQu8MjUMlLTCp1"/>
</p:tagLst>
</file>

<file path=ppt/tags/tag76.xml><?xml version="1.0" encoding="utf-8"?>
<p:tagLst xmlns:a="http://schemas.openxmlformats.org/drawingml/2006/main" xmlns:r="http://schemas.openxmlformats.org/officeDocument/2006/relationships" xmlns:p="http://schemas.openxmlformats.org/presentationml/2006/main">
  <p:tag name="DVSHAPEID" val="ohK8nzMiWdXz1neNtEkUIS"/>
</p:tagLst>
</file>

<file path=ppt/tags/tag77.xml><?xml version="1.0" encoding="utf-8"?>
<p:tagLst xmlns:a="http://schemas.openxmlformats.org/drawingml/2006/main" xmlns:r="http://schemas.openxmlformats.org/officeDocument/2006/relationships" xmlns:p="http://schemas.openxmlformats.org/presentationml/2006/main">
  <p:tag name="DVSHAPEID" val="AHvUUnW6Q6I2bmtGW5LzTg"/>
</p:tagLst>
</file>

<file path=ppt/tags/tag78.xml><?xml version="1.0" encoding="utf-8"?>
<p:tagLst xmlns:a="http://schemas.openxmlformats.org/drawingml/2006/main" xmlns:r="http://schemas.openxmlformats.org/officeDocument/2006/relationships" xmlns:p="http://schemas.openxmlformats.org/presentationml/2006/main">
  <p:tag name="DVSHAPEID" val="bdhwyxifiuivG2DtFplQnR"/>
</p:tagLst>
</file>

<file path=ppt/tags/tag79.xml><?xml version="1.0" encoding="utf-8"?>
<p:tagLst xmlns:a="http://schemas.openxmlformats.org/drawingml/2006/main" xmlns:r="http://schemas.openxmlformats.org/officeDocument/2006/relationships" xmlns:p="http://schemas.openxmlformats.org/presentationml/2006/main">
  <p:tag name="DVSHAPEID" val="QZcRkMIe89ZkvhCnOoNANd"/>
</p:tagLst>
</file>

<file path=ppt/tags/tag8.xml><?xml version="1.0" encoding="utf-8"?>
<p:tagLst xmlns:a="http://schemas.openxmlformats.org/drawingml/2006/main" xmlns:r="http://schemas.openxmlformats.org/officeDocument/2006/relationships" xmlns:p="http://schemas.openxmlformats.org/presentationml/2006/main">
  <p:tag name="DVSHAPEID" val="H5XR1jXZtAJ4QidOahSKI8"/>
</p:tagLst>
</file>

<file path=ppt/tags/tag80.xml><?xml version="1.0" encoding="utf-8"?>
<p:tagLst xmlns:a="http://schemas.openxmlformats.org/drawingml/2006/main" xmlns:r="http://schemas.openxmlformats.org/officeDocument/2006/relationships" xmlns:p="http://schemas.openxmlformats.org/presentationml/2006/main">
  <p:tag name="DVSHAPEID" val="JFFq3sqmd2SknhkGdwx3m9"/>
</p:tagLst>
</file>

<file path=ppt/tags/tag81.xml><?xml version="1.0" encoding="utf-8"?>
<p:tagLst xmlns:a="http://schemas.openxmlformats.org/drawingml/2006/main" xmlns:r="http://schemas.openxmlformats.org/officeDocument/2006/relationships" xmlns:p="http://schemas.openxmlformats.org/presentationml/2006/main">
  <p:tag name="DVSHAPEID" val="wmxlQhAX3M3CgxcTIfNMVW"/>
</p:tagLst>
</file>

<file path=ppt/tags/tag82.xml><?xml version="1.0" encoding="utf-8"?>
<p:tagLst xmlns:a="http://schemas.openxmlformats.org/drawingml/2006/main" xmlns:r="http://schemas.openxmlformats.org/officeDocument/2006/relationships" xmlns:p="http://schemas.openxmlformats.org/presentationml/2006/main">
  <p:tag name="DVSHAPEID" val="rbUk37bh3KRA8jTHC8LgZ5"/>
</p:tagLst>
</file>

<file path=ppt/tags/tag83.xml><?xml version="1.0" encoding="utf-8"?>
<p:tagLst xmlns:a="http://schemas.openxmlformats.org/drawingml/2006/main" xmlns:r="http://schemas.openxmlformats.org/officeDocument/2006/relationships" xmlns:p="http://schemas.openxmlformats.org/presentationml/2006/main">
  <p:tag name="DVSHAPEID" val="hK1MujNhgzdAUlrvesMLIj"/>
</p:tagLst>
</file>

<file path=ppt/tags/tag84.xml><?xml version="1.0" encoding="utf-8"?>
<p:tagLst xmlns:a="http://schemas.openxmlformats.org/drawingml/2006/main" xmlns:r="http://schemas.openxmlformats.org/officeDocument/2006/relationships" xmlns:p="http://schemas.openxmlformats.org/presentationml/2006/main">
  <p:tag name="DVSHAPEID" val="KFoT01CE0FWlUajgDRuMuh"/>
</p:tagLst>
</file>

<file path=ppt/tags/tag85.xml><?xml version="1.0" encoding="utf-8"?>
<p:tagLst xmlns:a="http://schemas.openxmlformats.org/drawingml/2006/main" xmlns:r="http://schemas.openxmlformats.org/officeDocument/2006/relationships" xmlns:p="http://schemas.openxmlformats.org/presentationml/2006/main">
  <p:tag name="DVSHAPEID" val="nyoxg6UjuenYZloBjMFBzx"/>
</p:tagLst>
</file>

<file path=ppt/tags/tag86.xml><?xml version="1.0" encoding="utf-8"?>
<p:tagLst xmlns:a="http://schemas.openxmlformats.org/drawingml/2006/main" xmlns:r="http://schemas.openxmlformats.org/officeDocument/2006/relationships" xmlns:p="http://schemas.openxmlformats.org/presentationml/2006/main">
  <p:tag name="DVSHAPEID" val="DyrgcYPUhWOsiPusKvKGaI"/>
</p:tagLst>
</file>

<file path=ppt/tags/tag87.xml><?xml version="1.0" encoding="utf-8"?>
<p:tagLst xmlns:a="http://schemas.openxmlformats.org/drawingml/2006/main" xmlns:r="http://schemas.openxmlformats.org/officeDocument/2006/relationships" xmlns:p="http://schemas.openxmlformats.org/presentationml/2006/main">
  <p:tag name="DVSHAPEID" val="YWaXR1xI7SIPVQ5ZUVtzXq"/>
</p:tagLst>
</file>

<file path=ppt/tags/tag88.xml><?xml version="1.0" encoding="utf-8"?>
<p:tagLst xmlns:a="http://schemas.openxmlformats.org/drawingml/2006/main" xmlns:r="http://schemas.openxmlformats.org/officeDocument/2006/relationships" xmlns:p="http://schemas.openxmlformats.org/presentationml/2006/main">
  <p:tag name="DVSHAPEID" val="9w2y7Q29QSmUzv6e6OnzPW"/>
</p:tagLst>
</file>

<file path=ppt/tags/tag89.xml><?xml version="1.0" encoding="utf-8"?>
<p:tagLst xmlns:a="http://schemas.openxmlformats.org/drawingml/2006/main" xmlns:r="http://schemas.openxmlformats.org/officeDocument/2006/relationships" xmlns:p="http://schemas.openxmlformats.org/presentationml/2006/main">
  <p:tag name="DVSHAPEID" val="KtUEnKBPdBLyMDUjUHFX2P"/>
</p:tagLst>
</file>

<file path=ppt/tags/tag9.xml><?xml version="1.0" encoding="utf-8"?>
<p:tagLst xmlns:a="http://schemas.openxmlformats.org/drawingml/2006/main" xmlns:r="http://schemas.openxmlformats.org/officeDocument/2006/relationships" xmlns:p="http://schemas.openxmlformats.org/presentationml/2006/main">
  <p:tag name="DVSHAPEID" val="3zDdPjFyRQu8MjUMlLTCp1"/>
</p:tagLst>
</file>

<file path=ppt/tags/tag90.xml><?xml version="1.0" encoding="utf-8"?>
<p:tagLst xmlns:a="http://schemas.openxmlformats.org/drawingml/2006/main" xmlns:r="http://schemas.openxmlformats.org/officeDocument/2006/relationships" xmlns:p="http://schemas.openxmlformats.org/presentationml/2006/main">
  <p:tag name="DVSHAPEID" val="s1gATFOFcnAdLzEsthy1FL"/>
</p:tagLst>
</file>

<file path=ppt/tags/tag91.xml><?xml version="1.0" encoding="utf-8"?>
<p:tagLst xmlns:a="http://schemas.openxmlformats.org/drawingml/2006/main" xmlns:r="http://schemas.openxmlformats.org/officeDocument/2006/relationships" xmlns:p="http://schemas.openxmlformats.org/presentationml/2006/main">
  <p:tag name="DVSHAPEID" val="81IsjNTFTRTV0SoMQV0yon"/>
</p:tagLst>
</file>

<file path=ppt/tags/tag92.xml><?xml version="1.0" encoding="utf-8"?>
<p:tagLst xmlns:a="http://schemas.openxmlformats.org/drawingml/2006/main" xmlns:r="http://schemas.openxmlformats.org/officeDocument/2006/relationships" xmlns:p="http://schemas.openxmlformats.org/presentationml/2006/main">
  <p:tag name="DVSHAPEID" val="XzRlErdop19HSeSqm1LwuJ"/>
</p:tagLst>
</file>

<file path=ppt/tags/tag93.xml><?xml version="1.0" encoding="utf-8"?>
<p:tagLst xmlns:a="http://schemas.openxmlformats.org/drawingml/2006/main" xmlns:r="http://schemas.openxmlformats.org/officeDocument/2006/relationships" xmlns:p="http://schemas.openxmlformats.org/presentationml/2006/main">
  <p:tag name="DVSHAPEID" val="jQzL4GqC06mL48BY8rsvsS"/>
</p:tagLst>
</file>

<file path=ppt/tags/tag94.xml><?xml version="1.0" encoding="utf-8"?>
<p:tagLst xmlns:a="http://schemas.openxmlformats.org/drawingml/2006/main" xmlns:r="http://schemas.openxmlformats.org/officeDocument/2006/relationships" xmlns:p="http://schemas.openxmlformats.org/presentationml/2006/main">
  <p:tag name="DVSHAPEID" val="Lj09UqzYMRSeg1LSnwXM03"/>
</p:tagLst>
</file>

<file path=ppt/tags/tag95.xml><?xml version="1.0" encoding="utf-8"?>
<p:tagLst xmlns:a="http://schemas.openxmlformats.org/drawingml/2006/main" xmlns:r="http://schemas.openxmlformats.org/officeDocument/2006/relationships" xmlns:p="http://schemas.openxmlformats.org/presentationml/2006/main">
  <p:tag name="DVSHAPEID" val="k79JPnTk4Zgr4fLUM031kv"/>
</p:tagLst>
</file>

<file path=ppt/tags/tag96.xml><?xml version="1.0" encoding="utf-8"?>
<p:tagLst xmlns:a="http://schemas.openxmlformats.org/drawingml/2006/main" xmlns:r="http://schemas.openxmlformats.org/officeDocument/2006/relationships" xmlns:p="http://schemas.openxmlformats.org/presentationml/2006/main">
  <p:tag name="DVSHAPEID" val="SQSzdf3VxFRIZT0aAc5sNT"/>
</p:tagLst>
</file>

<file path=ppt/tags/tag97.xml><?xml version="1.0" encoding="utf-8"?>
<p:tagLst xmlns:a="http://schemas.openxmlformats.org/drawingml/2006/main" xmlns:r="http://schemas.openxmlformats.org/officeDocument/2006/relationships" xmlns:p="http://schemas.openxmlformats.org/presentationml/2006/main">
  <p:tag name="DVSHAPEID" val="XPXv7tKWIYIPejRf9Dg9rB"/>
</p:tagLst>
</file>

<file path=ppt/tags/tag98.xml><?xml version="1.0" encoding="utf-8"?>
<p:tagLst xmlns:a="http://schemas.openxmlformats.org/drawingml/2006/main" xmlns:r="http://schemas.openxmlformats.org/officeDocument/2006/relationships" xmlns:p="http://schemas.openxmlformats.org/presentationml/2006/main">
  <p:tag name="DVSHAPEID" val="zlgRUBpRWRHZS2CH8AaBWT"/>
</p:tagLst>
</file>

<file path=ppt/tags/tag99.xml><?xml version="1.0" encoding="utf-8"?>
<p:tagLst xmlns:a="http://schemas.openxmlformats.org/drawingml/2006/main" xmlns:r="http://schemas.openxmlformats.org/officeDocument/2006/relationships" xmlns:p="http://schemas.openxmlformats.org/presentationml/2006/main">
  <p:tag name="DVSHAPEID" val="ZaEGjk2scDrmfBffy8wR2R"/>
</p:tagLst>
</file>

<file path=ppt/theme/theme1.xml><?xml version="1.0" encoding="utf-8"?>
<a:theme xmlns:a="http://schemas.openxmlformats.org/drawingml/2006/main" name="4_Clouds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Clouds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Clouds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Clouds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5309</TotalTime>
  <Words>3390</Words>
  <Application>Microsoft Office PowerPoint</Application>
  <PresentationFormat>On-screen Show (4:3)</PresentationFormat>
  <Paragraphs>518</Paragraphs>
  <Slides>49</Slides>
  <Notes>17</Notes>
  <HiddenSlides>0</HiddenSlides>
  <MMClips>1</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49</vt:i4>
      </vt:variant>
    </vt:vector>
  </HeadingPairs>
  <TitlesOfParts>
    <vt:vector size="55" baseType="lpstr">
      <vt:lpstr>4_Clouds PowerPoint</vt:lpstr>
      <vt:lpstr>5_Clouds PowerPoint</vt:lpstr>
      <vt:lpstr>6_Clouds PowerPoint</vt:lpstr>
      <vt:lpstr>7_Clouds PowerPoint</vt:lpstr>
      <vt:lpstr>Microsoft Excel Chart</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Ubiquitous and Agile</vt:lpstr>
      <vt:lpstr>Consumer Enablement</vt:lpstr>
      <vt:lpstr>Data Analytics</vt:lpstr>
      <vt:lpstr>PowerPoint Presentation</vt:lpstr>
      <vt:lpstr>PowerPoint Presentation</vt:lpstr>
      <vt:lpstr>PowerPoint Presentation</vt:lpstr>
      <vt:lpstr>PowerPoint Presentation</vt:lpstr>
      <vt:lpstr>Simplicity + Immediacy + Secure Seamless Mobile Cloud Solution + Cost Containment + Improved Access = Market Opportunity</vt:lpstr>
      <vt:lpstr>PowerPoint Presentation</vt:lpstr>
      <vt:lpstr>MOHLTC-Provider Relationship Management: Doctors</vt:lpstr>
      <vt:lpstr>Key Pressures: Driving ALL Decision Making </vt:lpstr>
      <vt:lpstr>Health Links – The Ontario Govt’s Vision</vt:lpstr>
      <vt:lpstr>Family Care Giver Priorities</vt:lpstr>
      <vt:lpstr>The Business Case for Patient Portals – Forbes, Oct 2012) </vt:lpstr>
      <vt:lpstr>Weighting of Determinants to Health</vt:lpstr>
      <vt:lpstr>PowerPoint Presentation</vt:lpstr>
      <vt:lpstr>PowerPoint Presentation</vt:lpstr>
      <vt:lpstr>Unsecured Email is like Sending your Health Information on a Postcard</vt:lpstr>
      <vt:lpstr>Blogging &amp; Privacy is an Emerging Concern, be Cautious</vt:lpstr>
      <vt:lpstr>Alberta Privacy Commissioner – July 2012</vt:lpstr>
      <vt:lpstr>Valuing Time Saved</vt:lpstr>
      <vt:lpstr>Use Case – 4 Year Old with Ear Ache</vt:lpstr>
      <vt:lpstr>PowerPoint Presentation</vt:lpstr>
      <vt:lpstr>The Mihealth Solution -  Point of Care &amp; Real Time</vt:lpstr>
      <vt:lpstr>Mihealth Value Proposition</vt:lpstr>
      <vt:lpstr>The NEED as expressed by a Patient</vt:lpstr>
      <vt:lpstr>These Were Key Learning Lessons…</vt:lpstr>
      <vt:lpstr>Social Media Drives Traffic to Local Direction</vt:lpstr>
      <vt:lpstr>PowerPoint Presentation</vt:lpstr>
      <vt:lpstr>PowerPoint Presentation</vt:lpstr>
      <vt:lpstr>Emerging Privacy Concerns</vt:lpstr>
      <vt:lpstr>Emerging Privacy Concerns</vt:lpstr>
      <vt:lpstr>Health Links – The Ontario Govt’s Vision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Stark</dc:creator>
  <cp:lastModifiedBy>Ryan Stark</cp:lastModifiedBy>
  <cp:revision>90</cp:revision>
  <cp:lastPrinted>2013-01-18T17:23:01Z</cp:lastPrinted>
  <dcterms:created xsi:type="dcterms:W3CDTF">2012-10-18T18:49:04Z</dcterms:created>
  <dcterms:modified xsi:type="dcterms:W3CDTF">2013-01-22T17:35:30Z</dcterms:modified>
</cp:coreProperties>
</file>