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1" r:id="rId2"/>
    <p:sldMasterId id="2147483653" r:id="rId3"/>
  </p:sldMasterIdLst>
  <p:notesMasterIdLst>
    <p:notesMasterId r:id="rId22"/>
  </p:notesMasterIdLst>
  <p:sldIdLst>
    <p:sldId id="256" r:id="rId4"/>
    <p:sldId id="296" r:id="rId5"/>
    <p:sldId id="273" r:id="rId6"/>
    <p:sldId id="287" r:id="rId7"/>
    <p:sldId id="321" r:id="rId8"/>
    <p:sldId id="264" r:id="rId9"/>
    <p:sldId id="302" r:id="rId10"/>
    <p:sldId id="304" r:id="rId11"/>
    <p:sldId id="305" r:id="rId12"/>
    <p:sldId id="317" r:id="rId13"/>
    <p:sldId id="298" r:id="rId14"/>
    <p:sldId id="306" r:id="rId15"/>
    <p:sldId id="308" r:id="rId16"/>
    <p:sldId id="310" r:id="rId17"/>
    <p:sldId id="314" r:id="rId18"/>
    <p:sldId id="319" r:id="rId19"/>
    <p:sldId id="320" r:id="rId20"/>
    <p:sldId id="262" r:id="rId2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9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7696"/>
    <a:srgbClr val="9F447D"/>
    <a:srgbClr val="014B5F"/>
    <a:srgbClr val="4BACC6"/>
    <a:srgbClr val="FFFFFF"/>
    <a:srgbClr val="AAC8D3"/>
    <a:srgbClr val="025978"/>
    <a:srgbClr val="025F78"/>
    <a:srgbClr val="025A72"/>
    <a:srgbClr val="C860A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215" autoAdjust="0"/>
  </p:normalViewPr>
  <p:slideViewPr>
    <p:cSldViewPr>
      <p:cViewPr varScale="1">
        <p:scale>
          <a:sx n="79" d="100"/>
          <a:sy n="79" d="100"/>
        </p:scale>
        <p:origin x="1498" y="72"/>
      </p:cViewPr>
      <p:guideLst>
        <p:guide orient="horz" pos="18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4EF06-65A9-4E89-B13F-A0A083F39614}" type="datetimeFigureOut">
              <a:rPr lang="en-CA" smtClean="0"/>
              <a:t>04/01/2019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95A14-A750-442A-BDC7-8C916CC6F19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41387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5A14-A750-442A-BDC7-8C916CC6F199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6356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95A14-A750-442A-BDC7-8C916CC6F199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4019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95A14-A750-442A-BDC7-8C916CC6F199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219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5A14-A750-442A-BDC7-8C916CC6F199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8680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95A14-A750-442A-BDC7-8C916CC6F199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94684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95A14-A750-442A-BDC7-8C916CC6F199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226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5A14-A750-442A-BDC7-8C916CC6F199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3385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5A14-A750-442A-BDC7-8C916CC6F199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70727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5A14-A750-442A-BDC7-8C916CC6F199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00777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95A14-A750-442A-BDC7-8C916CC6F199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318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5A14-A750-442A-BDC7-8C916CC6F199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1957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5A14-A750-442A-BDC7-8C916CC6F199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2729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5A14-A750-442A-BDC7-8C916CC6F199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2510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5A14-A750-442A-BDC7-8C916CC6F199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4421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95A14-A750-442A-BDC7-8C916CC6F199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5599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95A14-A750-442A-BDC7-8C916CC6F199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1719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895A14-A750-442A-BDC7-8C916CC6F199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1353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895A14-A750-442A-BDC7-8C916CC6F199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1022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1" y="3003800"/>
            <a:ext cx="4356124" cy="1095361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80000"/>
              </a:lnSpc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1853" y="4068678"/>
            <a:ext cx="4356124" cy="504056"/>
          </a:xfrm>
          <a:prstGeom prst="rect">
            <a:avLst/>
          </a:prstGeom>
        </p:spPr>
        <p:txBody>
          <a:bodyPr anchor="ctr"/>
          <a:lstStyle>
            <a:lvl1pPr marL="0" indent="0" algn="r">
              <a:spcBef>
                <a:spcPts val="0"/>
              </a:spcBef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b="1" dirty="0"/>
              <a:t>OF YOUR PRESENTATION HERE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Layou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323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 Layout">
    <p:bg>
      <p:bgPr>
        <a:blipFill dpi="0"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3646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genda Layout">
    <p:bg>
      <p:bgPr>
        <a:blipFill dpi="0"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311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genda Layout">
    <p:bg>
      <p:bgPr>
        <a:blipFill dpi="0"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406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genda Layou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20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genda Layout">
    <p:bg>
      <p:bgPr>
        <a:blipFill dpi="0"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474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211960" cy="5143500"/>
          </a:xfrm>
          <a:prstGeom prst="rect">
            <a:avLst/>
          </a:prstGeom>
          <a:solidFill>
            <a:srgbClr val="9F447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23478"/>
            <a:ext cx="352839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705400"/>
            <a:ext cx="3528392" cy="381056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177559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60032" y="123478"/>
            <a:ext cx="428396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699542"/>
            <a:ext cx="428396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88853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419872" y="0"/>
            <a:ext cx="5724128" cy="5143500"/>
          </a:xfrm>
          <a:prstGeom prst="rect">
            <a:avLst/>
          </a:prstGeom>
          <a:solidFill>
            <a:srgbClr val="02769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60032" y="123478"/>
            <a:ext cx="428396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699542"/>
            <a:ext cx="428396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970725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rgbClr val="025978">
            <a:alpha val="8470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301778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763" y="612419"/>
            <a:ext cx="3865447" cy="386544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99792" y="2257110"/>
            <a:ext cx="3816424" cy="576063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909600" y="0"/>
            <a:ext cx="2123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7656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7F5EDF-2C76-4112-99FB-1370D11183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4334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03848" y="3111810"/>
            <a:ext cx="5940152" cy="133214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3111810"/>
            <a:ext cx="55801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63888" y="3910470"/>
            <a:ext cx="5580112" cy="31089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Layout">
    <p:bg>
      <p:bgPr>
        <a:blipFill dpi="0"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95936" y="2931790"/>
            <a:ext cx="5148064" cy="1512168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563888" y="3111810"/>
            <a:ext cx="55801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563888" y="3910470"/>
            <a:ext cx="5580112" cy="31089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69148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Break Layou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995936" y="2787774"/>
            <a:ext cx="5148064" cy="1800200"/>
          </a:xfrm>
          <a:prstGeom prst="rect">
            <a:avLst/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3111810"/>
            <a:ext cx="51480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95936" y="3910470"/>
            <a:ext cx="5148064" cy="3174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344238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7F5EDF-2C76-4112-99FB-1370D111837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1415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Layout">
    <p:bg>
      <p:bgPr>
        <a:blipFill dpi="0"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003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 Layout">
    <p:bg>
      <p:bgPr>
        <a:blipFill dpi="0"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30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Layout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211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098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Layout">
    <p:bg>
      <p:bgPr>
        <a:blipFill dpi="0"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562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Layout">
    <p:bg>
      <p:bgPr>
        <a:blipFill dpi="0" rotWithShape="1">
          <a:blip r:embed="rId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663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3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 txBox="1">
            <a:spLocks/>
          </p:cNvSpPr>
          <p:nvPr userDrawn="1"/>
        </p:nvSpPr>
        <p:spPr>
          <a:xfrm>
            <a:off x="8532440" y="4587974"/>
            <a:ext cx="504056" cy="504056"/>
          </a:xfrm>
          <a:prstGeom prst="rect">
            <a:avLst/>
          </a:prstGeom>
        </p:spPr>
        <p:txBody>
          <a:bodyPr anchor="ctr"/>
          <a:lstStyle>
            <a:lvl1pPr marL="0" indent="0" algn="r" defTabSz="914377" rtl="0" eaLnBrk="1" latinLnBrk="1" hangingPunct="1">
              <a:spcBef>
                <a:spcPts val="0"/>
              </a:spcBef>
              <a:buFont typeface="Arial" pitchFamily="34" charset="0"/>
              <a:buNone/>
              <a:defRPr sz="1400" b="0" kern="1200" baseline="0">
                <a:solidFill>
                  <a:schemeClr val="accent1"/>
                </a:solidFill>
                <a:latin typeface="+mn-lt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97" r:id="rId2"/>
    <p:sldLayoutId id="2147483698" r:id="rId3"/>
    <p:sldLayoutId id="2147483696" r:id="rId4"/>
    <p:sldLayoutId id="2147483676" r:id="rId5"/>
    <p:sldLayoutId id="2147483677" r:id="rId6"/>
    <p:sldLayoutId id="2147483678" r:id="rId7"/>
    <p:sldLayoutId id="2147483679" r:id="rId8"/>
    <p:sldLayoutId id="2147483682" r:id="rId9"/>
    <p:sldLayoutId id="2147483691" r:id="rId10"/>
    <p:sldLayoutId id="2147483684" r:id="rId11"/>
    <p:sldLayoutId id="2147483686" r:id="rId12"/>
    <p:sldLayoutId id="2147483687" r:id="rId13"/>
    <p:sldLayoutId id="2147483660" r:id="rId14"/>
    <p:sldLayoutId id="2147483661" r:id="rId15"/>
    <p:sldLayoutId id="2147483695" r:id="rId16"/>
    <p:sldLayoutId id="2147483662" r:id="rId17"/>
    <p:sldLayoutId id="2147483667" r:id="rId18"/>
    <p:sldLayoutId id="2147483694" r:id="rId19"/>
  </p:sldLayoutIdLst>
  <p:hf hdr="0" ftr="0" dt="0"/>
  <p:txStyles>
    <p:titleStyle>
      <a:lvl1pPr algn="ctr" defTabSz="9143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2" r:id="rId2"/>
    <p:sldLayoutId id="2147483699" r:id="rId3"/>
    <p:sldLayoutId id="2147483690" r:id="rId4"/>
  </p:sldLayoutIdLst>
  <p:hf hdr="0" ftr="0" dt="0"/>
  <p:txStyles>
    <p:titleStyle>
      <a:lvl1pPr algn="ctr" defTabSz="9143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0" y="2715766"/>
            <a:ext cx="4356124" cy="1095361"/>
          </a:xfrm>
        </p:spPr>
        <p:txBody>
          <a:bodyPr/>
          <a:lstStyle/>
          <a:p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맑은 고딕" pitchFamily="50" charset="-127"/>
              </a:rPr>
              <a:t>Towards Integrated Health in Ontario</a:t>
            </a:r>
            <a:endParaRPr lang="en-US" altLang="ko-K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0" y="3939902"/>
            <a:ext cx="4356124" cy="504056"/>
          </a:xfrm>
        </p:spPr>
        <p:txBody>
          <a:bodyPr/>
          <a:lstStyle/>
          <a:p>
            <a:pPr>
              <a:defRPr/>
            </a:pPr>
            <a:r>
              <a:rPr lang="en-US" altLang="ko-KR" b="1" dirty="0"/>
              <a:t>MINISTRY OF HEALTH AND LONG-TERM CARE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0EAB522-1DFF-4B85-8868-4BF984E553F0}"/>
              </a:ext>
            </a:extLst>
          </p:cNvPr>
          <p:cNvGrpSpPr/>
          <p:nvPr/>
        </p:nvGrpSpPr>
        <p:grpSpPr>
          <a:xfrm flipH="1">
            <a:off x="-12891" y="267494"/>
            <a:ext cx="9625451" cy="2052602"/>
            <a:chOff x="-620061" y="1077822"/>
            <a:chExt cx="10204516" cy="210997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5426AD8-F38A-41A4-A132-B187D44A767E}"/>
                </a:ext>
              </a:extLst>
            </p:cNvPr>
            <p:cNvGrpSpPr/>
            <p:nvPr/>
          </p:nvGrpSpPr>
          <p:grpSpPr>
            <a:xfrm>
              <a:off x="-620061" y="1077822"/>
              <a:ext cx="10204516" cy="2109978"/>
              <a:chOff x="-620061" y="1077822"/>
              <a:chExt cx="10204516" cy="2109978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B491B70-93F2-4668-BC1F-5BBC24FCA6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99444" y="1808913"/>
                <a:ext cx="1481996" cy="495300"/>
              </a:xfrm>
              <a:custGeom>
                <a:avLst/>
                <a:gdLst>
                  <a:gd name="connsiteX0" fmla="*/ 0 w 1676400"/>
                  <a:gd name="connsiteY0" fmla="*/ 0 h 495300"/>
                  <a:gd name="connsiteX1" fmla="*/ 1684782 w 1676400"/>
                  <a:gd name="connsiteY1" fmla="*/ 0 h 495300"/>
                  <a:gd name="connsiteX2" fmla="*/ 1684782 w 1676400"/>
                  <a:gd name="connsiteY2" fmla="*/ 498348 h 495300"/>
                  <a:gd name="connsiteX3" fmla="*/ 0 w 1676400"/>
                  <a:gd name="connsiteY3" fmla="*/ 498348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76400" h="495300">
                    <a:moveTo>
                      <a:pt x="0" y="0"/>
                    </a:moveTo>
                    <a:lnTo>
                      <a:pt x="1684782" y="0"/>
                    </a:lnTo>
                    <a:lnTo>
                      <a:pt x="1684782" y="498348"/>
                    </a:lnTo>
                    <a:lnTo>
                      <a:pt x="0" y="498348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19" name="Freeform: Shape 65">
                <a:extLst>
                  <a:ext uri="{FF2B5EF4-FFF2-40B4-BE49-F238E27FC236}">
                    <a16:creationId xmlns:a16="http://schemas.microsoft.com/office/drawing/2014/main" id="{F7F6D971-A705-4B43-9964-5269154453FE}"/>
                  </a:ext>
                </a:extLst>
              </p:cNvPr>
              <p:cNvSpPr/>
              <p:nvPr/>
            </p:nvSpPr>
            <p:spPr>
              <a:xfrm>
                <a:off x="8125446" y="1833632"/>
                <a:ext cx="1459009" cy="409575"/>
              </a:xfrm>
              <a:custGeom>
                <a:avLst/>
                <a:gdLst>
                  <a:gd name="connsiteX0" fmla="*/ 1578769 w 1600200"/>
                  <a:gd name="connsiteY0" fmla="*/ 285274 h 409575"/>
                  <a:gd name="connsiteX1" fmla="*/ 1285398 w 1600200"/>
                  <a:gd name="connsiteY1" fmla="*/ 285274 h 409575"/>
                  <a:gd name="connsiteX2" fmla="*/ 1257776 w 1600200"/>
                  <a:gd name="connsiteY2" fmla="*/ 323374 h 409575"/>
                  <a:gd name="connsiteX3" fmla="*/ 1217771 w 1600200"/>
                  <a:gd name="connsiteY3" fmla="*/ 153829 h 409575"/>
                  <a:gd name="connsiteX4" fmla="*/ 1181576 w 1600200"/>
                  <a:gd name="connsiteY4" fmla="*/ 285274 h 409575"/>
                  <a:gd name="connsiteX5" fmla="*/ 1093946 w 1600200"/>
                  <a:gd name="connsiteY5" fmla="*/ 285274 h 409575"/>
                  <a:gd name="connsiteX6" fmla="*/ 1080611 w 1600200"/>
                  <a:gd name="connsiteY6" fmla="*/ 335756 h 409575"/>
                  <a:gd name="connsiteX7" fmla="*/ 1056798 w 1600200"/>
                  <a:gd name="connsiteY7" fmla="*/ 277654 h 409575"/>
                  <a:gd name="connsiteX8" fmla="*/ 1032986 w 1600200"/>
                  <a:gd name="connsiteY8" fmla="*/ 322421 h 409575"/>
                  <a:gd name="connsiteX9" fmla="*/ 988219 w 1600200"/>
                  <a:gd name="connsiteY9" fmla="*/ 21431 h 409575"/>
                  <a:gd name="connsiteX10" fmla="*/ 932973 w 1600200"/>
                  <a:gd name="connsiteY10" fmla="*/ 393859 h 409575"/>
                  <a:gd name="connsiteX11" fmla="*/ 912019 w 1600200"/>
                  <a:gd name="connsiteY11" fmla="*/ 285274 h 409575"/>
                  <a:gd name="connsiteX12" fmla="*/ 686276 w 1600200"/>
                  <a:gd name="connsiteY12" fmla="*/ 285274 h 409575"/>
                  <a:gd name="connsiteX13" fmla="*/ 656748 w 1600200"/>
                  <a:gd name="connsiteY13" fmla="*/ 344329 h 409575"/>
                  <a:gd name="connsiteX14" fmla="*/ 621506 w 1600200"/>
                  <a:gd name="connsiteY14" fmla="*/ 150971 h 409575"/>
                  <a:gd name="connsiteX15" fmla="*/ 578644 w 1600200"/>
                  <a:gd name="connsiteY15" fmla="*/ 285274 h 409575"/>
                  <a:gd name="connsiteX16" fmla="*/ 491966 w 1600200"/>
                  <a:gd name="connsiteY16" fmla="*/ 285274 h 409575"/>
                  <a:gd name="connsiteX17" fmla="*/ 467201 w 1600200"/>
                  <a:gd name="connsiteY17" fmla="*/ 322421 h 409575"/>
                  <a:gd name="connsiteX18" fmla="*/ 441484 w 1600200"/>
                  <a:gd name="connsiteY18" fmla="*/ 275749 h 409575"/>
                  <a:gd name="connsiteX19" fmla="*/ 408146 w 1600200"/>
                  <a:gd name="connsiteY19" fmla="*/ 336709 h 409575"/>
                  <a:gd name="connsiteX20" fmla="*/ 376714 w 1600200"/>
                  <a:gd name="connsiteY20" fmla="*/ 72866 h 409575"/>
                  <a:gd name="connsiteX21" fmla="*/ 335756 w 1600200"/>
                  <a:gd name="connsiteY21" fmla="*/ 377666 h 409575"/>
                  <a:gd name="connsiteX22" fmla="*/ 308134 w 1600200"/>
                  <a:gd name="connsiteY22" fmla="*/ 285274 h 409575"/>
                  <a:gd name="connsiteX23" fmla="*/ 238601 w 1600200"/>
                  <a:gd name="connsiteY23" fmla="*/ 285274 h 409575"/>
                  <a:gd name="connsiteX24" fmla="*/ 210026 w 1600200"/>
                  <a:gd name="connsiteY24" fmla="*/ 237649 h 409575"/>
                  <a:gd name="connsiteX25" fmla="*/ 177641 w 1600200"/>
                  <a:gd name="connsiteY25" fmla="*/ 285274 h 409575"/>
                  <a:gd name="connsiteX26" fmla="*/ 21431 w 1600200"/>
                  <a:gd name="connsiteY26" fmla="*/ 285274 h 40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00200" h="409575">
                    <a:moveTo>
                      <a:pt x="1578769" y="285274"/>
                    </a:moveTo>
                    <a:lnTo>
                      <a:pt x="1285398" y="285274"/>
                    </a:lnTo>
                    <a:lnTo>
                      <a:pt x="1257776" y="323374"/>
                    </a:lnTo>
                    <a:lnTo>
                      <a:pt x="1217771" y="153829"/>
                    </a:lnTo>
                    <a:lnTo>
                      <a:pt x="1181576" y="285274"/>
                    </a:lnTo>
                    <a:lnTo>
                      <a:pt x="1093946" y="285274"/>
                    </a:lnTo>
                    <a:lnTo>
                      <a:pt x="1080611" y="335756"/>
                    </a:lnTo>
                    <a:lnTo>
                      <a:pt x="1056798" y="277654"/>
                    </a:lnTo>
                    <a:lnTo>
                      <a:pt x="1032986" y="322421"/>
                    </a:lnTo>
                    <a:lnTo>
                      <a:pt x="988219" y="21431"/>
                    </a:lnTo>
                    <a:lnTo>
                      <a:pt x="932973" y="393859"/>
                    </a:lnTo>
                    <a:lnTo>
                      <a:pt x="912019" y="285274"/>
                    </a:lnTo>
                    <a:lnTo>
                      <a:pt x="686276" y="285274"/>
                    </a:lnTo>
                    <a:lnTo>
                      <a:pt x="656748" y="344329"/>
                    </a:lnTo>
                    <a:lnTo>
                      <a:pt x="621506" y="150971"/>
                    </a:lnTo>
                    <a:lnTo>
                      <a:pt x="578644" y="285274"/>
                    </a:lnTo>
                    <a:lnTo>
                      <a:pt x="491966" y="285274"/>
                    </a:lnTo>
                    <a:lnTo>
                      <a:pt x="467201" y="322421"/>
                    </a:lnTo>
                    <a:lnTo>
                      <a:pt x="441484" y="275749"/>
                    </a:lnTo>
                    <a:lnTo>
                      <a:pt x="408146" y="336709"/>
                    </a:lnTo>
                    <a:lnTo>
                      <a:pt x="376714" y="72866"/>
                    </a:lnTo>
                    <a:lnTo>
                      <a:pt x="335756" y="377666"/>
                    </a:lnTo>
                    <a:lnTo>
                      <a:pt x="308134" y="285274"/>
                    </a:lnTo>
                    <a:lnTo>
                      <a:pt x="238601" y="285274"/>
                    </a:lnTo>
                    <a:lnTo>
                      <a:pt x="210026" y="237649"/>
                    </a:lnTo>
                    <a:lnTo>
                      <a:pt x="177641" y="285274"/>
                    </a:lnTo>
                    <a:lnTo>
                      <a:pt x="21431" y="285274"/>
                    </a:lnTo>
                  </a:path>
                </a:pathLst>
              </a:custGeom>
              <a:noFill/>
              <a:ln w="28575" cap="rnd">
                <a:solidFill>
                  <a:srgbClr val="9F447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2EBC4F2-FDAB-458F-B3D6-C655FBB2CB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biLevel thresh="25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8934"/>
              <a:stretch/>
            </p:blipFill>
            <p:spPr>
              <a:xfrm>
                <a:off x="-620061" y="1790272"/>
                <a:ext cx="5733236" cy="495300"/>
              </a:xfrm>
              <a:custGeom>
                <a:avLst/>
                <a:gdLst>
                  <a:gd name="connsiteX0" fmla="*/ 0 w 5676900"/>
                  <a:gd name="connsiteY0" fmla="*/ 0 h 495300"/>
                  <a:gd name="connsiteX1" fmla="*/ 5685282 w 5676900"/>
                  <a:gd name="connsiteY1" fmla="*/ 0 h 495300"/>
                  <a:gd name="connsiteX2" fmla="*/ 5685282 w 5676900"/>
                  <a:gd name="connsiteY2" fmla="*/ 500634 h 495300"/>
                  <a:gd name="connsiteX3" fmla="*/ 0 w 5676900"/>
                  <a:gd name="connsiteY3" fmla="*/ 500634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76900" h="495300">
                    <a:moveTo>
                      <a:pt x="0" y="0"/>
                    </a:moveTo>
                    <a:lnTo>
                      <a:pt x="5685282" y="0"/>
                    </a:lnTo>
                    <a:lnTo>
                      <a:pt x="5685282" y="500634"/>
                    </a:lnTo>
                    <a:lnTo>
                      <a:pt x="0" y="500634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1" name="Freeform: Shape 67">
                <a:extLst>
                  <a:ext uri="{FF2B5EF4-FFF2-40B4-BE49-F238E27FC236}">
                    <a16:creationId xmlns:a16="http://schemas.microsoft.com/office/drawing/2014/main" id="{5653D0CF-464F-41CE-9CC7-5B508C75BCB1}"/>
                  </a:ext>
                </a:extLst>
              </p:cNvPr>
              <p:cNvSpPr/>
              <p:nvPr/>
            </p:nvSpPr>
            <p:spPr>
              <a:xfrm>
                <a:off x="-109644" y="1853632"/>
                <a:ext cx="5248508" cy="372428"/>
              </a:xfrm>
              <a:custGeom>
                <a:avLst/>
                <a:gdLst>
                  <a:gd name="connsiteX0" fmla="*/ 5579269 w 5600700"/>
                  <a:gd name="connsiteY0" fmla="*/ 285274 h 409575"/>
                  <a:gd name="connsiteX1" fmla="*/ 5285899 w 5600700"/>
                  <a:gd name="connsiteY1" fmla="*/ 285274 h 409575"/>
                  <a:gd name="connsiteX2" fmla="*/ 5258277 w 5600700"/>
                  <a:gd name="connsiteY2" fmla="*/ 323374 h 409575"/>
                  <a:gd name="connsiteX3" fmla="*/ 5218271 w 5600700"/>
                  <a:gd name="connsiteY3" fmla="*/ 153829 h 409575"/>
                  <a:gd name="connsiteX4" fmla="*/ 5182077 w 5600700"/>
                  <a:gd name="connsiteY4" fmla="*/ 285274 h 409575"/>
                  <a:gd name="connsiteX5" fmla="*/ 5094446 w 5600700"/>
                  <a:gd name="connsiteY5" fmla="*/ 285274 h 409575"/>
                  <a:gd name="connsiteX6" fmla="*/ 5081111 w 5600700"/>
                  <a:gd name="connsiteY6" fmla="*/ 335756 h 409575"/>
                  <a:gd name="connsiteX7" fmla="*/ 5057299 w 5600700"/>
                  <a:gd name="connsiteY7" fmla="*/ 277654 h 409575"/>
                  <a:gd name="connsiteX8" fmla="*/ 5033486 w 5600700"/>
                  <a:gd name="connsiteY8" fmla="*/ 322421 h 409575"/>
                  <a:gd name="connsiteX9" fmla="*/ 4988719 w 5600700"/>
                  <a:gd name="connsiteY9" fmla="*/ 21431 h 409575"/>
                  <a:gd name="connsiteX10" fmla="*/ 4933474 w 5600700"/>
                  <a:gd name="connsiteY10" fmla="*/ 393859 h 409575"/>
                  <a:gd name="connsiteX11" fmla="*/ 4912519 w 5600700"/>
                  <a:gd name="connsiteY11" fmla="*/ 285274 h 409575"/>
                  <a:gd name="connsiteX12" fmla="*/ 4686777 w 5600700"/>
                  <a:gd name="connsiteY12" fmla="*/ 285274 h 409575"/>
                  <a:gd name="connsiteX13" fmla="*/ 4657249 w 5600700"/>
                  <a:gd name="connsiteY13" fmla="*/ 344329 h 409575"/>
                  <a:gd name="connsiteX14" fmla="*/ 4622006 w 5600700"/>
                  <a:gd name="connsiteY14" fmla="*/ 150971 h 409575"/>
                  <a:gd name="connsiteX15" fmla="*/ 4579144 w 5600700"/>
                  <a:gd name="connsiteY15" fmla="*/ 285274 h 409575"/>
                  <a:gd name="connsiteX16" fmla="*/ 4492466 w 5600700"/>
                  <a:gd name="connsiteY16" fmla="*/ 285274 h 409575"/>
                  <a:gd name="connsiteX17" fmla="*/ 4467702 w 5600700"/>
                  <a:gd name="connsiteY17" fmla="*/ 322421 h 409575"/>
                  <a:gd name="connsiteX18" fmla="*/ 4441984 w 5600700"/>
                  <a:gd name="connsiteY18" fmla="*/ 275749 h 409575"/>
                  <a:gd name="connsiteX19" fmla="*/ 4408646 w 5600700"/>
                  <a:gd name="connsiteY19" fmla="*/ 336709 h 409575"/>
                  <a:gd name="connsiteX20" fmla="*/ 4377214 w 5600700"/>
                  <a:gd name="connsiteY20" fmla="*/ 72866 h 409575"/>
                  <a:gd name="connsiteX21" fmla="*/ 4336256 w 5600700"/>
                  <a:gd name="connsiteY21" fmla="*/ 377666 h 409575"/>
                  <a:gd name="connsiteX22" fmla="*/ 4308634 w 5600700"/>
                  <a:gd name="connsiteY22" fmla="*/ 285274 h 409575"/>
                  <a:gd name="connsiteX23" fmla="*/ 4239102 w 5600700"/>
                  <a:gd name="connsiteY23" fmla="*/ 285274 h 409575"/>
                  <a:gd name="connsiteX24" fmla="*/ 4210527 w 5600700"/>
                  <a:gd name="connsiteY24" fmla="*/ 237649 h 409575"/>
                  <a:gd name="connsiteX25" fmla="*/ 4178141 w 5600700"/>
                  <a:gd name="connsiteY25" fmla="*/ 285274 h 409575"/>
                  <a:gd name="connsiteX26" fmla="*/ 21431 w 5600700"/>
                  <a:gd name="connsiteY26" fmla="*/ 285274 h 409575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75874 h 372428"/>
                  <a:gd name="connsiteX0" fmla="*/ 5196891 w 5196891"/>
                  <a:gd name="connsiteY0" fmla="*/ 263843 h 372428"/>
                  <a:gd name="connsiteX1" fmla="*/ 4903521 w 5196891"/>
                  <a:gd name="connsiteY1" fmla="*/ 263843 h 372428"/>
                  <a:gd name="connsiteX2" fmla="*/ 4875899 w 5196891"/>
                  <a:gd name="connsiteY2" fmla="*/ 301943 h 372428"/>
                  <a:gd name="connsiteX3" fmla="*/ 4835893 w 5196891"/>
                  <a:gd name="connsiteY3" fmla="*/ 132398 h 372428"/>
                  <a:gd name="connsiteX4" fmla="*/ 4799699 w 5196891"/>
                  <a:gd name="connsiteY4" fmla="*/ 263843 h 372428"/>
                  <a:gd name="connsiteX5" fmla="*/ 4712068 w 5196891"/>
                  <a:gd name="connsiteY5" fmla="*/ 263843 h 372428"/>
                  <a:gd name="connsiteX6" fmla="*/ 4698733 w 5196891"/>
                  <a:gd name="connsiteY6" fmla="*/ 314325 h 372428"/>
                  <a:gd name="connsiteX7" fmla="*/ 4674921 w 5196891"/>
                  <a:gd name="connsiteY7" fmla="*/ 256223 h 372428"/>
                  <a:gd name="connsiteX8" fmla="*/ 4651108 w 5196891"/>
                  <a:gd name="connsiteY8" fmla="*/ 300990 h 372428"/>
                  <a:gd name="connsiteX9" fmla="*/ 4606341 w 5196891"/>
                  <a:gd name="connsiteY9" fmla="*/ 0 h 372428"/>
                  <a:gd name="connsiteX10" fmla="*/ 4551096 w 5196891"/>
                  <a:gd name="connsiteY10" fmla="*/ 372428 h 372428"/>
                  <a:gd name="connsiteX11" fmla="*/ 4530141 w 5196891"/>
                  <a:gd name="connsiteY11" fmla="*/ 263843 h 372428"/>
                  <a:gd name="connsiteX12" fmla="*/ 4304399 w 5196891"/>
                  <a:gd name="connsiteY12" fmla="*/ 263843 h 372428"/>
                  <a:gd name="connsiteX13" fmla="*/ 4274871 w 5196891"/>
                  <a:gd name="connsiteY13" fmla="*/ 322898 h 372428"/>
                  <a:gd name="connsiteX14" fmla="*/ 4239628 w 5196891"/>
                  <a:gd name="connsiteY14" fmla="*/ 129540 h 372428"/>
                  <a:gd name="connsiteX15" fmla="*/ 4196766 w 5196891"/>
                  <a:gd name="connsiteY15" fmla="*/ 263843 h 372428"/>
                  <a:gd name="connsiteX16" fmla="*/ 4110088 w 5196891"/>
                  <a:gd name="connsiteY16" fmla="*/ 263843 h 372428"/>
                  <a:gd name="connsiteX17" fmla="*/ 4085324 w 5196891"/>
                  <a:gd name="connsiteY17" fmla="*/ 300990 h 372428"/>
                  <a:gd name="connsiteX18" fmla="*/ 4059606 w 5196891"/>
                  <a:gd name="connsiteY18" fmla="*/ 254318 h 372428"/>
                  <a:gd name="connsiteX19" fmla="*/ 4026268 w 5196891"/>
                  <a:gd name="connsiteY19" fmla="*/ 315278 h 372428"/>
                  <a:gd name="connsiteX20" fmla="*/ 3994836 w 5196891"/>
                  <a:gd name="connsiteY20" fmla="*/ 51435 h 372428"/>
                  <a:gd name="connsiteX21" fmla="*/ 3953878 w 5196891"/>
                  <a:gd name="connsiteY21" fmla="*/ 356235 h 372428"/>
                  <a:gd name="connsiteX22" fmla="*/ 3926256 w 5196891"/>
                  <a:gd name="connsiteY22" fmla="*/ 263843 h 372428"/>
                  <a:gd name="connsiteX23" fmla="*/ 3856724 w 5196891"/>
                  <a:gd name="connsiteY23" fmla="*/ 263843 h 372428"/>
                  <a:gd name="connsiteX24" fmla="*/ 3828149 w 5196891"/>
                  <a:gd name="connsiteY24" fmla="*/ 216218 h 372428"/>
                  <a:gd name="connsiteX25" fmla="*/ 3795763 w 5196891"/>
                  <a:gd name="connsiteY25" fmla="*/ 263843 h 372428"/>
                  <a:gd name="connsiteX26" fmla="*/ 0 w 5196891"/>
                  <a:gd name="connsiteY26" fmla="*/ 263842 h 37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96891" h="372428">
                    <a:moveTo>
                      <a:pt x="5196891" y="263843"/>
                    </a:moveTo>
                    <a:lnTo>
                      <a:pt x="4903521" y="263843"/>
                    </a:lnTo>
                    <a:lnTo>
                      <a:pt x="4875899" y="301943"/>
                    </a:lnTo>
                    <a:lnTo>
                      <a:pt x="4835893" y="132398"/>
                    </a:lnTo>
                    <a:lnTo>
                      <a:pt x="4799699" y="263843"/>
                    </a:lnTo>
                    <a:lnTo>
                      <a:pt x="4712068" y="263843"/>
                    </a:lnTo>
                    <a:lnTo>
                      <a:pt x="4698733" y="314325"/>
                    </a:lnTo>
                    <a:lnTo>
                      <a:pt x="4674921" y="256223"/>
                    </a:lnTo>
                    <a:lnTo>
                      <a:pt x="4651108" y="300990"/>
                    </a:lnTo>
                    <a:lnTo>
                      <a:pt x="4606341" y="0"/>
                    </a:lnTo>
                    <a:lnTo>
                      <a:pt x="4551096" y="372428"/>
                    </a:lnTo>
                    <a:lnTo>
                      <a:pt x="4530141" y="263843"/>
                    </a:lnTo>
                    <a:lnTo>
                      <a:pt x="4304399" y="263843"/>
                    </a:lnTo>
                    <a:lnTo>
                      <a:pt x="4274871" y="322898"/>
                    </a:lnTo>
                    <a:lnTo>
                      <a:pt x="4239628" y="129540"/>
                    </a:lnTo>
                    <a:lnTo>
                      <a:pt x="4196766" y="263843"/>
                    </a:lnTo>
                    <a:lnTo>
                      <a:pt x="4110088" y="263843"/>
                    </a:lnTo>
                    <a:lnTo>
                      <a:pt x="4085324" y="300990"/>
                    </a:lnTo>
                    <a:lnTo>
                      <a:pt x="4059606" y="254318"/>
                    </a:lnTo>
                    <a:lnTo>
                      <a:pt x="4026268" y="315278"/>
                    </a:lnTo>
                    <a:lnTo>
                      <a:pt x="3994836" y="51435"/>
                    </a:lnTo>
                    <a:lnTo>
                      <a:pt x="3953878" y="356235"/>
                    </a:lnTo>
                    <a:lnTo>
                      <a:pt x="3926256" y="263843"/>
                    </a:lnTo>
                    <a:lnTo>
                      <a:pt x="3856724" y="263843"/>
                    </a:lnTo>
                    <a:lnTo>
                      <a:pt x="3828149" y="216218"/>
                    </a:lnTo>
                    <a:lnTo>
                      <a:pt x="3795763" y="263843"/>
                    </a:lnTo>
                    <a:lnTo>
                      <a:pt x="0" y="263842"/>
                    </a:lnTo>
                  </a:path>
                </a:pathLst>
              </a:custGeom>
              <a:noFill/>
              <a:ln w="28575" cap="rnd">
                <a:solidFill>
                  <a:srgbClr val="9F447D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DEF24CD-3AAD-4FCE-BB30-02BFFC7D05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082352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3" name="Freeform: Shape 69">
                <a:extLst>
                  <a:ext uri="{FF2B5EF4-FFF2-40B4-BE49-F238E27FC236}">
                    <a16:creationId xmlns:a16="http://schemas.microsoft.com/office/drawing/2014/main" id="{32FC8001-B8F3-49FB-AF84-BD616B5629B2}"/>
                  </a:ext>
                </a:extLst>
              </p:cNvPr>
              <p:cNvSpPr/>
              <p:nvPr/>
            </p:nvSpPr>
            <p:spPr>
              <a:xfrm>
                <a:off x="511745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94A1CF25-E437-4C2B-B3E8-D517978688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53852" y="2058516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>
                <a:noFill/>
              </a:ln>
            </p:spPr>
          </p:pic>
          <p:sp>
            <p:nvSpPr>
              <p:cNvPr id="25" name="Freeform: Shape 71">
                <a:extLst>
                  <a:ext uri="{FF2B5EF4-FFF2-40B4-BE49-F238E27FC236}">
                    <a16:creationId xmlns:a16="http://schemas.microsoft.com/office/drawing/2014/main" id="{202212BC-E82C-4073-9C8E-B0E894C02C8A}"/>
                  </a:ext>
                </a:extLst>
              </p:cNvPr>
              <p:cNvSpPr/>
              <p:nvPr/>
            </p:nvSpPr>
            <p:spPr>
              <a:xfrm>
                <a:off x="5688951" y="209271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027 w 800100"/>
                  <a:gd name="connsiteY2" fmla="*/ 676751 h 695325"/>
                  <a:gd name="connsiteX3" fmla="*/ 21431 w 800100"/>
                  <a:gd name="connsiteY3" fmla="*/ 349091 h 695325"/>
                  <a:gd name="connsiteX4" fmla="*/ 210027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027" y="676751"/>
                    </a:lnTo>
                    <a:lnTo>
                      <a:pt x="21431" y="349091"/>
                    </a:lnTo>
                    <a:lnTo>
                      <a:pt x="210027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37C064A4-6E82-470C-BF77-FF3F6357BE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49280" y="140472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7" name="Freeform: Shape 73">
                <a:extLst>
                  <a:ext uri="{FF2B5EF4-FFF2-40B4-BE49-F238E27FC236}">
                    <a16:creationId xmlns:a16="http://schemas.microsoft.com/office/drawing/2014/main" id="{F8ECD751-6127-4DE6-8D9F-40183E34C7AE}"/>
                  </a:ext>
                </a:extLst>
              </p:cNvPr>
              <p:cNvSpPr/>
              <p:nvPr/>
            </p:nvSpPr>
            <p:spPr>
              <a:xfrm>
                <a:off x="5685141" y="143739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9F447D"/>
                </a:solidFill>
                <a:prstDash val="solid"/>
                <a:miter/>
              </a:ln>
              <a:effectLst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A095F136-6DBD-4EDF-8707-71F0C82E92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54636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29" name="Freeform: Shape 75">
                <a:extLst>
                  <a:ext uri="{FF2B5EF4-FFF2-40B4-BE49-F238E27FC236}">
                    <a16:creationId xmlns:a16="http://schemas.microsoft.com/office/drawing/2014/main" id="{6AE7AB1A-1A18-4A4B-9420-C20A711060D6}"/>
                  </a:ext>
                </a:extLst>
              </p:cNvPr>
              <p:cNvSpPr/>
              <p:nvPr/>
            </p:nvSpPr>
            <p:spPr>
              <a:xfrm>
                <a:off x="7390116" y="1764098"/>
                <a:ext cx="800100" cy="695325"/>
              </a:xfrm>
              <a:custGeom>
                <a:avLst/>
                <a:gdLst>
                  <a:gd name="connsiteX0" fmla="*/ 778669 w 800100"/>
                  <a:gd name="connsiteY0" fmla="*/ 350044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50044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50044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50044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47D7980E-90EE-44E0-8175-17619F826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18494" y="238770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31" name="Freeform: Shape 77">
                <a:extLst>
                  <a:ext uri="{FF2B5EF4-FFF2-40B4-BE49-F238E27FC236}">
                    <a16:creationId xmlns:a16="http://schemas.microsoft.com/office/drawing/2014/main" id="{5B87D4CB-9826-46FA-9AB5-6ED8FED6C16A}"/>
                  </a:ext>
                </a:extLst>
              </p:cNvPr>
              <p:cNvSpPr/>
              <p:nvPr/>
            </p:nvSpPr>
            <p:spPr>
              <a:xfrm>
                <a:off x="6252831" y="242132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A9A12785-C9A1-406C-83CA-2579807EC1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18494" y="1731618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4672 h 800100"/>
                  <a:gd name="connsiteX3" fmla="*/ 0 w 904875"/>
                  <a:gd name="connsiteY3" fmla="*/ 804672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4672"/>
                    </a:lnTo>
                    <a:lnTo>
                      <a:pt x="0" y="804672"/>
                    </a:lnTo>
                    <a:close/>
                  </a:path>
                </a:pathLst>
              </a:custGeom>
              <a:ln>
                <a:noFill/>
              </a:ln>
            </p:spPr>
          </p:pic>
          <p:sp>
            <p:nvSpPr>
              <p:cNvPr id="33" name="Freeform: Shape 79">
                <a:extLst>
                  <a:ext uri="{FF2B5EF4-FFF2-40B4-BE49-F238E27FC236}">
                    <a16:creationId xmlns:a16="http://schemas.microsoft.com/office/drawing/2014/main" id="{B1EC3330-2CEB-473D-A022-3EA3BA01ACAE}"/>
                  </a:ext>
                </a:extLst>
              </p:cNvPr>
              <p:cNvSpPr/>
              <p:nvPr/>
            </p:nvSpPr>
            <p:spPr>
              <a:xfrm>
                <a:off x="6252831" y="176600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6751 h 695325"/>
                  <a:gd name="connsiteX2" fmla="*/ 210979 w 800100"/>
                  <a:gd name="connsiteY2" fmla="*/ 676751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6751"/>
                    </a:lnTo>
                    <a:lnTo>
                      <a:pt x="210979" y="676751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8E8CD869-3CB8-4111-BBCB-29C5222A56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218494" y="107782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7542 w 904875"/>
                  <a:gd name="connsiteY1" fmla="*/ 0 h 800100"/>
                  <a:gd name="connsiteX2" fmla="*/ 907542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7542" y="0"/>
                    </a:lnTo>
                    <a:lnTo>
                      <a:pt x="907542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>
                <a:noFill/>
              </a:ln>
            </p:spPr>
          </p:pic>
          <p:sp>
            <p:nvSpPr>
              <p:cNvPr id="35" name="Freeform: Shape 81">
                <a:extLst>
                  <a:ext uri="{FF2B5EF4-FFF2-40B4-BE49-F238E27FC236}">
                    <a16:creationId xmlns:a16="http://schemas.microsoft.com/office/drawing/2014/main" id="{7DCAB668-9C55-4FB4-A127-3B5E7EF9570B}"/>
                  </a:ext>
                </a:extLst>
              </p:cNvPr>
              <p:cNvSpPr/>
              <p:nvPr/>
            </p:nvSpPr>
            <p:spPr>
              <a:xfrm>
                <a:off x="6252831" y="110973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2 w 800100"/>
                  <a:gd name="connsiteY1" fmla="*/ 677704 h 695325"/>
                  <a:gd name="connsiteX2" fmla="*/ 210979 w 800100"/>
                  <a:gd name="connsiteY2" fmla="*/ 677704 h 695325"/>
                  <a:gd name="connsiteX3" fmla="*/ 21431 w 800100"/>
                  <a:gd name="connsiteY3" fmla="*/ 349091 h 695325"/>
                  <a:gd name="connsiteX4" fmla="*/ 210979 w 800100"/>
                  <a:gd name="connsiteY4" fmla="*/ 21431 h 695325"/>
                  <a:gd name="connsiteX5" fmla="*/ 589122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2" y="677704"/>
                    </a:lnTo>
                    <a:lnTo>
                      <a:pt x="210979" y="677704"/>
                    </a:lnTo>
                    <a:lnTo>
                      <a:pt x="21431" y="349091"/>
                    </a:lnTo>
                    <a:lnTo>
                      <a:pt x="210979" y="21431"/>
                    </a:lnTo>
                    <a:lnTo>
                      <a:pt x="589122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203AB0EB-1196-4F26-B3C3-FFCD0FF761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85422" y="1409292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/>
            </p:spPr>
          </p:pic>
          <p:sp>
            <p:nvSpPr>
              <p:cNvPr id="37" name="Freeform: Shape 83">
                <a:extLst>
                  <a:ext uri="{FF2B5EF4-FFF2-40B4-BE49-F238E27FC236}">
                    <a16:creationId xmlns:a16="http://schemas.microsoft.com/office/drawing/2014/main" id="{CDC82CB9-9BDA-45C9-94D9-717A04FB1CDB}"/>
                  </a:ext>
                </a:extLst>
              </p:cNvPr>
              <p:cNvSpPr/>
              <p:nvPr/>
            </p:nvSpPr>
            <p:spPr>
              <a:xfrm>
                <a:off x="6820521" y="1442153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6751 h 695325"/>
                  <a:gd name="connsiteX2" fmla="*/ 210978 w 800100"/>
                  <a:gd name="connsiteY2" fmla="*/ 676751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6751"/>
                    </a:lnTo>
                    <a:lnTo>
                      <a:pt x="210978" y="676751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EC288035-393E-4E82-8D0E-2D38BA7260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783136" y="2056230"/>
                <a:ext cx="904875" cy="800100"/>
              </a:xfrm>
              <a:custGeom>
                <a:avLst/>
                <a:gdLst>
                  <a:gd name="connsiteX0" fmla="*/ 0 w 904875"/>
                  <a:gd name="connsiteY0" fmla="*/ 0 h 800100"/>
                  <a:gd name="connsiteX1" fmla="*/ 909828 w 904875"/>
                  <a:gd name="connsiteY1" fmla="*/ 0 h 800100"/>
                  <a:gd name="connsiteX2" fmla="*/ 909828 w 904875"/>
                  <a:gd name="connsiteY2" fmla="*/ 802386 h 800100"/>
                  <a:gd name="connsiteX3" fmla="*/ 0 w 904875"/>
                  <a:gd name="connsiteY3" fmla="*/ 802386 h 800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4875" h="800100">
                    <a:moveTo>
                      <a:pt x="0" y="0"/>
                    </a:moveTo>
                    <a:lnTo>
                      <a:pt x="909828" y="0"/>
                    </a:lnTo>
                    <a:lnTo>
                      <a:pt x="909828" y="802386"/>
                    </a:lnTo>
                    <a:lnTo>
                      <a:pt x="0" y="802386"/>
                    </a:lnTo>
                    <a:close/>
                  </a:path>
                </a:pathLst>
              </a:custGeom>
              <a:ln>
                <a:noFill/>
              </a:ln>
            </p:spPr>
          </p:pic>
          <p:sp>
            <p:nvSpPr>
              <p:cNvPr id="39" name="Freeform: Shape 85">
                <a:extLst>
                  <a:ext uri="{FF2B5EF4-FFF2-40B4-BE49-F238E27FC236}">
                    <a16:creationId xmlns:a16="http://schemas.microsoft.com/office/drawing/2014/main" id="{EE6EEB66-3C31-48A2-94CD-E23DC7686ACA}"/>
                  </a:ext>
                </a:extLst>
              </p:cNvPr>
              <p:cNvSpPr/>
              <p:nvPr/>
            </p:nvSpPr>
            <p:spPr>
              <a:xfrm>
                <a:off x="6818616" y="2088901"/>
                <a:ext cx="800100" cy="695325"/>
              </a:xfrm>
              <a:custGeom>
                <a:avLst/>
                <a:gdLst>
                  <a:gd name="connsiteX0" fmla="*/ 778669 w 800100"/>
                  <a:gd name="connsiteY0" fmla="*/ 349091 h 695325"/>
                  <a:gd name="connsiteX1" fmla="*/ 589121 w 800100"/>
                  <a:gd name="connsiteY1" fmla="*/ 677704 h 695325"/>
                  <a:gd name="connsiteX2" fmla="*/ 210978 w 800100"/>
                  <a:gd name="connsiteY2" fmla="*/ 677704 h 695325"/>
                  <a:gd name="connsiteX3" fmla="*/ 21431 w 800100"/>
                  <a:gd name="connsiteY3" fmla="*/ 349091 h 695325"/>
                  <a:gd name="connsiteX4" fmla="*/ 210978 w 800100"/>
                  <a:gd name="connsiteY4" fmla="*/ 21431 h 695325"/>
                  <a:gd name="connsiteX5" fmla="*/ 589121 w 800100"/>
                  <a:gd name="connsiteY5" fmla="*/ 21431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0100" h="695325">
                    <a:moveTo>
                      <a:pt x="778669" y="349091"/>
                    </a:moveTo>
                    <a:lnTo>
                      <a:pt x="589121" y="677704"/>
                    </a:lnTo>
                    <a:lnTo>
                      <a:pt x="210978" y="677704"/>
                    </a:lnTo>
                    <a:lnTo>
                      <a:pt x="21431" y="349091"/>
                    </a:lnTo>
                    <a:lnTo>
                      <a:pt x="210978" y="21431"/>
                    </a:lnTo>
                    <a:lnTo>
                      <a:pt x="589121" y="21431"/>
                    </a:lnTo>
                    <a:close/>
                  </a:path>
                </a:pathLst>
              </a:custGeom>
              <a:noFill/>
              <a:ln w="2857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86">
                <a:extLst>
                  <a:ext uri="{FF2B5EF4-FFF2-40B4-BE49-F238E27FC236}">
                    <a16:creationId xmlns:a16="http://schemas.microsoft.com/office/drawing/2014/main" id="{6244E1C3-F079-4EFB-803F-40EF14727899}"/>
                  </a:ext>
                </a:extLst>
              </p:cNvPr>
              <p:cNvSpPr/>
              <p:nvPr/>
            </p:nvSpPr>
            <p:spPr>
              <a:xfrm>
                <a:off x="5662281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87">
                <a:extLst>
                  <a:ext uri="{FF2B5EF4-FFF2-40B4-BE49-F238E27FC236}">
                    <a16:creationId xmlns:a16="http://schemas.microsoft.com/office/drawing/2014/main" id="{5D2893A2-AFA7-4149-AC8F-D62A458240ED}"/>
                  </a:ext>
                </a:extLst>
              </p:cNvPr>
              <p:cNvSpPr/>
              <p:nvPr/>
            </p:nvSpPr>
            <p:spPr>
              <a:xfrm>
                <a:off x="6411899" y="239655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88">
                <a:extLst>
                  <a:ext uri="{FF2B5EF4-FFF2-40B4-BE49-F238E27FC236}">
                    <a16:creationId xmlns:a16="http://schemas.microsoft.com/office/drawing/2014/main" id="{F2D05D44-5D69-4FF5-87BC-47E408F8F7AC}"/>
                  </a:ext>
                </a:extLst>
              </p:cNvPr>
              <p:cNvSpPr/>
              <p:nvPr/>
            </p:nvSpPr>
            <p:spPr>
              <a:xfrm>
                <a:off x="5087924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6194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89">
                <a:extLst>
                  <a:ext uri="{FF2B5EF4-FFF2-40B4-BE49-F238E27FC236}">
                    <a16:creationId xmlns:a16="http://schemas.microsoft.com/office/drawing/2014/main" id="{B95704AB-AFD0-494C-BD0E-E679DF43E381}"/>
                  </a:ext>
                </a:extLst>
              </p:cNvPr>
              <p:cNvSpPr/>
              <p:nvPr/>
            </p:nvSpPr>
            <p:spPr>
              <a:xfrm>
                <a:off x="5836589" y="206413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90">
                <a:extLst>
                  <a:ext uri="{FF2B5EF4-FFF2-40B4-BE49-F238E27FC236}">
                    <a16:creationId xmlns:a16="http://schemas.microsoft.com/office/drawing/2014/main" id="{E4E68002-92C6-479D-8129-2FB73152B8C6}"/>
                  </a:ext>
                </a:extLst>
              </p:cNvPr>
              <p:cNvSpPr/>
              <p:nvPr/>
            </p:nvSpPr>
            <p:spPr>
              <a:xfrm>
                <a:off x="6223304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7146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91">
                <a:extLst>
                  <a:ext uri="{FF2B5EF4-FFF2-40B4-BE49-F238E27FC236}">
                    <a16:creationId xmlns:a16="http://schemas.microsoft.com/office/drawing/2014/main" id="{656B0D46-299F-4250-B618-D70B349F75D6}"/>
                  </a:ext>
                </a:extLst>
              </p:cNvPr>
              <p:cNvSpPr/>
              <p:nvPr/>
            </p:nvSpPr>
            <p:spPr>
              <a:xfrm>
                <a:off x="6971969" y="271945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8097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92">
                <a:extLst>
                  <a:ext uri="{FF2B5EF4-FFF2-40B4-BE49-F238E27FC236}">
                    <a16:creationId xmlns:a16="http://schemas.microsoft.com/office/drawing/2014/main" id="{54C8D0A7-D41E-422F-A266-191C34F03698}"/>
                  </a:ext>
                </a:extLst>
              </p:cNvPr>
              <p:cNvSpPr/>
              <p:nvPr/>
            </p:nvSpPr>
            <p:spPr>
              <a:xfrm>
                <a:off x="679385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93">
                <a:extLst>
                  <a:ext uri="{FF2B5EF4-FFF2-40B4-BE49-F238E27FC236}">
                    <a16:creationId xmlns:a16="http://schemas.microsoft.com/office/drawing/2014/main" id="{A2EAAECE-D16A-4907-B3CF-C0C7B96C45A2}"/>
                  </a:ext>
                </a:extLst>
              </p:cNvPr>
              <p:cNvSpPr/>
              <p:nvPr/>
            </p:nvSpPr>
            <p:spPr>
              <a:xfrm>
                <a:off x="7543469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94">
                <a:extLst>
                  <a:ext uri="{FF2B5EF4-FFF2-40B4-BE49-F238E27FC236}">
                    <a16:creationId xmlns:a16="http://schemas.microsoft.com/office/drawing/2014/main" id="{39AB52FB-64FE-49AC-8AD8-9934EA894A7B}"/>
                  </a:ext>
                </a:extLst>
              </p:cNvPr>
              <p:cNvSpPr/>
              <p:nvPr/>
            </p:nvSpPr>
            <p:spPr>
              <a:xfrm>
                <a:off x="6237591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95">
                <a:extLst>
                  <a:ext uri="{FF2B5EF4-FFF2-40B4-BE49-F238E27FC236}">
                    <a16:creationId xmlns:a16="http://schemas.microsoft.com/office/drawing/2014/main" id="{1AE41194-B771-4BBF-976F-957B556E252B}"/>
                  </a:ext>
                </a:extLst>
              </p:cNvPr>
              <p:cNvSpPr/>
              <p:nvPr/>
            </p:nvSpPr>
            <p:spPr>
              <a:xfrm>
                <a:off x="6986256" y="20708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96">
                <a:extLst>
                  <a:ext uri="{FF2B5EF4-FFF2-40B4-BE49-F238E27FC236}">
                    <a16:creationId xmlns:a16="http://schemas.microsoft.com/office/drawing/2014/main" id="{46348478-C452-48FE-A7B5-B73A70870EF0}"/>
                  </a:ext>
                </a:extLst>
              </p:cNvPr>
              <p:cNvSpPr/>
              <p:nvPr/>
            </p:nvSpPr>
            <p:spPr>
              <a:xfrm>
                <a:off x="6405231" y="10802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97">
                <a:extLst>
                  <a:ext uri="{FF2B5EF4-FFF2-40B4-BE49-F238E27FC236}">
                    <a16:creationId xmlns:a16="http://schemas.microsoft.com/office/drawing/2014/main" id="{FA32F7C6-0721-4EEF-B405-AA5C8A7627AB}"/>
                  </a:ext>
                </a:extLst>
              </p:cNvPr>
              <p:cNvSpPr/>
              <p:nvPr/>
            </p:nvSpPr>
            <p:spPr>
              <a:xfrm>
                <a:off x="5281281" y="17431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98">
                <a:extLst>
                  <a:ext uri="{FF2B5EF4-FFF2-40B4-BE49-F238E27FC236}">
                    <a16:creationId xmlns:a16="http://schemas.microsoft.com/office/drawing/2014/main" id="{7A206452-003C-42C5-960B-445240E81A6D}"/>
                  </a:ext>
                </a:extLst>
              </p:cNvPr>
              <p:cNvSpPr/>
              <p:nvPr/>
            </p:nvSpPr>
            <p:spPr>
              <a:xfrm>
                <a:off x="5281281" y="239084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99">
                <a:extLst>
                  <a:ext uri="{FF2B5EF4-FFF2-40B4-BE49-F238E27FC236}">
                    <a16:creationId xmlns:a16="http://schemas.microsoft.com/office/drawing/2014/main" id="{5C686EB5-C8FE-4891-8076-9D71FD8063BB}"/>
                  </a:ext>
                </a:extLst>
              </p:cNvPr>
              <p:cNvSpPr/>
              <p:nvPr/>
            </p:nvSpPr>
            <p:spPr>
              <a:xfrm>
                <a:off x="7928279" y="173266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100">
                <a:extLst>
                  <a:ext uri="{FF2B5EF4-FFF2-40B4-BE49-F238E27FC236}">
                    <a16:creationId xmlns:a16="http://schemas.microsoft.com/office/drawing/2014/main" id="{BD9BD41B-5859-4C58-8446-F43E90AECA36}"/>
                  </a:ext>
                </a:extLst>
              </p:cNvPr>
              <p:cNvSpPr/>
              <p:nvPr/>
            </p:nvSpPr>
            <p:spPr>
              <a:xfrm>
                <a:off x="7919706" y="23860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101">
                <a:extLst>
                  <a:ext uri="{FF2B5EF4-FFF2-40B4-BE49-F238E27FC236}">
                    <a16:creationId xmlns:a16="http://schemas.microsoft.com/office/drawing/2014/main" id="{D6E7957D-FB68-4176-A09E-3A9F54E216DF}"/>
                  </a:ext>
                </a:extLst>
              </p:cNvPr>
              <p:cNvSpPr/>
              <p:nvPr/>
            </p:nvSpPr>
            <p:spPr>
              <a:xfrm>
                <a:off x="5852781" y="272421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102">
                <a:extLst>
                  <a:ext uri="{FF2B5EF4-FFF2-40B4-BE49-F238E27FC236}">
                    <a16:creationId xmlns:a16="http://schemas.microsoft.com/office/drawing/2014/main" id="{360B0828-BB2D-4532-AEBF-AAC3020DC0CB}"/>
                  </a:ext>
                </a:extLst>
              </p:cNvPr>
              <p:cNvSpPr/>
              <p:nvPr/>
            </p:nvSpPr>
            <p:spPr>
              <a:xfrm>
                <a:off x="5848019" y="1405006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103">
                <a:extLst>
                  <a:ext uri="{FF2B5EF4-FFF2-40B4-BE49-F238E27FC236}">
                    <a16:creationId xmlns:a16="http://schemas.microsoft.com/office/drawing/2014/main" id="{5471B953-873D-4244-9088-11FA00BE5DBA}"/>
                  </a:ext>
                </a:extLst>
              </p:cNvPr>
              <p:cNvSpPr/>
              <p:nvPr/>
            </p:nvSpPr>
            <p:spPr>
              <a:xfrm>
                <a:off x="6795756" y="109068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104">
                <a:extLst>
                  <a:ext uri="{FF2B5EF4-FFF2-40B4-BE49-F238E27FC236}">
                    <a16:creationId xmlns:a16="http://schemas.microsoft.com/office/drawing/2014/main" id="{FCECEE60-ABBF-4525-B0C0-1B5711EF7E38}"/>
                  </a:ext>
                </a:extLst>
              </p:cNvPr>
              <p:cNvSpPr/>
              <p:nvPr/>
            </p:nvSpPr>
            <p:spPr>
              <a:xfrm>
                <a:off x="6414756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105">
                <a:extLst>
                  <a:ext uri="{FF2B5EF4-FFF2-40B4-BE49-F238E27FC236}">
                    <a16:creationId xmlns:a16="http://schemas.microsoft.com/office/drawing/2014/main" id="{2DD139F9-0FE2-4403-A962-8926F1493492}"/>
                  </a:ext>
                </a:extLst>
              </p:cNvPr>
              <p:cNvSpPr/>
              <p:nvPr/>
            </p:nvSpPr>
            <p:spPr>
              <a:xfrm>
                <a:off x="6809091" y="30518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106">
                <a:extLst>
                  <a:ext uri="{FF2B5EF4-FFF2-40B4-BE49-F238E27FC236}">
                    <a16:creationId xmlns:a16="http://schemas.microsoft.com/office/drawing/2014/main" id="{2B891EFB-7C1F-4500-849D-BEE4D8FD2D77}"/>
                  </a:ext>
                </a:extLst>
              </p:cNvPr>
              <p:cNvSpPr/>
              <p:nvPr/>
            </p:nvSpPr>
            <p:spPr>
              <a:xfrm>
                <a:off x="7357731" y="141834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107">
                <a:extLst>
                  <a:ext uri="{FF2B5EF4-FFF2-40B4-BE49-F238E27FC236}">
                    <a16:creationId xmlns:a16="http://schemas.microsoft.com/office/drawing/2014/main" id="{4A20E701-FF62-4849-AEFF-3C818DE43037}"/>
                  </a:ext>
                </a:extLst>
              </p:cNvPr>
              <p:cNvSpPr/>
              <p:nvPr/>
            </p:nvSpPr>
            <p:spPr>
              <a:xfrm>
                <a:off x="5656566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108">
                <a:extLst>
                  <a:ext uri="{FF2B5EF4-FFF2-40B4-BE49-F238E27FC236}">
                    <a16:creationId xmlns:a16="http://schemas.microsoft.com/office/drawing/2014/main" id="{753CCE51-E41E-4712-910F-3C825D3177F2}"/>
                  </a:ext>
                </a:extLst>
              </p:cNvPr>
              <p:cNvSpPr/>
              <p:nvPr/>
            </p:nvSpPr>
            <p:spPr>
              <a:xfrm>
                <a:off x="6405231" y="172790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109">
                <a:extLst>
                  <a:ext uri="{FF2B5EF4-FFF2-40B4-BE49-F238E27FC236}">
                    <a16:creationId xmlns:a16="http://schemas.microsoft.com/office/drawing/2014/main" id="{A8D70A6F-CDEE-4994-9BC4-75BFE0CA8072}"/>
                  </a:ext>
                </a:extLst>
              </p:cNvPr>
              <p:cNvSpPr/>
              <p:nvPr/>
            </p:nvSpPr>
            <p:spPr>
              <a:xfrm>
                <a:off x="6237591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110">
                <a:extLst>
                  <a:ext uri="{FF2B5EF4-FFF2-40B4-BE49-F238E27FC236}">
                    <a16:creationId xmlns:a16="http://schemas.microsoft.com/office/drawing/2014/main" id="{F08A348F-DB67-4712-A703-7C4DDE40F88C}"/>
                  </a:ext>
                </a:extLst>
              </p:cNvPr>
              <p:cNvSpPr/>
              <p:nvPr/>
            </p:nvSpPr>
            <p:spPr>
              <a:xfrm>
                <a:off x="6986256" y="1413578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111">
                <a:extLst>
                  <a:ext uri="{FF2B5EF4-FFF2-40B4-BE49-F238E27FC236}">
                    <a16:creationId xmlns:a16="http://schemas.microsoft.com/office/drawing/2014/main" id="{193D0D9D-9844-4580-8D58-7162522A218A}"/>
                  </a:ext>
                </a:extLst>
              </p:cNvPr>
              <p:cNvSpPr/>
              <p:nvPr/>
            </p:nvSpPr>
            <p:spPr>
              <a:xfrm>
                <a:off x="7355826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112">
                <a:extLst>
                  <a:ext uri="{FF2B5EF4-FFF2-40B4-BE49-F238E27FC236}">
                    <a16:creationId xmlns:a16="http://schemas.microsoft.com/office/drawing/2014/main" id="{54DF8A19-BB01-4EB8-976D-6BD6EA8E1EC8}"/>
                  </a:ext>
                </a:extLst>
              </p:cNvPr>
              <p:cNvSpPr/>
              <p:nvPr/>
            </p:nvSpPr>
            <p:spPr>
              <a:xfrm>
                <a:off x="8105444" y="2066993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6194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113">
                <a:extLst>
                  <a:ext uri="{FF2B5EF4-FFF2-40B4-BE49-F238E27FC236}">
                    <a16:creationId xmlns:a16="http://schemas.microsoft.com/office/drawing/2014/main" id="{E3ED7F1A-2F84-415F-AB29-3F663713BADA}"/>
                  </a:ext>
                </a:extLst>
              </p:cNvPr>
              <p:cNvSpPr/>
              <p:nvPr/>
            </p:nvSpPr>
            <p:spPr>
              <a:xfrm>
                <a:off x="6794804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1" y="7144"/>
                      <a:pt x="94774" y="27146"/>
                      <a:pt x="94774" y="50959"/>
                    </a:cubicBezTo>
                    <a:cubicBezTo>
                      <a:pt x="94774" y="74771"/>
                      <a:pt x="74771" y="94774"/>
                      <a:pt x="50959" y="94774"/>
                    </a:cubicBezTo>
                    <a:cubicBezTo>
                      <a:pt x="27146" y="94774"/>
                      <a:pt x="7144" y="74771"/>
                      <a:pt x="7144" y="50959"/>
                    </a:cubicBezTo>
                    <a:cubicBezTo>
                      <a:pt x="7144" y="27146"/>
                      <a:pt x="26194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114">
                <a:extLst>
                  <a:ext uri="{FF2B5EF4-FFF2-40B4-BE49-F238E27FC236}">
                    <a16:creationId xmlns:a16="http://schemas.microsoft.com/office/drawing/2014/main" id="{65AB82E7-D434-4AC9-ABFC-12FCAA3A5B1A}"/>
                  </a:ext>
                </a:extLst>
              </p:cNvPr>
              <p:cNvSpPr/>
              <p:nvPr/>
            </p:nvSpPr>
            <p:spPr>
              <a:xfrm>
                <a:off x="7543469" y="2397511"/>
                <a:ext cx="95250" cy="95250"/>
              </a:xfrm>
              <a:custGeom>
                <a:avLst/>
                <a:gdLst>
                  <a:gd name="connsiteX0" fmla="*/ 50959 w 95250"/>
                  <a:gd name="connsiteY0" fmla="*/ 7144 h 95250"/>
                  <a:gd name="connsiteX1" fmla="*/ 94774 w 95250"/>
                  <a:gd name="connsiteY1" fmla="*/ 50959 h 95250"/>
                  <a:gd name="connsiteX2" fmla="*/ 50959 w 95250"/>
                  <a:gd name="connsiteY2" fmla="*/ 94774 h 95250"/>
                  <a:gd name="connsiteX3" fmla="*/ 7144 w 95250"/>
                  <a:gd name="connsiteY3" fmla="*/ 50959 h 95250"/>
                  <a:gd name="connsiteX4" fmla="*/ 50959 w 95250"/>
                  <a:gd name="connsiteY4" fmla="*/ 7144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250" h="95250">
                    <a:moveTo>
                      <a:pt x="50959" y="7144"/>
                    </a:moveTo>
                    <a:cubicBezTo>
                      <a:pt x="74772" y="7144"/>
                      <a:pt x="94774" y="27146"/>
                      <a:pt x="94774" y="50959"/>
                    </a:cubicBezTo>
                    <a:cubicBezTo>
                      <a:pt x="94774" y="74771"/>
                      <a:pt x="74772" y="94774"/>
                      <a:pt x="50959" y="94774"/>
                    </a:cubicBezTo>
                    <a:cubicBezTo>
                      <a:pt x="27147" y="94774"/>
                      <a:pt x="7144" y="74771"/>
                      <a:pt x="7144" y="50959"/>
                    </a:cubicBezTo>
                    <a:cubicBezTo>
                      <a:pt x="7144" y="27146"/>
                      <a:pt x="27147" y="7144"/>
                      <a:pt x="50959" y="7144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solidFill>
                  <a:srgbClr val="9F447D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Oval 50">
              <a:extLst>
                <a:ext uri="{FF2B5EF4-FFF2-40B4-BE49-F238E27FC236}">
                  <a16:creationId xmlns:a16="http://schemas.microsoft.com/office/drawing/2014/main" id="{169ED708-ADC2-4720-9F63-4407AC91F70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25711" y="1969510"/>
              <a:ext cx="304016" cy="343366"/>
            </a:xfrm>
            <a:custGeom>
              <a:avLst/>
              <a:gdLst/>
              <a:ahLst/>
              <a:cxnLst/>
              <a:rect l="l" t="t" r="r" b="b"/>
              <a:pathLst>
                <a:path w="2868687" h="3240000">
                  <a:moveTo>
                    <a:pt x="1433799" y="2290728"/>
                  </a:moveTo>
                  <a:cubicBezTo>
                    <a:pt x="1317650" y="2346839"/>
                    <a:pt x="1203301" y="2394700"/>
                    <a:pt x="1093028" y="2434329"/>
                  </a:cubicBezTo>
                  <a:cubicBezTo>
                    <a:pt x="1167481" y="2812207"/>
                    <a:pt x="1292592" y="3060000"/>
                    <a:pt x="1434343" y="3060000"/>
                  </a:cubicBezTo>
                  <a:cubicBezTo>
                    <a:pt x="1576138" y="3060000"/>
                    <a:pt x="1701284" y="2812053"/>
                    <a:pt x="1774025" y="2433735"/>
                  </a:cubicBezTo>
                  <a:cubicBezTo>
                    <a:pt x="1663854" y="2394452"/>
                    <a:pt x="1549823" y="2346469"/>
                    <a:pt x="1433799" y="2290728"/>
                  </a:cubicBezTo>
                  <a:close/>
                  <a:moveTo>
                    <a:pt x="1824954" y="2078037"/>
                  </a:moveTo>
                  <a:cubicBezTo>
                    <a:pt x="1794480" y="2097450"/>
                    <a:pt x="1763147" y="2116057"/>
                    <a:pt x="1731343" y="2134419"/>
                  </a:cubicBezTo>
                  <a:lnTo>
                    <a:pt x="1635415" y="2187161"/>
                  </a:lnTo>
                  <a:cubicBezTo>
                    <a:pt x="1691788" y="2215044"/>
                    <a:pt x="1747931" y="2239109"/>
                    <a:pt x="1803378" y="2259350"/>
                  </a:cubicBezTo>
                  <a:cubicBezTo>
                    <a:pt x="1812120" y="2201101"/>
                    <a:pt x="1819148" y="2140526"/>
                    <a:pt x="1824954" y="2078037"/>
                  </a:cubicBezTo>
                  <a:close/>
                  <a:moveTo>
                    <a:pt x="1042306" y="2077178"/>
                  </a:moveTo>
                  <a:cubicBezTo>
                    <a:pt x="1047949" y="2140175"/>
                    <a:pt x="1055328" y="2201182"/>
                    <a:pt x="1063873" y="2259905"/>
                  </a:cubicBezTo>
                  <a:cubicBezTo>
                    <a:pt x="1119365" y="2238275"/>
                    <a:pt x="1176217" y="2214355"/>
                    <a:pt x="1233887" y="2187801"/>
                  </a:cubicBezTo>
                  <a:cubicBezTo>
                    <a:pt x="1201538" y="2170955"/>
                    <a:pt x="1169452" y="2152957"/>
                    <a:pt x="1137343" y="2134419"/>
                  </a:cubicBezTo>
                  <a:close/>
                  <a:moveTo>
                    <a:pt x="559768" y="1732679"/>
                  </a:moveTo>
                  <a:cubicBezTo>
                    <a:pt x="268524" y="1984850"/>
                    <a:pt x="116369" y="2217202"/>
                    <a:pt x="187266" y="2340000"/>
                  </a:cubicBezTo>
                  <a:cubicBezTo>
                    <a:pt x="258144" y="2462764"/>
                    <a:pt x="535307" y="2447213"/>
                    <a:pt x="899736" y="2322555"/>
                  </a:cubicBezTo>
                  <a:cubicBezTo>
                    <a:pt x="878937" y="2207297"/>
                    <a:pt x="863223" y="2084405"/>
                    <a:pt x="853746" y="1955834"/>
                  </a:cubicBezTo>
                  <a:cubicBezTo>
                    <a:pt x="747454" y="1883220"/>
                    <a:pt x="648878" y="1808453"/>
                    <a:pt x="559768" y="1732679"/>
                  </a:cubicBezTo>
                  <a:close/>
                  <a:moveTo>
                    <a:pt x="2309048" y="1730507"/>
                  </a:moveTo>
                  <a:cubicBezTo>
                    <a:pt x="2220666" y="1807660"/>
                    <a:pt x="2121792" y="1882664"/>
                    <a:pt x="2015235" y="1955625"/>
                  </a:cubicBezTo>
                  <a:cubicBezTo>
                    <a:pt x="2005364" y="2084180"/>
                    <a:pt x="1989894" y="2207119"/>
                    <a:pt x="1967330" y="2322070"/>
                  </a:cubicBezTo>
                  <a:lnTo>
                    <a:pt x="2081685" y="2358048"/>
                  </a:lnTo>
                  <a:cubicBezTo>
                    <a:pt x="2116015" y="2320492"/>
                    <a:pt x="2165526" y="2297468"/>
                    <a:pt x="2220415" y="2297468"/>
                  </a:cubicBezTo>
                  <a:cubicBezTo>
                    <a:pt x="2302230" y="2297468"/>
                    <a:pt x="2372097" y="2348622"/>
                    <a:pt x="2399287" y="2420880"/>
                  </a:cubicBezTo>
                  <a:cubicBezTo>
                    <a:pt x="2542053" y="2432945"/>
                    <a:pt x="2642630" y="2407186"/>
                    <a:pt x="2681420" y="2340000"/>
                  </a:cubicBezTo>
                  <a:cubicBezTo>
                    <a:pt x="2752393" y="2217071"/>
                    <a:pt x="2599836" y="1984353"/>
                    <a:pt x="2309048" y="1730507"/>
                  </a:cubicBezTo>
                  <a:close/>
                  <a:moveTo>
                    <a:pt x="2026056" y="1510554"/>
                  </a:moveTo>
                  <a:cubicBezTo>
                    <a:pt x="2027893" y="1546708"/>
                    <a:pt x="2028343" y="1583211"/>
                    <a:pt x="2028343" y="1620000"/>
                  </a:cubicBezTo>
                  <a:lnTo>
                    <a:pt x="2024251" y="1730716"/>
                  </a:lnTo>
                  <a:lnTo>
                    <a:pt x="2173722" y="1619092"/>
                  </a:lnTo>
                  <a:cubicBezTo>
                    <a:pt x="2127526" y="1582190"/>
                    <a:pt x="2078507" y="1545517"/>
                    <a:pt x="2026056" y="1510554"/>
                  </a:cubicBezTo>
                  <a:close/>
                  <a:moveTo>
                    <a:pt x="844436" y="1509285"/>
                  </a:moveTo>
                  <a:lnTo>
                    <a:pt x="694964" y="1620908"/>
                  </a:lnTo>
                  <a:cubicBezTo>
                    <a:pt x="741160" y="1657811"/>
                    <a:pt x="790179" y="1694484"/>
                    <a:pt x="842630" y="1729447"/>
                  </a:cubicBezTo>
                  <a:cubicBezTo>
                    <a:pt x="840793" y="1693293"/>
                    <a:pt x="840343" y="1656790"/>
                    <a:pt x="840343" y="1620000"/>
                  </a:cubicBezTo>
                  <a:close/>
                  <a:moveTo>
                    <a:pt x="1434343" y="1361184"/>
                  </a:moveTo>
                  <a:cubicBezTo>
                    <a:pt x="1573534" y="1361184"/>
                    <a:pt x="1686371" y="1474021"/>
                    <a:pt x="1686371" y="1613212"/>
                  </a:cubicBezTo>
                  <a:cubicBezTo>
                    <a:pt x="1686371" y="1752403"/>
                    <a:pt x="1573534" y="1865240"/>
                    <a:pt x="1434343" y="1865240"/>
                  </a:cubicBezTo>
                  <a:cubicBezTo>
                    <a:pt x="1295152" y="1865240"/>
                    <a:pt x="1182315" y="1752403"/>
                    <a:pt x="1182315" y="1613212"/>
                  </a:cubicBezTo>
                  <a:cubicBezTo>
                    <a:pt x="1182315" y="1474021"/>
                    <a:pt x="1295152" y="1361184"/>
                    <a:pt x="1434343" y="1361184"/>
                  </a:cubicBezTo>
                  <a:close/>
                  <a:moveTo>
                    <a:pt x="1433770" y="1149513"/>
                  </a:moveTo>
                  <a:cubicBezTo>
                    <a:pt x="1365445" y="1183896"/>
                    <a:pt x="1296585" y="1221489"/>
                    <a:pt x="1227343" y="1261466"/>
                  </a:cubicBezTo>
                  <a:lnTo>
                    <a:pt x="1027157" y="1384911"/>
                  </a:lnTo>
                  <a:cubicBezTo>
                    <a:pt x="1022222" y="1461370"/>
                    <a:pt x="1020343" y="1539922"/>
                    <a:pt x="1020343" y="1620000"/>
                  </a:cubicBezTo>
                  <a:lnTo>
                    <a:pt x="1028287" y="1855786"/>
                  </a:lnTo>
                  <a:cubicBezTo>
                    <a:pt x="1091680" y="1898065"/>
                    <a:pt x="1158394" y="1938727"/>
                    <a:pt x="1227343" y="1978535"/>
                  </a:cubicBezTo>
                  <a:lnTo>
                    <a:pt x="1434916" y="2090488"/>
                  </a:lnTo>
                  <a:cubicBezTo>
                    <a:pt x="1503241" y="2056105"/>
                    <a:pt x="1572101" y="2018511"/>
                    <a:pt x="1641343" y="1978535"/>
                  </a:cubicBezTo>
                  <a:lnTo>
                    <a:pt x="1841530" y="1855090"/>
                  </a:lnTo>
                  <a:cubicBezTo>
                    <a:pt x="1846464" y="1778631"/>
                    <a:pt x="1848343" y="1700079"/>
                    <a:pt x="1848343" y="1620000"/>
                  </a:cubicBezTo>
                  <a:lnTo>
                    <a:pt x="1840399" y="1384214"/>
                  </a:lnTo>
                  <a:cubicBezTo>
                    <a:pt x="1777006" y="1341936"/>
                    <a:pt x="1710293" y="1301274"/>
                    <a:pt x="1641343" y="1261466"/>
                  </a:cubicBezTo>
                  <a:close/>
                  <a:moveTo>
                    <a:pt x="1065308" y="980650"/>
                  </a:moveTo>
                  <a:cubicBezTo>
                    <a:pt x="1056566" y="1038899"/>
                    <a:pt x="1049538" y="1099475"/>
                    <a:pt x="1043732" y="1161964"/>
                  </a:cubicBezTo>
                  <a:cubicBezTo>
                    <a:pt x="1074206" y="1142551"/>
                    <a:pt x="1105539" y="1123943"/>
                    <a:pt x="1137343" y="1105581"/>
                  </a:cubicBezTo>
                  <a:lnTo>
                    <a:pt x="1233271" y="1052839"/>
                  </a:lnTo>
                  <a:cubicBezTo>
                    <a:pt x="1176898" y="1024957"/>
                    <a:pt x="1120756" y="1000892"/>
                    <a:pt x="1065308" y="980650"/>
                  </a:cubicBezTo>
                  <a:close/>
                  <a:moveTo>
                    <a:pt x="1804814" y="980095"/>
                  </a:moveTo>
                  <a:cubicBezTo>
                    <a:pt x="1749321" y="1001726"/>
                    <a:pt x="1692469" y="1025646"/>
                    <a:pt x="1634800" y="1052200"/>
                  </a:cubicBezTo>
                  <a:cubicBezTo>
                    <a:pt x="1667149" y="1069046"/>
                    <a:pt x="1699234" y="1087043"/>
                    <a:pt x="1731343" y="1105581"/>
                  </a:cubicBezTo>
                  <a:lnTo>
                    <a:pt x="1826380" y="1162822"/>
                  </a:lnTo>
                  <a:cubicBezTo>
                    <a:pt x="1820738" y="1099825"/>
                    <a:pt x="1813359" y="1038819"/>
                    <a:pt x="1804814" y="980095"/>
                  </a:cubicBezTo>
                  <a:close/>
                  <a:moveTo>
                    <a:pt x="2432236" y="816002"/>
                  </a:moveTo>
                  <a:cubicBezTo>
                    <a:pt x="2308930" y="820546"/>
                    <a:pt x="2149627" y="855445"/>
                    <a:pt x="1968950" y="917446"/>
                  </a:cubicBezTo>
                  <a:cubicBezTo>
                    <a:pt x="1989749" y="1032703"/>
                    <a:pt x="2005463" y="1155596"/>
                    <a:pt x="2014941" y="1284167"/>
                  </a:cubicBezTo>
                  <a:cubicBezTo>
                    <a:pt x="2121232" y="1356780"/>
                    <a:pt x="2219808" y="1431548"/>
                    <a:pt x="2308918" y="1507322"/>
                  </a:cubicBezTo>
                  <a:cubicBezTo>
                    <a:pt x="2600162" y="1255150"/>
                    <a:pt x="2752317" y="1022798"/>
                    <a:pt x="2681420" y="900000"/>
                  </a:cubicBezTo>
                  <a:cubicBezTo>
                    <a:pt x="2645694" y="838121"/>
                    <a:pt x="2557557" y="811383"/>
                    <a:pt x="2432236" y="816002"/>
                  </a:cubicBezTo>
                  <a:close/>
                  <a:moveTo>
                    <a:pt x="436450" y="816001"/>
                  </a:moveTo>
                  <a:cubicBezTo>
                    <a:pt x="311129" y="811383"/>
                    <a:pt x="222992" y="838121"/>
                    <a:pt x="187266" y="900000"/>
                  </a:cubicBezTo>
                  <a:cubicBezTo>
                    <a:pt x="158404" y="949991"/>
                    <a:pt x="166508" y="1018139"/>
                    <a:pt x="206887" y="1097970"/>
                  </a:cubicBezTo>
                  <a:cubicBezTo>
                    <a:pt x="213842" y="1096217"/>
                    <a:pt x="221021" y="1095812"/>
                    <a:pt x="228294" y="1095812"/>
                  </a:cubicBezTo>
                  <a:cubicBezTo>
                    <a:pt x="334372" y="1095812"/>
                    <a:pt x="420366" y="1181806"/>
                    <a:pt x="420366" y="1287884"/>
                  </a:cubicBezTo>
                  <a:cubicBezTo>
                    <a:pt x="420366" y="1314219"/>
                    <a:pt x="415066" y="1339317"/>
                    <a:pt x="405427" y="1362148"/>
                  </a:cubicBezTo>
                  <a:cubicBezTo>
                    <a:pt x="450585" y="1410442"/>
                    <a:pt x="502437" y="1459559"/>
                    <a:pt x="559639" y="1509493"/>
                  </a:cubicBezTo>
                  <a:cubicBezTo>
                    <a:pt x="648020" y="1432341"/>
                    <a:pt x="746894" y="1357336"/>
                    <a:pt x="853451" y="1284376"/>
                  </a:cubicBezTo>
                  <a:cubicBezTo>
                    <a:pt x="863322" y="1155820"/>
                    <a:pt x="878792" y="1032881"/>
                    <a:pt x="901357" y="917930"/>
                  </a:cubicBezTo>
                  <a:cubicBezTo>
                    <a:pt x="719999" y="855651"/>
                    <a:pt x="560119" y="820559"/>
                    <a:pt x="436450" y="816001"/>
                  </a:cubicBezTo>
                  <a:close/>
                  <a:moveTo>
                    <a:pt x="1434343" y="180000"/>
                  </a:moveTo>
                  <a:cubicBezTo>
                    <a:pt x="1292548" y="180000"/>
                    <a:pt x="1167402" y="427948"/>
                    <a:pt x="1094661" y="806265"/>
                  </a:cubicBezTo>
                  <a:cubicBezTo>
                    <a:pt x="1204832" y="845548"/>
                    <a:pt x="1318864" y="893532"/>
                    <a:pt x="1434887" y="949272"/>
                  </a:cubicBezTo>
                  <a:cubicBezTo>
                    <a:pt x="1551037" y="893162"/>
                    <a:pt x="1665385" y="845301"/>
                    <a:pt x="1775658" y="805671"/>
                  </a:cubicBezTo>
                  <a:cubicBezTo>
                    <a:pt x="1751860" y="684885"/>
                    <a:pt x="1722886" y="577390"/>
                    <a:pt x="1688823" y="487405"/>
                  </a:cubicBezTo>
                  <a:cubicBezTo>
                    <a:pt x="1688009" y="487647"/>
                    <a:pt x="1687191" y="487652"/>
                    <a:pt x="1686371" y="487652"/>
                  </a:cubicBezTo>
                  <a:cubicBezTo>
                    <a:pt x="1580293" y="487652"/>
                    <a:pt x="1494299" y="401658"/>
                    <a:pt x="1494299" y="295580"/>
                  </a:cubicBezTo>
                  <a:cubicBezTo>
                    <a:pt x="1494299" y="264819"/>
                    <a:pt x="1501530" y="235747"/>
                    <a:pt x="1516122" y="210837"/>
                  </a:cubicBezTo>
                  <a:cubicBezTo>
                    <a:pt x="1490583" y="189985"/>
                    <a:pt x="1462798" y="180000"/>
                    <a:pt x="1434343" y="180000"/>
                  </a:cubicBezTo>
                  <a:close/>
                  <a:moveTo>
                    <a:pt x="1434343" y="0"/>
                  </a:moveTo>
                  <a:cubicBezTo>
                    <a:pt x="1509303" y="0"/>
                    <a:pt x="1581019" y="37868"/>
                    <a:pt x="1646062" y="107907"/>
                  </a:cubicBezTo>
                  <a:cubicBezTo>
                    <a:pt x="1659037" y="104972"/>
                    <a:pt x="1672533" y="103508"/>
                    <a:pt x="1686371" y="103508"/>
                  </a:cubicBezTo>
                  <a:cubicBezTo>
                    <a:pt x="1792449" y="103508"/>
                    <a:pt x="1878443" y="189502"/>
                    <a:pt x="1878443" y="295580"/>
                  </a:cubicBezTo>
                  <a:cubicBezTo>
                    <a:pt x="1878443" y="342831"/>
                    <a:pt x="1861381" y="386097"/>
                    <a:pt x="1831228" y="417985"/>
                  </a:cubicBezTo>
                  <a:cubicBezTo>
                    <a:pt x="1871860" y="515668"/>
                    <a:pt x="1906636" y="628220"/>
                    <a:pt x="1935357" y="752219"/>
                  </a:cubicBezTo>
                  <a:cubicBezTo>
                    <a:pt x="2379384" y="616814"/>
                    <a:pt x="2731816" y="627289"/>
                    <a:pt x="2837304" y="810000"/>
                  </a:cubicBezTo>
                  <a:cubicBezTo>
                    <a:pt x="2942793" y="992711"/>
                    <a:pt x="2775650" y="1303161"/>
                    <a:pt x="2436521" y="1620139"/>
                  </a:cubicBezTo>
                  <a:cubicBezTo>
                    <a:pt x="2775698" y="1936928"/>
                    <a:pt x="2942777" y="2247316"/>
                    <a:pt x="2837304" y="2430000"/>
                  </a:cubicBezTo>
                  <a:cubicBezTo>
                    <a:pt x="2771439" y="2544083"/>
                    <a:pt x="2609300" y="2591017"/>
                    <a:pt x="2388706" y="2577188"/>
                  </a:cubicBezTo>
                  <a:cubicBezTo>
                    <a:pt x="2358753" y="2639691"/>
                    <a:pt x="2294480" y="2681612"/>
                    <a:pt x="2220415" y="2681612"/>
                  </a:cubicBezTo>
                  <a:cubicBezTo>
                    <a:pt x="2122541" y="2681612"/>
                    <a:pt x="2041764" y="2608405"/>
                    <a:pt x="2030773" y="2513644"/>
                  </a:cubicBezTo>
                  <a:cubicBezTo>
                    <a:pt x="1999304" y="2506661"/>
                    <a:pt x="1967635" y="2497623"/>
                    <a:pt x="1935485" y="2487821"/>
                  </a:cubicBezTo>
                  <a:cubicBezTo>
                    <a:pt x="1830610" y="2940018"/>
                    <a:pt x="1645322" y="3240000"/>
                    <a:pt x="1434343" y="3240000"/>
                  </a:cubicBezTo>
                  <a:cubicBezTo>
                    <a:pt x="1223366" y="3240000"/>
                    <a:pt x="1038079" y="2940023"/>
                    <a:pt x="933330" y="2487781"/>
                  </a:cubicBezTo>
                  <a:cubicBezTo>
                    <a:pt x="489302" y="2623186"/>
                    <a:pt x="136870" y="2612712"/>
                    <a:pt x="31382" y="2430000"/>
                  </a:cubicBezTo>
                  <a:cubicBezTo>
                    <a:pt x="-74106" y="2247290"/>
                    <a:pt x="93037" y="1936840"/>
                    <a:pt x="432165" y="1619862"/>
                  </a:cubicBezTo>
                  <a:cubicBezTo>
                    <a:pt x="378689" y="1569916"/>
                    <a:pt x="329491" y="1520128"/>
                    <a:pt x="285801" y="1470219"/>
                  </a:cubicBezTo>
                  <a:cubicBezTo>
                    <a:pt x="267844" y="1476857"/>
                    <a:pt x="248431" y="1479956"/>
                    <a:pt x="228294" y="1479956"/>
                  </a:cubicBezTo>
                  <a:cubicBezTo>
                    <a:pt x="122216" y="1479956"/>
                    <a:pt x="36222" y="1393962"/>
                    <a:pt x="36222" y="1287884"/>
                  </a:cubicBezTo>
                  <a:cubicBezTo>
                    <a:pt x="36222" y="1246866"/>
                    <a:pt x="49080" y="1208850"/>
                    <a:pt x="73868" y="1179672"/>
                  </a:cubicBezTo>
                  <a:cubicBezTo>
                    <a:pt x="-4733" y="1033688"/>
                    <a:pt x="-23287" y="904690"/>
                    <a:pt x="31382" y="810000"/>
                  </a:cubicBezTo>
                  <a:cubicBezTo>
                    <a:pt x="136860" y="627306"/>
                    <a:pt x="489234" y="616816"/>
                    <a:pt x="933201" y="752179"/>
                  </a:cubicBezTo>
                  <a:cubicBezTo>
                    <a:pt x="1038076" y="299982"/>
                    <a:pt x="1223365" y="0"/>
                    <a:pt x="1434343" y="0"/>
                  </a:cubicBezTo>
                  <a:close/>
                </a:path>
              </a:pathLst>
            </a:custGeom>
            <a:noFill/>
            <a:ln w="12700">
              <a:solidFill>
                <a:srgbClr val="9F447D"/>
              </a:solidFill>
            </a:ln>
            <a:effectLst>
              <a:glow rad="381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Heart 17">
              <a:extLst>
                <a:ext uri="{FF2B5EF4-FFF2-40B4-BE49-F238E27FC236}">
                  <a16:creationId xmlns:a16="http://schemas.microsoft.com/office/drawing/2014/main" id="{2EE49FC1-0219-4B4C-9FB8-AD7DD1EE884C}"/>
                </a:ext>
              </a:extLst>
            </p:cNvPr>
            <p:cNvSpPr/>
            <p:nvPr/>
          </p:nvSpPr>
          <p:spPr>
            <a:xfrm>
              <a:off x="7080464" y="1663425"/>
              <a:ext cx="324888" cy="318540"/>
            </a:xfrm>
            <a:custGeom>
              <a:avLst/>
              <a:gdLst/>
              <a:ahLst/>
              <a:cxnLst/>
              <a:rect l="l" t="t" r="r" b="b"/>
              <a:pathLst>
                <a:path w="3263621" h="3199863">
                  <a:moveTo>
                    <a:pt x="1896188" y="786599"/>
                  </a:moveTo>
                  <a:cubicBezTo>
                    <a:pt x="1878938" y="786251"/>
                    <a:pt x="1861335" y="789280"/>
                    <a:pt x="1844305" y="796082"/>
                  </a:cubicBezTo>
                  <a:cubicBezTo>
                    <a:pt x="1792333" y="816839"/>
                    <a:pt x="1760707" y="866742"/>
                    <a:pt x="1761231" y="919486"/>
                  </a:cubicBezTo>
                  <a:lnTo>
                    <a:pt x="1573886" y="1618665"/>
                  </a:lnTo>
                  <a:lnTo>
                    <a:pt x="1438574" y="1113672"/>
                  </a:lnTo>
                  <a:cubicBezTo>
                    <a:pt x="1424335" y="1060531"/>
                    <a:pt x="1379808" y="1023594"/>
                    <a:pt x="1328543" y="1016456"/>
                  </a:cubicBezTo>
                  <a:cubicBezTo>
                    <a:pt x="1320071" y="1015276"/>
                    <a:pt x="1311415" y="1014911"/>
                    <a:pt x="1302836" y="1018067"/>
                  </a:cubicBezTo>
                  <a:lnTo>
                    <a:pt x="1300556" y="1017667"/>
                  </a:lnTo>
                  <a:cubicBezTo>
                    <a:pt x="1298914" y="1017711"/>
                    <a:pt x="1297275" y="1017786"/>
                    <a:pt x="1295680" y="1018515"/>
                  </a:cubicBezTo>
                  <a:lnTo>
                    <a:pt x="1275904" y="1019755"/>
                  </a:lnTo>
                  <a:cubicBezTo>
                    <a:pt x="1273459" y="1020410"/>
                    <a:pt x="1271049" y="1021129"/>
                    <a:pt x="1269080" y="1023145"/>
                  </a:cubicBezTo>
                  <a:cubicBezTo>
                    <a:pt x="1229892" y="1033156"/>
                    <a:pt x="1196286" y="1061513"/>
                    <a:pt x="1180414" y="1102068"/>
                  </a:cubicBezTo>
                  <a:lnTo>
                    <a:pt x="902406" y="1812437"/>
                  </a:lnTo>
                  <a:lnTo>
                    <a:pt x="612897" y="1812437"/>
                  </a:lnTo>
                  <a:cubicBezTo>
                    <a:pt x="539543" y="1812437"/>
                    <a:pt x="480078" y="1871902"/>
                    <a:pt x="480078" y="1945256"/>
                  </a:cubicBezTo>
                  <a:cubicBezTo>
                    <a:pt x="480078" y="2018610"/>
                    <a:pt x="539543" y="2078075"/>
                    <a:pt x="612897" y="2078075"/>
                  </a:cubicBezTo>
                  <a:lnTo>
                    <a:pt x="966673" y="2078075"/>
                  </a:lnTo>
                  <a:cubicBezTo>
                    <a:pt x="1008666" y="2088839"/>
                    <a:pt x="1051924" y="2075535"/>
                    <a:pt x="1081835" y="2045978"/>
                  </a:cubicBezTo>
                  <a:cubicBezTo>
                    <a:pt x="1105846" y="2028294"/>
                    <a:pt x="1122213" y="2001701"/>
                    <a:pt x="1125659" y="1970866"/>
                  </a:cubicBezTo>
                  <a:lnTo>
                    <a:pt x="1284498" y="1565001"/>
                  </a:lnTo>
                  <a:lnTo>
                    <a:pt x="1443089" y="2156868"/>
                  </a:lnTo>
                  <a:cubicBezTo>
                    <a:pt x="1455914" y="2204733"/>
                    <a:pt x="1493311" y="2239452"/>
                    <a:pt x="1538593" y="2249086"/>
                  </a:cubicBezTo>
                  <a:lnTo>
                    <a:pt x="1542015" y="2250785"/>
                  </a:lnTo>
                  <a:cubicBezTo>
                    <a:pt x="1542604" y="2250943"/>
                    <a:pt x="1543193" y="2251097"/>
                    <a:pt x="1543870" y="2250902"/>
                  </a:cubicBezTo>
                  <a:cubicBezTo>
                    <a:pt x="1553422" y="2254514"/>
                    <a:pt x="1563610" y="2255524"/>
                    <a:pt x="1573886" y="2252783"/>
                  </a:cubicBezTo>
                  <a:cubicBezTo>
                    <a:pt x="1584162" y="2255524"/>
                    <a:pt x="1594351" y="2254515"/>
                    <a:pt x="1603903" y="2250901"/>
                  </a:cubicBezTo>
                  <a:lnTo>
                    <a:pt x="1605758" y="2250785"/>
                  </a:lnTo>
                  <a:cubicBezTo>
                    <a:pt x="1606974" y="2250459"/>
                    <a:pt x="1608181" y="2250118"/>
                    <a:pt x="1609178" y="2249086"/>
                  </a:cubicBezTo>
                  <a:cubicBezTo>
                    <a:pt x="1654461" y="2239453"/>
                    <a:pt x="1691859" y="2204734"/>
                    <a:pt x="1704684" y="2156868"/>
                  </a:cubicBezTo>
                  <a:lnTo>
                    <a:pt x="1921541" y="1347547"/>
                  </a:lnTo>
                  <a:lnTo>
                    <a:pt x="2181705" y="1998928"/>
                  </a:lnTo>
                  <a:cubicBezTo>
                    <a:pt x="2205326" y="2058070"/>
                    <a:pt x="2266689" y="2090865"/>
                    <a:pt x="2326593" y="2078075"/>
                  </a:cubicBezTo>
                  <a:lnTo>
                    <a:pt x="2671200" y="2078075"/>
                  </a:lnTo>
                  <a:cubicBezTo>
                    <a:pt x="2744554" y="2078075"/>
                    <a:pt x="2804019" y="2018610"/>
                    <a:pt x="2804019" y="1945256"/>
                  </a:cubicBezTo>
                  <a:cubicBezTo>
                    <a:pt x="2804019" y="1871902"/>
                    <a:pt x="2744554" y="1812437"/>
                    <a:pt x="2671200" y="1812437"/>
                  </a:cubicBezTo>
                  <a:lnTo>
                    <a:pt x="2393261" y="1812437"/>
                  </a:lnTo>
                  <a:lnTo>
                    <a:pt x="2016914" y="870162"/>
                  </a:lnTo>
                  <a:cubicBezTo>
                    <a:pt x="1996508" y="819071"/>
                    <a:pt x="1947937" y="787642"/>
                    <a:pt x="1896188" y="786599"/>
                  </a:cubicBezTo>
                  <a:close/>
                  <a:moveTo>
                    <a:pt x="773454" y="106"/>
                  </a:moveTo>
                  <a:cubicBezTo>
                    <a:pt x="1097282" y="5742"/>
                    <a:pt x="1441967" y="238301"/>
                    <a:pt x="1631811" y="769863"/>
                  </a:cubicBezTo>
                  <a:cubicBezTo>
                    <a:pt x="2306811" y="-1120137"/>
                    <a:pt x="4939311" y="769863"/>
                    <a:pt x="1631811" y="3199863"/>
                  </a:cubicBezTo>
                  <a:cubicBezTo>
                    <a:pt x="-745455" y="1453301"/>
                    <a:pt x="-54107" y="-14297"/>
                    <a:pt x="773454" y="106"/>
                  </a:cubicBezTo>
                  <a:close/>
                </a:path>
              </a:pathLst>
            </a:custGeom>
            <a:noFill/>
            <a:ln w="12700">
              <a:solidFill>
                <a:srgbClr val="9F447D"/>
              </a:solidFill>
            </a:ln>
            <a:effectLst>
              <a:glow rad="381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ounded Rectangle 25">
              <a:extLst>
                <a:ext uri="{FF2B5EF4-FFF2-40B4-BE49-F238E27FC236}">
                  <a16:creationId xmlns:a16="http://schemas.microsoft.com/office/drawing/2014/main" id="{4345DF51-F8C5-4678-9C98-512CF8A517CB}"/>
                </a:ext>
              </a:extLst>
            </p:cNvPr>
            <p:cNvSpPr/>
            <p:nvPr/>
          </p:nvSpPr>
          <p:spPr>
            <a:xfrm>
              <a:off x="5940450" y="1659330"/>
              <a:ext cx="322534" cy="271830"/>
            </a:xfrm>
            <a:custGeom>
              <a:avLst/>
              <a:gdLst/>
              <a:ahLst/>
              <a:cxnLst/>
              <a:rect l="l" t="t" r="r" b="b"/>
              <a:pathLst>
                <a:path w="3240000" h="2730652">
                  <a:moveTo>
                    <a:pt x="1452811" y="1541940"/>
                  </a:moveTo>
                  <a:lnTo>
                    <a:pt x="1452811" y="1831951"/>
                  </a:lnTo>
                  <a:lnTo>
                    <a:pt x="1162800" y="1831951"/>
                  </a:lnTo>
                  <a:lnTo>
                    <a:pt x="1162800" y="2166329"/>
                  </a:lnTo>
                  <a:lnTo>
                    <a:pt x="1452811" y="2166329"/>
                  </a:lnTo>
                  <a:lnTo>
                    <a:pt x="1452811" y="2456340"/>
                  </a:lnTo>
                  <a:lnTo>
                    <a:pt x="1787189" y="2456340"/>
                  </a:lnTo>
                  <a:lnTo>
                    <a:pt x="1787189" y="2166329"/>
                  </a:lnTo>
                  <a:lnTo>
                    <a:pt x="2077200" y="2166329"/>
                  </a:lnTo>
                  <a:lnTo>
                    <a:pt x="2077200" y="1831951"/>
                  </a:lnTo>
                  <a:lnTo>
                    <a:pt x="1787189" y="1831951"/>
                  </a:lnTo>
                  <a:lnTo>
                    <a:pt x="1787189" y="1541940"/>
                  </a:lnTo>
                  <a:close/>
                  <a:moveTo>
                    <a:pt x="0" y="1278453"/>
                  </a:moveTo>
                  <a:lnTo>
                    <a:pt x="3240000" y="1278453"/>
                  </a:lnTo>
                  <a:lnTo>
                    <a:pt x="3240000" y="2376509"/>
                  </a:lnTo>
                  <a:cubicBezTo>
                    <a:pt x="3240000" y="2572097"/>
                    <a:pt x="3081445" y="2730652"/>
                    <a:pt x="2885857" y="2730652"/>
                  </a:cubicBezTo>
                  <a:lnTo>
                    <a:pt x="354143" y="2730652"/>
                  </a:lnTo>
                  <a:cubicBezTo>
                    <a:pt x="158555" y="2730652"/>
                    <a:pt x="0" y="2572097"/>
                    <a:pt x="0" y="2376509"/>
                  </a:cubicBezTo>
                  <a:close/>
                  <a:moveTo>
                    <a:pt x="1001150" y="200505"/>
                  </a:moveTo>
                  <a:cubicBezTo>
                    <a:pt x="933045" y="200505"/>
                    <a:pt x="877834" y="255715"/>
                    <a:pt x="877834" y="323821"/>
                  </a:cubicBezTo>
                  <a:lnTo>
                    <a:pt x="877834" y="605836"/>
                  </a:lnTo>
                  <a:lnTo>
                    <a:pt x="2362163" y="605836"/>
                  </a:lnTo>
                  <a:lnTo>
                    <a:pt x="2362163" y="323821"/>
                  </a:lnTo>
                  <a:cubicBezTo>
                    <a:pt x="2362163" y="255715"/>
                    <a:pt x="2306952" y="200505"/>
                    <a:pt x="2238846" y="200505"/>
                  </a:cubicBezTo>
                  <a:close/>
                  <a:moveTo>
                    <a:pt x="843301" y="0"/>
                  </a:moveTo>
                  <a:lnTo>
                    <a:pt x="2396696" y="0"/>
                  </a:lnTo>
                  <a:cubicBezTo>
                    <a:pt x="2488075" y="0"/>
                    <a:pt x="2562152" y="74077"/>
                    <a:pt x="2562152" y="165456"/>
                  </a:cubicBezTo>
                  <a:lnTo>
                    <a:pt x="2562152" y="605836"/>
                  </a:lnTo>
                  <a:lnTo>
                    <a:pt x="2885857" y="605836"/>
                  </a:lnTo>
                  <a:cubicBezTo>
                    <a:pt x="3081445" y="605836"/>
                    <a:pt x="3240000" y="764391"/>
                    <a:pt x="3240000" y="959979"/>
                  </a:cubicBezTo>
                  <a:lnTo>
                    <a:pt x="3240000" y="1134437"/>
                  </a:lnTo>
                  <a:lnTo>
                    <a:pt x="0" y="1134437"/>
                  </a:lnTo>
                  <a:lnTo>
                    <a:pt x="0" y="959979"/>
                  </a:lnTo>
                  <a:cubicBezTo>
                    <a:pt x="0" y="764391"/>
                    <a:pt x="158555" y="605836"/>
                    <a:pt x="354143" y="605836"/>
                  </a:cubicBezTo>
                  <a:lnTo>
                    <a:pt x="677845" y="605836"/>
                  </a:lnTo>
                  <a:lnTo>
                    <a:pt x="677845" y="165456"/>
                  </a:lnTo>
                  <a:cubicBezTo>
                    <a:pt x="677845" y="74077"/>
                    <a:pt x="751923" y="0"/>
                    <a:pt x="843301" y="0"/>
                  </a:cubicBezTo>
                  <a:close/>
                </a:path>
              </a:pathLst>
            </a:custGeom>
            <a:noFill/>
            <a:ln w="12700">
              <a:solidFill>
                <a:srgbClr val="9F447D"/>
              </a:solidFill>
            </a:ln>
            <a:effectLst>
              <a:glow rad="381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Chord 32">
              <a:extLst>
                <a:ext uri="{FF2B5EF4-FFF2-40B4-BE49-F238E27FC236}">
                  <a16:creationId xmlns:a16="http://schemas.microsoft.com/office/drawing/2014/main" id="{2DAF35A8-C677-474E-AD0B-9ACBA6746D57}"/>
                </a:ext>
              </a:extLst>
            </p:cNvPr>
            <p:cNvSpPr/>
            <p:nvPr/>
          </p:nvSpPr>
          <p:spPr>
            <a:xfrm>
              <a:off x="6509664" y="2627883"/>
              <a:ext cx="322534" cy="319706"/>
            </a:xfrm>
            <a:custGeom>
              <a:avLst/>
              <a:gdLst/>
              <a:ahLst/>
              <a:cxnLst/>
              <a:rect l="l" t="t" r="r" b="b"/>
              <a:pathLst>
                <a:path w="3240000" h="3211580">
                  <a:moveTo>
                    <a:pt x="991906" y="2959580"/>
                  </a:moveTo>
                  <a:lnTo>
                    <a:pt x="2193254" y="2959580"/>
                  </a:lnTo>
                  <a:cubicBezTo>
                    <a:pt x="2215674" y="2959580"/>
                    <a:pt x="2233849" y="2977755"/>
                    <a:pt x="2233849" y="3000175"/>
                  </a:cubicBezTo>
                  <a:lnTo>
                    <a:pt x="2233849" y="3170985"/>
                  </a:lnTo>
                  <a:cubicBezTo>
                    <a:pt x="2233849" y="3193405"/>
                    <a:pt x="2215674" y="3211580"/>
                    <a:pt x="2193254" y="3211580"/>
                  </a:cubicBezTo>
                  <a:lnTo>
                    <a:pt x="991906" y="3211580"/>
                  </a:lnTo>
                  <a:cubicBezTo>
                    <a:pt x="969486" y="3211580"/>
                    <a:pt x="951311" y="3193405"/>
                    <a:pt x="951311" y="3170985"/>
                  </a:cubicBezTo>
                  <a:lnTo>
                    <a:pt x="951311" y="3000175"/>
                  </a:lnTo>
                  <a:cubicBezTo>
                    <a:pt x="951311" y="2977755"/>
                    <a:pt x="969486" y="2959580"/>
                    <a:pt x="991906" y="2959580"/>
                  </a:cubicBezTo>
                  <a:close/>
                  <a:moveTo>
                    <a:pt x="1439043" y="1763796"/>
                  </a:moveTo>
                  <a:lnTo>
                    <a:pt x="1439043" y="2067459"/>
                  </a:lnTo>
                  <a:lnTo>
                    <a:pt x="1135380" y="2067459"/>
                  </a:lnTo>
                  <a:lnTo>
                    <a:pt x="1135380" y="2374533"/>
                  </a:lnTo>
                  <a:lnTo>
                    <a:pt x="1439043" y="2374533"/>
                  </a:lnTo>
                  <a:lnTo>
                    <a:pt x="1439043" y="2678196"/>
                  </a:lnTo>
                  <a:lnTo>
                    <a:pt x="1746117" y="2678196"/>
                  </a:lnTo>
                  <a:lnTo>
                    <a:pt x="1746117" y="2374533"/>
                  </a:lnTo>
                  <a:lnTo>
                    <a:pt x="2049780" y="2374533"/>
                  </a:lnTo>
                  <a:lnTo>
                    <a:pt x="2049780" y="2067459"/>
                  </a:lnTo>
                  <a:lnTo>
                    <a:pt x="1746117" y="2067459"/>
                  </a:lnTo>
                  <a:lnTo>
                    <a:pt x="1746117" y="1763796"/>
                  </a:lnTo>
                  <a:close/>
                  <a:moveTo>
                    <a:pt x="128358" y="1541040"/>
                  </a:moveTo>
                  <a:lnTo>
                    <a:pt x="3056915" y="1550917"/>
                  </a:lnTo>
                  <a:cubicBezTo>
                    <a:pt x="3061111" y="2078028"/>
                    <a:pt x="2781683" y="2566719"/>
                    <a:pt x="2325284" y="2830467"/>
                  </a:cubicBezTo>
                  <a:lnTo>
                    <a:pt x="2182018" y="2900953"/>
                  </a:lnTo>
                  <a:lnTo>
                    <a:pt x="1002135" y="2900953"/>
                  </a:lnTo>
                  <a:cubicBezTo>
                    <a:pt x="950374" y="2879821"/>
                    <a:pt x="900231" y="2854191"/>
                    <a:pt x="851341" y="2825496"/>
                  </a:cubicBezTo>
                  <a:cubicBezTo>
                    <a:pt x="396732" y="2558675"/>
                    <a:pt x="120607" y="2068110"/>
                    <a:pt x="128358" y="1541040"/>
                  </a:cubicBezTo>
                  <a:close/>
                  <a:moveTo>
                    <a:pt x="61067" y="1230414"/>
                  </a:moveTo>
                  <a:lnTo>
                    <a:pt x="3178933" y="1230414"/>
                  </a:lnTo>
                  <a:cubicBezTo>
                    <a:pt x="3212659" y="1230414"/>
                    <a:pt x="3240000" y="1257755"/>
                    <a:pt x="3240000" y="1291481"/>
                  </a:cubicBezTo>
                  <a:lnTo>
                    <a:pt x="3240000" y="1421347"/>
                  </a:lnTo>
                  <a:cubicBezTo>
                    <a:pt x="3240000" y="1455073"/>
                    <a:pt x="3212659" y="1482414"/>
                    <a:pt x="3178933" y="1482414"/>
                  </a:cubicBezTo>
                  <a:lnTo>
                    <a:pt x="61067" y="1482414"/>
                  </a:lnTo>
                  <a:cubicBezTo>
                    <a:pt x="27341" y="1482414"/>
                    <a:pt x="0" y="1455073"/>
                    <a:pt x="0" y="1421347"/>
                  </a:cubicBezTo>
                  <a:lnTo>
                    <a:pt x="0" y="1291481"/>
                  </a:lnTo>
                  <a:cubicBezTo>
                    <a:pt x="0" y="1257755"/>
                    <a:pt x="27341" y="1230414"/>
                    <a:pt x="61067" y="1230414"/>
                  </a:cubicBezTo>
                  <a:close/>
                  <a:moveTo>
                    <a:pt x="2481726" y="315922"/>
                  </a:moveTo>
                  <a:lnTo>
                    <a:pt x="2862412" y="696608"/>
                  </a:lnTo>
                  <a:lnTo>
                    <a:pt x="2420437" y="1138584"/>
                  </a:lnTo>
                  <a:lnTo>
                    <a:pt x="1659064" y="1138584"/>
                  </a:lnTo>
                  <a:close/>
                  <a:moveTo>
                    <a:pt x="2730827" y="0"/>
                  </a:moveTo>
                  <a:cubicBezTo>
                    <a:pt x="2765703" y="0"/>
                    <a:pt x="2800581" y="13305"/>
                    <a:pt x="2827191" y="39915"/>
                  </a:cubicBezTo>
                  <a:lnTo>
                    <a:pt x="3143636" y="356360"/>
                  </a:lnTo>
                  <a:cubicBezTo>
                    <a:pt x="3196857" y="409581"/>
                    <a:pt x="3196857" y="495868"/>
                    <a:pt x="3143636" y="549088"/>
                  </a:cubicBezTo>
                  <a:lnTo>
                    <a:pt x="3082882" y="609843"/>
                  </a:lnTo>
                  <a:cubicBezTo>
                    <a:pt x="3029661" y="663063"/>
                    <a:pt x="2943375" y="663064"/>
                    <a:pt x="2890155" y="609843"/>
                  </a:cubicBezTo>
                  <a:lnTo>
                    <a:pt x="2573708" y="293397"/>
                  </a:lnTo>
                  <a:cubicBezTo>
                    <a:pt x="2520488" y="240176"/>
                    <a:pt x="2520488" y="153889"/>
                    <a:pt x="2573708" y="100669"/>
                  </a:cubicBezTo>
                  <a:lnTo>
                    <a:pt x="2634463" y="39914"/>
                  </a:lnTo>
                  <a:cubicBezTo>
                    <a:pt x="2661073" y="13305"/>
                    <a:pt x="2695950" y="0"/>
                    <a:pt x="2730827" y="0"/>
                  </a:cubicBezTo>
                  <a:close/>
                </a:path>
              </a:pathLst>
            </a:custGeom>
            <a:noFill/>
            <a:ln w="12700">
              <a:solidFill>
                <a:srgbClr val="9F447D"/>
              </a:solidFill>
            </a:ln>
            <a:effectLst>
              <a:glow rad="381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ounded Rectangle 40">
              <a:extLst>
                <a:ext uri="{FF2B5EF4-FFF2-40B4-BE49-F238E27FC236}">
                  <a16:creationId xmlns:a16="http://schemas.microsoft.com/office/drawing/2014/main" id="{D58E3EE1-2360-4C17-B1F0-32E858CB619A}"/>
                </a:ext>
              </a:extLst>
            </p:cNvPr>
            <p:cNvSpPr/>
            <p:nvPr/>
          </p:nvSpPr>
          <p:spPr>
            <a:xfrm rot="2942052">
              <a:off x="6522986" y="1320229"/>
              <a:ext cx="299808" cy="318950"/>
            </a:xfrm>
            <a:custGeom>
              <a:avLst/>
              <a:gdLst/>
              <a:ahLst/>
              <a:cxnLst/>
              <a:rect l="l" t="t" r="r" b="b"/>
              <a:pathLst>
                <a:path w="3011706" h="3204001">
                  <a:moveTo>
                    <a:pt x="2432249" y="1011942"/>
                  </a:moveTo>
                  <a:cubicBezTo>
                    <a:pt x="2423608" y="1019482"/>
                    <a:pt x="2416303" y="1028841"/>
                    <a:pt x="2410966" y="1039800"/>
                  </a:cubicBezTo>
                  <a:lnTo>
                    <a:pt x="1969837" y="1945620"/>
                  </a:lnTo>
                  <a:cubicBezTo>
                    <a:pt x="1948488" y="1989457"/>
                    <a:pt x="1966719" y="2042300"/>
                    <a:pt x="2010556" y="2063648"/>
                  </a:cubicBezTo>
                  <a:cubicBezTo>
                    <a:pt x="2054392" y="2084996"/>
                    <a:pt x="2107235" y="2066766"/>
                    <a:pt x="2128583" y="2022929"/>
                  </a:cubicBezTo>
                  <a:lnTo>
                    <a:pt x="2569712" y="1117109"/>
                  </a:lnTo>
                  <a:cubicBezTo>
                    <a:pt x="2591061" y="1073271"/>
                    <a:pt x="2572830" y="1020430"/>
                    <a:pt x="2528993" y="999081"/>
                  </a:cubicBezTo>
                  <a:cubicBezTo>
                    <a:pt x="2496115" y="983070"/>
                    <a:pt x="2458172" y="989322"/>
                    <a:pt x="2432249" y="1011942"/>
                  </a:cubicBezTo>
                  <a:close/>
                  <a:moveTo>
                    <a:pt x="1709549" y="1044955"/>
                  </a:moveTo>
                  <a:cubicBezTo>
                    <a:pt x="1978186" y="735551"/>
                    <a:pt x="2446780" y="702502"/>
                    <a:pt x="2756184" y="971139"/>
                  </a:cubicBezTo>
                  <a:cubicBezTo>
                    <a:pt x="3065588" y="1239776"/>
                    <a:pt x="3098636" y="1708370"/>
                    <a:pt x="2830000" y="2017774"/>
                  </a:cubicBezTo>
                  <a:cubicBezTo>
                    <a:pt x="2561363" y="2327178"/>
                    <a:pt x="2092769" y="2360227"/>
                    <a:pt x="1783365" y="2091590"/>
                  </a:cubicBezTo>
                  <a:cubicBezTo>
                    <a:pt x="1473960" y="1822953"/>
                    <a:pt x="1440912" y="1354359"/>
                    <a:pt x="1709549" y="1044955"/>
                  </a:cubicBezTo>
                  <a:close/>
                  <a:moveTo>
                    <a:pt x="208197" y="1872243"/>
                  </a:moveTo>
                  <a:cubicBezTo>
                    <a:pt x="195168" y="1885273"/>
                    <a:pt x="187109" y="1903273"/>
                    <a:pt x="187109" y="1923155"/>
                  </a:cubicBezTo>
                  <a:lnTo>
                    <a:pt x="187109" y="2715155"/>
                  </a:lnTo>
                  <a:cubicBezTo>
                    <a:pt x="187109" y="2754920"/>
                    <a:pt x="219344" y="2787155"/>
                    <a:pt x="259109" y="2787155"/>
                  </a:cubicBezTo>
                  <a:cubicBezTo>
                    <a:pt x="298874" y="2787155"/>
                    <a:pt x="331109" y="2754920"/>
                    <a:pt x="331109" y="2715155"/>
                  </a:cubicBezTo>
                  <a:lnTo>
                    <a:pt x="331109" y="1923155"/>
                  </a:lnTo>
                  <a:cubicBezTo>
                    <a:pt x="331109" y="1883390"/>
                    <a:pt x="298874" y="1851155"/>
                    <a:pt x="259109" y="1851155"/>
                  </a:cubicBezTo>
                  <a:cubicBezTo>
                    <a:pt x="239226" y="1851156"/>
                    <a:pt x="221226" y="1859214"/>
                    <a:pt x="208197" y="1872243"/>
                  </a:cubicBezTo>
                  <a:close/>
                  <a:moveTo>
                    <a:pt x="0" y="1625202"/>
                  </a:moveTo>
                  <a:cubicBezTo>
                    <a:pt x="418057" y="1737228"/>
                    <a:pt x="858998" y="1737384"/>
                    <a:pt x="1277606" y="1625336"/>
                  </a:cubicBezTo>
                  <a:cubicBezTo>
                    <a:pt x="1277605" y="1938624"/>
                    <a:pt x="1277605" y="2251911"/>
                    <a:pt x="1277605" y="2565198"/>
                  </a:cubicBezTo>
                  <a:cubicBezTo>
                    <a:pt x="1277605" y="2917999"/>
                    <a:pt x="991603" y="3204001"/>
                    <a:pt x="638802" y="3204001"/>
                  </a:cubicBezTo>
                  <a:lnTo>
                    <a:pt x="638803" y="3204000"/>
                  </a:lnTo>
                  <a:cubicBezTo>
                    <a:pt x="286002" y="3204000"/>
                    <a:pt x="0" y="2917999"/>
                    <a:pt x="0" y="2565197"/>
                  </a:cubicBezTo>
                  <a:close/>
                  <a:moveTo>
                    <a:pt x="208197" y="459897"/>
                  </a:moveTo>
                  <a:cubicBezTo>
                    <a:pt x="195167" y="472926"/>
                    <a:pt x="187109" y="490926"/>
                    <a:pt x="187109" y="510808"/>
                  </a:cubicBezTo>
                  <a:lnTo>
                    <a:pt x="187109" y="1302808"/>
                  </a:lnTo>
                  <a:cubicBezTo>
                    <a:pt x="187109" y="1342573"/>
                    <a:pt x="219344" y="1374808"/>
                    <a:pt x="259109" y="1374808"/>
                  </a:cubicBezTo>
                  <a:cubicBezTo>
                    <a:pt x="298874" y="1374808"/>
                    <a:pt x="331109" y="1342573"/>
                    <a:pt x="331109" y="1302808"/>
                  </a:cubicBezTo>
                  <a:lnTo>
                    <a:pt x="331109" y="510808"/>
                  </a:lnTo>
                  <a:cubicBezTo>
                    <a:pt x="331109" y="471043"/>
                    <a:pt x="298874" y="438808"/>
                    <a:pt x="259109" y="438808"/>
                  </a:cubicBezTo>
                  <a:cubicBezTo>
                    <a:pt x="239226" y="438808"/>
                    <a:pt x="221226" y="446867"/>
                    <a:pt x="208197" y="459897"/>
                  </a:cubicBezTo>
                  <a:close/>
                  <a:moveTo>
                    <a:pt x="187101" y="187101"/>
                  </a:moveTo>
                  <a:cubicBezTo>
                    <a:pt x="302701" y="71501"/>
                    <a:pt x="462402" y="0"/>
                    <a:pt x="638803" y="0"/>
                  </a:cubicBezTo>
                  <a:cubicBezTo>
                    <a:pt x="991604" y="0"/>
                    <a:pt x="1277606" y="286002"/>
                    <a:pt x="1277606" y="638803"/>
                  </a:cubicBezTo>
                  <a:lnTo>
                    <a:pt x="1277606" y="1497764"/>
                  </a:lnTo>
                  <a:cubicBezTo>
                    <a:pt x="859958" y="1616355"/>
                    <a:pt x="417375" y="1616210"/>
                    <a:pt x="0" y="1498771"/>
                  </a:cubicBezTo>
                  <a:lnTo>
                    <a:pt x="0" y="638803"/>
                  </a:lnTo>
                  <a:cubicBezTo>
                    <a:pt x="0" y="462403"/>
                    <a:pt x="71500" y="302702"/>
                    <a:pt x="187101" y="187101"/>
                  </a:cubicBezTo>
                  <a:close/>
                </a:path>
              </a:pathLst>
            </a:custGeom>
            <a:noFill/>
            <a:ln w="12700">
              <a:solidFill>
                <a:srgbClr val="9F447D"/>
              </a:solidFill>
            </a:ln>
            <a:effectLst>
              <a:glow rad="381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ounded Rectangle 17">
              <a:extLst>
                <a:ext uri="{FF2B5EF4-FFF2-40B4-BE49-F238E27FC236}">
                  <a16:creationId xmlns:a16="http://schemas.microsoft.com/office/drawing/2014/main" id="{F296E04D-9E20-4C75-B95A-12826B8B03F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17850" y="2281894"/>
              <a:ext cx="215808" cy="343366"/>
            </a:xfrm>
            <a:custGeom>
              <a:avLst/>
              <a:gdLst/>
              <a:ahLst/>
              <a:cxnLst/>
              <a:rect l="l" t="t" r="r" b="b"/>
              <a:pathLst>
                <a:path w="2016224" h="3207971">
                  <a:moveTo>
                    <a:pt x="854575" y="1382799"/>
                  </a:moveTo>
                  <a:lnTo>
                    <a:pt x="854575" y="1686462"/>
                  </a:lnTo>
                  <a:lnTo>
                    <a:pt x="550912" y="1686462"/>
                  </a:lnTo>
                  <a:lnTo>
                    <a:pt x="550912" y="1993536"/>
                  </a:lnTo>
                  <a:lnTo>
                    <a:pt x="854575" y="1993536"/>
                  </a:lnTo>
                  <a:lnTo>
                    <a:pt x="854575" y="2297199"/>
                  </a:lnTo>
                  <a:lnTo>
                    <a:pt x="1161649" y="2297199"/>
                  </a:lnTo>
                  <a:lnTo>
                    <a:pt x="1161649" y="1993536"/>
                  </a:lnTo>
                  <a:lnTo>
                    <a:pt x="1465312" y="1993536"/>
                  </a:lnTo>
                  <a:lnTo>
                    <a:pt x="1465312" y="1686462"/>
                  </a:lnTo>
                  <a:lnTo>
                    <a:pt x="1161649" y="1686462"/>
                  </a:lnTo>
                  <a:lnTo>
                    <a:pt x="1161649" y="1382799"/>
                  </a:lnTo>
                  <a:close/>
                  <a:moveTo>
                    <a:pt x="397285" y="941591"/>
                  </a:moveTo>
                  <a:lnTo>
                    <a:pt x="1618940" y="941591"/>
                  </a:lnTo>
                  <a:lnTo>
                    <a:pt x="1618940" y="2738407"/>
                  </a:lnTo>
                  <a:lnTo>
                    <a:pt x="397285" y="2738407"/>
                  </a:lnTo>
                  <a:close/>
                  <a:moveTo>
                    <a:pt x="305673" y="849979"/>
                  </a:moveTo>
                  <a:lnTo>
                    <a:pt x="305673" y="2830019"/>
                  </a:lnTo>
                  <a:lnTo>
                    <a:pt x="1710552" y="2830019"/>
                  </a:lnTo>
                  <a:lnTo>
                    <a:pt x="1710552" y="849979"/>
                  </a:lnTo>
                  <a:close/>
                  <a:moveTo>
                    <a:pt x="240515" y="472027"/>
                  </a:moveTo>
                  <a:lnTo>
                    <a:pt x="1775709" y="472027"/>
                  </a:lnTo>
                  <a:cubicBezTo>
                    <a:pt x="1908542" y="472027"/>
                    <a:pt x="2016224" y="579709"/>
                    <a:pt x="2016224" y="712542"/>
                  </a:cubicBezTo>
                  <a:lnTo>
                    <a:pt x="2016224" y="2967456"/>
                  </a:lnTo>
                  <a:cubicBezTo>
                    <a:pt x="2016224" y="3100289"/>
                    <a:pt x="1908542" y="3207971"/>
                    <a:pt x="1775709" y="3207971"/>
                  </a:cubicBezTo>
                  <a:lnTo>
                    <a:pt x="240515" y="3207971"/>
                  </a:lnTo>
                  <a:cubicBezTo>
                    <a:pt x="107682" y="3207971"/>
                    <a:pt x="0" y="3100289"/>
                    <a:pt x="0" y="2967456"/>
                  </a:cubicBezTo>
                  <a:lnTo>
                    <a:pt x="0" y="712542"/>
                  </a:lnTo>
                  <a:cubicBezTo>
                    <a:pt x="0" y="579709"/>
                    <a:pt x="107682" y="472027"/>
                    <a:pt x="240515" y="472027"/>
                  </a:cubicBezTo>
                  <a:close/>
                  <a:moveTo>
                    <a:pt x="515787" y="0"/>
                  </a:moveTo>
                  <a:lnTo>
                    <a:pt x="1500437" y="0"/>
                  </a:lnTo>
                  <a:cubicBezTo>
                    <a:pt x="1541893" y="0"/>
                    <a:pt x="1575500" y="33607"/>
                    <a:pt x="1575500" y="75063"/>
                  </a:cubicBezTo>
                  <a:lnTo>
                    <a:pt x="1575500" y="367990"/>
                  </a:lnTo>
                  <a:lnTo>
                    <a:pt x="440724" y="367990"/>
                  </a:lnTo>
                  <a:lnTo>
                    <a:pt x="440724" y="75063"/>
                  </a:lnTo>
                  <a:cubicBezTo>
                    <a:pt x="440724" y="33607"/>
                    <a:pt x="474331" y="0"/>
                    <a:pt x="515787" y="0"/>
                  </a:cubicBezTo>
                  <a:close/>
                </a:path>
              </a:pathLst>
            </a:custGeom>
            <a:noFill/>
            <a:ln w="12700">
              <a:solidFill>
                <a:srgbClr val="9F447D"/>
              </a:solidFill>
            </a:ln>
            <a:effectLst>
              <a:glow rad="381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25">
              <a:extLst>
                <a:ext uri="{FF2B5EF4-FFF2-40B4-BE49-F238E27FC236}">
                  <a16:creationId xmlns:a16="http://schemas.microsoft.com/office/drawing/2014/main" id="{B06A24B7-6534-4AA2-98CA-74AF5CB53B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51283" y="1958406"/>
              <a:ext cx="342900" cy="343366"/>
            </a:xfrm>
            <a:custGeom>
              <a:avLst/>
              <a:gdLst/>
              <a:ahLst/>
              <a:cxnLst/>
              <a:rect l="l" t="t" r="r" b="b"/>
              <a:pathLst>
                <a:path w="3225370" h="3229762">
                  <a:moveTo>
                    <a:pt x="1355872" y="0"/>
                  </a:moveTo>
                  <a:cubicBezTo>
                    <a:pt x="1564636" y="0"/>
                    <a:pt x="1733872" y="169236"/>
                    <a:pt x="1733872" y="378000"/>
                  </a:cubicBezTo>
                  <a:cubicBezTo>
                    <a:pt x="1733872" y="530834"/>
                    <a:pt x="1643169" y="662483"/>
                    <a:pt x="1512292" y="721255"/>
                  </a:cubicBezTo>
                  <a:lnTo>
                    <a:pt x="1607042" y="1169019"/>
                  </a:lnTo>
                  <a:cubicBezTo>
                    <a:pt x="1611319" y="1167786"/>
                    <a:pt x="1615651" y="1167712"/>
                    <a:pt x="1620000" y="1167712"/>
                  </a:cubicBezTo>
                  <a:cubicBezTo>
                    <a:pt x="1828764" y="1167712"/>
                    <a:pt x="1998000" y="1336948"/>
                    <a:pt x="1998000" y="1545712"/>
                  </a:cubicBezTo>
                  <a:lnTo>
                    <a:pt x="1996362" y="1567711"/>
                  </a:lnTo>
                  <a:lnTo>
                    <a:pt x="2525816" y="1711728"/>
                  </a:lnTo>
                  <a:cubicBezTo>
                    <a:pt x="2591164" y="1602543"/>
                    <a:pt x="2710810" y="1530128"/>
                    <a:pt x="2847370" y="1530128"/>
                  </a:cubicBezTo>
                  <a:cubicBezTo>
                    <a:pt x="3056134" y="1530128"/>
                    <a:pt x="3225370" y="1699364"/>
                    <a:pt x="3225370" y="1908128"/>
                  </a:cubicBezTo>
                  <a:cubicBezTo>
                    <a:pt x="3225370" y="2116892"/>
                    <a:pt x="3056134" y="2286128"/>
                    <a:pt x="2847370" y="2286128"/>
                  </a:cubicBezTo>
                  <a:cubicBezTo>
                    <a:pt x="2638606" y="2286128"/>
                    <a:pt x="2469370" y="2116892"/>
                    <a:pt x="2469370" y="1908128"/>
                  </a:cubicBezTo>
                  <a:lnTo>
                    <a:pt x="2475505" y="1847275"/>
                  </a:lnTo>
                  <a:lnTo>
                    <a:pt x="1957861" y="1706471"/>
                  </a:lnTo>
                  <a:cubicBezTo>
                    <a:pt x="1922674" y="1789256"/>
                    <a:pt x="1855841" y="1854310"/>
                    <a:pt x="1773397" y="1890608"/>
                  </a:cubicBezTo>
                  <a:lnTo>
                    <a:pt x="1908290" y="2478637"/>
                  </a:lnTo>
                  <a:cubicBezTo>
                    <a:pt x="2094333" y="2500701"/>
                    <a:pt x="2237929" y="2659462"/>
                    <a:pt x="2237929" y="2851762"/>
                  </a:cubicBezTo>
                  <a:cubicBezTo>
                    <a:pt x="2237929" y="3060526"/>
                    <a:pt x="2068693" y="3229762"/>
                    <a:pt x="1859929" y="3229762"/>
                  </a:cubicBezTo>
                  <a:cubicBezTo>
                    <a:pt x="1651165" y="3229762"/>
                    <a:pt x="1481929" y="3060526"/>
                    <a:pt x="1481929" y="2851762"/>
                  </a:cubicBezTo>
                  <a:cubicBezTo>
                    <a:pt x="1481929" y="2676759"/>
                    <a:pt x="1600854" y="2529533"/>
                    <a:pt x="1762693" y="2487978"/>
                  </a:cubicBezTo>
                  <a:lnTo>
                    <a:pt x="1632951" y="1922407"/>
                  </a:lnTo>
                  <a:cubicBezTo>
                    <a:pt x="1628677" y="1923639"/>
                    <a:pt x="1624347" y="1923712"/>
                    <a:pt x="1620000" y="1923712"/>
                  </a:cubicBezTo>
                  <a:cubicBezTo>
                    <a:pt x="1474614" y="1923712"/>
                    <a:pt x="1348399" y="1841634"/>
                    <a:pt x="1286703" y="1720478"/>
                  </a:cubicBezTo>
                  <a:lnTo>
                    <a:pt x="726463" y="1950491"/>
                  </a:lnTo>
                  <a:cubicBezTo>
                    <a:pt x="745503" y="1995553"/>
                    <a:pt x="756000" y="2045092"/>
                    <a:pt x="756000" y="2097083"/>
                  </a:cubicBezTo>
                  <a:cubicBezTo>
                    <a:pt x="756000" y="2305847"/>
                    <a:pt x="586764" y="2475083"/>
                    <a:pt x="378000" y="2475083"/>
                  </a:cubicBezTo>
                  <a:cubicBezTo>
                    <a:pt x="169236" y="2475083"/>
                    <a:pt x="0" y="2305847"/>
                    <a:pt x="0" y="2097083"/>
                  </a:cubicBezTo>
                  <a:cubicBezTo>
                    <a:pt x="0" y="1888319"/>
                    <a:pt x="169236" y="1719083"/>
                    <a:pt x="378000" y="1719083"/>
                  </a:cubicBezTo>
                  <a:cubicBezTo>
                    <a:pt x="481765" y="1719083"/>
                    <a:pt x="575764" y="1760894"/>
                    <a:pt x="643957" y="1828700"/>
                  </a:cubicBezTo>
                  <a:lnTo>
                    <a:pt x="1245626" y="1581679"/>
                  </a:lnTo>
                  <a:cubicBezTo>
                    <a:pt x="1242578" y="1569964"/>
                    <a:pt x="1242000" y="1557905"/>
                    <a:pt x="1242000" y="1545712"/>
                  </a:cubicBezTo>
                  <a:cubicBezTo>
                    <a:pt x="1242000" y="1391666"/>
                    <a:pt x="1334148" y="1259142"/>
                    <a:pt x="1466584" y="1200827"/>
                  </a:cubicBezTo>
                  <a:lnTo>
                    <a:pt x="1372109" y="754363"/>
                  </a:lnTo>
                  <a:cubicBezTo>
                    <a:pt x="1366762" y="755885"/>
                    <a:pt x="1361331" y="756000"/>
                    <a:pt x="1355872" y="756000"/>
                  </a:cubicBezTo>
                  <a:cubicBezTo>
                    <a:pt x="1147108" y="756000"/>
                    <a:pt x="977872" y="586764"/>
                    <a:pt x="977872" y="378000"/>
                  </a:cubicBezTo>
                  <a:cubicBezTo>
                    <a:pt x="977872" y="169236"/>
                    <a:pt x="1147108" y="0"/>
                    <a:pt x="1355872" y="0"/>
                  </a:cubicBezTo>
                  <a:close/>
                </a:path>
              </a:pathLst>
            </a:custGeom>
            <a:noFill/>
            <a:ln w="12700">
              <a:solidFill>
                <a:srgbClr val="9F447D"/>
              </a:solidFill>
            </a:ln>
            <a:effectLst>
              <a:glow rad="381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Block Arc 20">
              <a:extLst>
                <a:ext uri="{FF2B5EF4-FFF2-40B4-BE49-F238E27FC236}">
                  <a16:creationId xmlns:a16="http://schemas.microsoft.com/office/drawing/2014/main" id="{8FC96FD2-5D5F-404A-915E-586E7FE73A5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913625" y="2280181"/>
              <a:ext cx="355562" cy="385538"/>
            </a:xfrm>
            <a:custGeom>
              <a:avLst/>
              <a:gdLst/>
              <a:ahLst/>
              <a:cxnLst/>
              <a:rect l="l" t="t" r="r" b="b"/>
              <a:pathLst>
                <a:path w="2958558" h="3207983">
                  <a:moveTo>
                    <a:pt x="376920" y="2960896"/>
                  </a:moveTo>
                  <a:cubicBezTo>
                    <a:pt x="266613" y="2960896"/>
                    <a:pt x="177192" y="2871475"/>
                    <a:pt x="177192" y="2761168"/>
                  </a:cubicBezTo>
                  <a:cubicBezTo>
                    <a:pt x="177192" y="2650861"/>
                    <a:pt x="266613" y="2561440"/>
                    <a:pt x="376920" y="2561440"/>
                  </a:cubicBezTo>
                  <a:cubicBezTo>
                    <a:pt x="487227" y="2561440"/>
                    <a:pt x="576648" y="2650861"/>
                    <a:pt x="576648" y="2761168"/>
                  </a:cubicBezTo>
                  <a:cubicBezTo>
                    <a:pt x="576648" y="2871475"/>
                    <a:pt x="487227" y="2960896"/>
                    <a:pt x="376920" y="2960896"/>
                  </a:cubicBezTo>
                  <a:close/>
                  <a:moveTo>
                    <a:pt x="376921" y="3072323"/>
                  </a:moveTo>
                  <a:cubicBezTo>
                    <a:pt x="539434" y="3072323"/>
                    <a:pt x="671176" y="2940581"/>
                    <a:pt x="671176" y="2778068"/>
                  </a:cubicBezTo>
                  <a:cubicBezTo>
                    <a:pt x="671176" y="2615555"/>
                    <a:pt x="539434" y="2483813"/>
                    <a:pt x="376921" y="2483813"/>
                  </a:cubicBezTo>
                  <a:cubicBezTo>
                    <a:pt x="214408" y="2483813"/>
                    <a:pt x="82666" y="2615555"/>
                    <a:pt x="82666" y="2778068"/>
                  </a:cubicBezTo>
                  <a:cubicBezTo>
                    <a:pt x="82666" y="2940581"/>
                    <a:pt x="214408" y="3072323"/>
                    <a:pt x="376921" y="3072323"/>
                  </a:cubicBezTo>
                  <a:close/>
                  <a:moveTo>
                    <a:pt x="2379939" y="3207575"/>
                  </a:moveTo>
                  <a:cubicBezTo>
                    <a:pt x="2342159" y="3210380"/>
                    <a:pt x="2303308" y="3198772"/>
                    <a:pt x="2272342" y="3172087"/>
                  </a:cubicBezTo>
                  <a:cubicBezTo>
                    <a:pt x="2210411" y="3118717"/>
                    <a:pt x="2203469" y="3025247"/>
                    <a:pt x="2256839" y="2963315"/>
                  </a:cubicBezTo>
                  <a:cubicBezTo>
                    <a:pt x="2292137" y="2922355"/>
                    <a:pt x="2344975" y="2905450"/>
                    <a:pt x="2394194" y="2916618"/>
                  </a:cubicBezTo>
                  <a:lnTo>
                    <a:pt x="2482323" y="2842744"/>
                  </a:lnTo>
                  <a:lnTo>
                    <a:pt x="2486558" y="2847797"/>
                  </a:lnTo>
                  <a:cubicBezTo>
                    <a:pt x="2638916" y="2767056"/>
                    <a:pt x="2628462" y="2744879"/>
                    <a:pt x="2689889" y="2690172"/>
                  </a:cubicBezTo>
                  <a:cubicBezTo>
                    <a:pt x="2722819" y="2655246"/>
                    <a:pt x="2732363" y="2657367"/>
                    <a:pt x="2726376" y="2568558"/>
                  </a:cubicBezTo>
                  <a:lnTo>
                    <a:pt x="2730335" y="2568172"/>
                  </a:lnTo>
                  <a:lnTo>
                    <a:pt x="2726098" y="2568172"/>
                  </a:lnTo>
                  <a:lnTo>
                    <a:pt x="2726098" y="2140027"/>
                  </a:lnTo>
                  <a:lnTo>
                    <a:pt x="2686068" y="2140105"/>
                  </a:lnTo>
                  <a:cubicBezTo>
                    <a:pt x="2685662" y="1932305"/>
                    <a:pt x="2574529" y="1740506"/>
                    <a:pt x="2394530" y="1636956"/>
                  </a:cubicBezTo>
                  <a:cubicBezTo>
                    <a:pt x="2214320" y="1533284"/>
                    <a:pt x="1992511" y="1533845"/>
                    <a:pt x="1812826" y="1638426"/>
                  </a:cubicBezTo>
                  <a:cubicBezTo>
                    <a:pt x="1633353" y="1742884"/>
                    <a:pt x="1523189" y="1935240"/>
                    <a:pt x="1523830" y="2143038"/>
                  </a:cubicBezTo>
                  <a:lnTo>
                    <a:pt x="1483625" y="2143162"/>
                  </a:lnTo>
                  <a:lnTo>
                    <a:pt x="1483625" y="2568172"/>
                  </a:lnTo>
                  <a:lnTo>
                    <a:pt x="1479388" y="2568172"/>
                  </a:lnTo>
                  <a:lnTo>
                    <a:pt x="1483347" y="2568558"/>
                  </a:lnTo>
                  <a:cubicBezTo>
                    <a:pt x="1477359" y="2657367"/>
                    <a:pt x="1486903" y="2655246"/>
                    <a:pt x="1519833" y="2690172"/>
                  </a:cubicBezTo>
                  <a:cubicBezTo>
                    <a:pt x="1581261" y="2744879"/>
                    <a:pt x="1570806" y="2767057"/>
                    <a:pt x="1723166" y="2847797"/>
                  </a:cubicBezTo>
                  <a:lnTo>
                    <a:pt x="1727402" y="2842744"/>
                  </a:lnTo>
                  <a:lnTo>
                    <a:pt x="1815530" y="2916618"/>
                  </a:lnTo>
                  <a:cubicBezTo>
                    <a:pt x="1864749" y="2905450"/>
                    <a:pt x="1917587" y="2922356"/>
                    <a:pt x="1952884" y="2963315"/>
                  </a:cubicBezTo>
                  <a:cubicBezTo>
                    <a:pt x="2006254" y="3025247"/>
                    <a:pt x="1999313" y="3118717"/>
                    <a:pt x="1937381" y="3172087"/>
                  </a:cubicBezTo>
                  <a:cubicBezTo>
                    <a:pt x="1906416" y="3198772"/>
                    <a:pt x="1867565" y="3210380"/>
                    <a:pt x="1829785" y="3207575"/>
                  </a:cubicBezTo>
                  <a:cubicBezTo>
                    <a:pt x="1792004" y="3204769"/>
                    <a:pt x="1755294" y="3187551"/>
                    <a:pt x="1728609" y="3156586"/>
                  </a:cubicBezTo>
                  <a:cubicBezTo>
                    <a:pt x="1704170" y="3128225"/>
                    <a:pt x="1692377" y="3093251"/>
                    <a:pt x="1694258" y="3058558"/>
                  </a:cubicBezTo>
                  <a:lnTo>
                    <a:pt x="1607474" y="2985811"/>
                  </a:lnTo>
                  <a:lnTo>
                    <a:pt x="1609754" y="2983092"/>
                  </a:lnTo>
                  <a:cubicBezTo>
                    <a:pt x="1505378" y="2914609"/>
                    <a:pt x="1454899" y="2874388"/>
                    <a:pt x="1372959" y="2808609"/>
                  </a:cubicBezTo>
                  <a:cubicBezTo>
                    <a:pt x="1301402" y="2768123"/>
                    <a:pt x="1295976" y="2652344"/>
                    <a:pt x="1300245" y="2568172"/>
                  </a:cubicBezTo>
                  <a:lnTo>
                    <a:pt x="1296941" y="2568172"/>
                  </a:lnTo>
                  <a:lnTo>
                    <a:pt x="1296941" y="2143739"/>
                  </a:lnTo>
                  <a:lnTo>
                    <a:pt x="1251342" y="2143880"/>
                  </a:lnTo>
                  <a:cubicBezTo>
                    <a:pt x="1250400" y="1838694"/>
                    <a:pt x="1412261" y="1556194"/>
                    <a:pt x="1675942" y="1402813"/>
                  </a:cubicBezTo>
                  <a:cubicBezTo>
                    <a:pt x="1778114" y="1343381"/>
                    <a:pt x="1889554" y="1306836"/>
                    <a:pt x="2003205" y="1293823"/>
                  </a:cubicBezTo>
                  <a:lnTo>
                    <a:pt x="2003205" y="878785"/>
                  </a:lnTo>
                  <a:lnTo>
                    <a:pt x="1998176" y="878621"/>
                  </a:lnTo>
                  <a:cubicBezTo>
                    <a:pt x="2009560" y="630102"/>
                    <a:pt x="1847671" y="398939"/>
                    <a:pt x="1584243" y="287563"/>
                  </a:cubicBezTo>
                  <a:cubicBezTo>
                    <a:pt x="1373323" y="198386"/>
                    <a:pt x="1125012" y="198092"/>
                    <a:pt x="913796" y="286769"/>
                  </a:cubicBezTo>
                  <a:cubicBezTo>
                    <a:pt x="650203" y="397436"/>
                    <a:pt x="487575" y="627955"/>
                    <a:pt x="497878" y="876315"/>
                  </a:cubicBezTo>
                  <a:lnTo>
                    <a:pt x="492947" y="876461"/>
                  </a:lnTo>
                  <a:lnTo>
                    <a:pt x="492947" y="2424958"/>
                  </a:lnTo>
                  <a:cubicBezTo>
                    <a:pt x="646520" y="2471832"/>
                    <a:pt x="757382" y="2615059"/>
                    <a:pt x="757382" y="2784179"/>
                  </a:cubicBezTo>
                  <a:cubicBezTo>
                    <a:pt x="757382" y="2993324"/>
                    <a:pt x="587836" y="3162870"/>
                    <a:pt x="378691" y="3162870"/>
                  </a:cubicBezTo>
                  <a:cubicBezTo>
                    <a:pt x="169546" y="3162870"/>
                    <a:pt x="0" y="2993324"/>
                    <a:pt x="0" y="2784179"/>
                  </a:cubicBezTo>
                  <a:cubicBezTo>
                    <a:pt x="0" y="2610447"/>
                    <a:pt x="116991" y="2464039"/>
                    <a:pt x="276947" y="2421074"/>
                  </a:cubicBezTo>
                  <a:lnTo>
                    <a:pt x="276947" y="783746"/>
                  </a:lnTo>
                  <a:lnTo>
                    <a:pt x="281758" y="783746"/>
                  </a:lnTo>
                  <a:cubicBezTo>
                    <a:pt x="307533" y="493124"/>
                    <a:pt x="502412" y="231983"/>
                    <a:pt x="801266" y="95774"/>
                  </a:cubicBezTo>
                  <a:cubicBezTo>
                    <a:pt x="1082323" y="-32324"/>
                    <a:pt x="1416727" y="-31901"/>
                    <a:pt x="1697364" y="96907"/>
                  </a:cubicBezTo>
                  <a:cubicBezTo>
                    <a:pt x="1994951" y="233494"/>
                    <a:pt x="2188714" y="494056"/>
                    <a:pt x="2214549" y="783746"/>
                  </a:cubicBezTo>
                  <a:lnTo>
                    <a:pt x="2219205" y="783746"/>
                  </a:lnTo>
                  <a:lnTo>
                    <a:pt x="2219205" y="1295162"/>
                  </a:lnTo>
                  <a:cubicBezTo>
                    <a:pt x="2327099" y="1309357"/>
                    <a:pt x="2432799" y="1344641"/>
                    <a:pt x="2530224" y="1400656"/>
                  </a:cubicBezTo>
                  <a:cubicBezTo>
                    <a:pt x="2794677" y="1552703"/>
                    <a:pt x="2957961" y="1834385"/>
                    <a:pt x="2958558" y="2139573"/>
                  </a:cubicBezTo>
                  <a:lnTo>
                    <a:pt x="2912782" y="2139663"/>
                  </a:lnTo>
                  <a:lnTo>
                    <a:pt x="2912782" y="2568172"/>
                  </a:lnTo>
                  <a:lnTo>
                    <a:pt x="2909478" y="2568172"/>
                  </a:lnTo>
                  <a:cubicBezTo>
                    <a:pt x="2913747" y="2652344"/>
                    <a:pt x="2908320" y="2768123"/>
                    <a:pt x="2836763" y="2808609"/>
                  </a:cubicBezTo>
                  <a:cubicBezTo>
                    <a:pt x="2754824" y="2874388"/>
                    <a:pt x="2704345" y="2914609"/>
                    <a:pt x="2599970" y="2983091"/>
                  </a:cubicBezTo>
                  <a:lnTo>
                    <a:pt x="2602250" y="2985811"/>
                  </a:lnTo>
                  <a:lnTo>
                    <a:pt x="2515466" y="3058559"/>
                  </a:lnTo>
                  <a:cubicBezTo>
                    <a:pt x="2517346" y="3093252"/>
                    <a:pt x="2505554" y="3128225"/>
                    <a:pt x="2481114" y="3156586"/>
                  </a:cubicBezTo>
                  <a:cubicBezTo>
                    <a:pt x="2454429" y="3187551"/>
                    <a:pt x="2417719" y="3204769"/>
                    <a:pt x="2379939" y="3207575"/>
                  </a:cubicBezTo>
                  <a:close/>
                </a:path>
              </a:pathLst>
            </a:custGeom>
            <a:noFill/>
            <a:ln w="12700">
              <a:solidFill>
                <a:srgbClr val="9F447D"/>
              </a:solidFill>
            </a:ln>
            <a:effectLst>
              <a:glow rad="381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7" name="Trapezoid 28">
              <a:extLst>
                <a:ext uri="{FF2B5EF4-FFF2-40B4-BE49-F238E27FC236}">
                  <a16:creationId xmlns:a16="http://schemas.microsoft.com/office/drawing/2014/main" id="{1D60120A-81C6-430F-99C8-17685A96D76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91982" y="1942120"/>
              <a:ext cx="283330" cy="343366"/>
            </a:xfrm>
            <a:custGeom>
              <a:avLst/>
              <a:gdLst/>
              <a:ahLst/>
              <a:cxnLst/>
              <a:rect l="l" t="t" r="r" b="b"/>
              <a:pathLst>
                <a:path w="2664297" h="3228846">
                  <a:moveTo>
                    <a:pt x="2006233" y="1910002"/>
                  </a:moveTo>
                  <a:cubicBezTo>
                    <a:pt x="2195393" y="2270441"/>
                    <a:pt x="2396463" y="2592453"/>
                    <a:pt x="2218318" y="2693318"/>
                  </a:cubicBezTo>
                  <a:cubicBezTo>
                    <a:pt x="1760490" y="2959655"/>
                    <a:pt x="875097" y="3011972"/>
                    <a:pt x="413381" y="2693318"/>
                  </a:cubicBezTo>
                  <a:cubicBezTo>
                    <a:pt x="278026" y="2578660"/>
                    <a:pt x="448417" y="2270210"/>
                    <a:pt x="622358" y="1918652"/>
                  </a:cubicBezTo>
                  <a:close/>
                  <a:moveTo>
                    <a:pt x="998355" y="318176"/>
                  </a:moveTo>
                  <a:lnTo>
                    <a:pt x="1054483" y="938365"/>
                  </a:lnTo>
                  <a:cubicBezTo>
                    <a:pt x="1073419" y="1202005"/>
                    <a:pt x="-94533" y="2544942"/>
                    <a:pt x="263185" y="2803859"/>
                  </a:cubicBezTo>
                  <a:cubicBezTo>
                    <a:pt x="799752" y="3120272"/>
                    <a:pt x="1828684" y="3068324"/>
                    <a:pt x="2360732" y="2803859"/>
                  </a:cubicBezTo>
                  <a:cubicBezTo>
                    <a:pt x="2817826" y="2582721"/>
                    <a:pt x="1567592" y="1249230"/>
                    <a:pt x="1559424" y="938364"/>
                  </a:cubicBezTo>
                  <a:lnTo>
                    <a:pt x="1635785" y="320808"/>
                  </a:lnTo>
                  <a:lnTo>
                    <a:pt x="1616510" y="323841"/>
                  </a:lnTo>
                  <a:cubicBezTo>
                    <a:pt x="1541035" y="362546"/>
                    <a:pt x="1432716" y="386340"/>
                    <a:pt x="1312455" y="386340"/>
                  </a:cubicBezTo>
                  <a:cubicBezTo>
                    <a:pt x="1186664" y="386340"/>
                    <a:pt x="1073940" y="360308"/>
                    <a:pt x="998355" y="318176"/>
                  </a:cubicBezTo>
                  <a:close/>
                  <a:moveTo>
                    <a:pt x="1312455" y="60748"/>
                  </a:moveTo>
                  <a:cubicBezTo>
                    <a:pt x="1155275" y="60748"/>
                    <a:pt x="1027857" y="120035"/>
                    <a:pt x="1027857" y="193171"/>
                  </a:cubicBezTo>
                  <a:cubicBezTo>
                    <a:pt x="1027857" y="266307"/>
                    <a:pt x="1155275" y="325594"/>
                    <a:pt x="1312455" y="325594"/>
                  </a:cubicBezTo>
                  <a:cubicBezTo>
                    <a:pt x="1469634" y="325594"/>
                    <a:pt x="1597052" y="266307"/>
                    <a:pt x="1597052" y="193171"/>
                  </a:cubicBezTo>
                  <a:cubicBezTo>
                    <a:pt x="1597052" y="120035"/>
                    <a:pt x="1469634" y="60748"/>
                    <a:pt x="1312455" y="60748"/>
                  </a:cubicBezTo>
                  <a:close/>
                  <a:moveTo>
                    <a:pt x="1312455" y="0"/>
                  </a:moveTo>
                  <a:cubicBezTo>
                    <a:pt x="1537130" y="0"/>
                    <a:pt x="1720121" y="83046"/>
                    <a:pt x="1726235" y="186847"/>
                  </a:cubicBezTo>
                  <a:cubicBezTo>
                    <a:pt x="1726742" y="186524"/>
                    <a:pt x="1727174" y="186120"/>
                    <a:pt x="1727606" y="185717"/>
                  </a:cubicBezTo>
                  <a:lnTo>
                    <a:pt x="1727102" y="190850"/>
                  </a:lnTo>
                  <a:cubicBezTo>
                    <a:pt x="1727595" y="191614"/>
                    <a:pt x="1727605" y="192391"/>
                    <a:pt x="1727605" y="193170"/>
                  </a:cubicBezTo>
                  <a:lnTo>
                    <a:pt x="1726271" y="199326"/>
                  </a:lnTo>
                  <a:lnTo>
                    <a:pt x="1655630" y="919826"/>
                  </a:lnTo>
                  <a:cubicBezTo>
                    <a:pt x="1665213" y="1268678"/>
                    <a:pt x="3079202" y="2735754"/>
                    <a:pt x="2542920" y="2983914"/>
                  </a:cubicBezTo>
                  <a:cubicBezTo>
                    <a:pt x="1918698" y="3280693"/>
                    <a:pt x="711513" y="3338989"/>
                    <a:pt x="81991" y="2983914"/>
                  </a:cubicBezTo>
                  <a:cubicBezTo>
                    <a:pt x="-337699" y="2693358"/>
                    <a:pt x="991496" y="1215684"/>
                    <a:pt x="969280" y="919828"/>
                  </a:cubicBezTo>
                  <a:lnTo>
                    <a:pt x="898640" y="199335"/>
                  </a:lnTo>
                  <a:cubicBezTo>
                    <a:pt x="897375" y="197339"/>
                    <a:pt x="897304" y="195258"/>
                    <a:pt x="897304" y="193170"/>
                  </a:cubicBezTo>
                  <a:lnTo>
                    <a:pt x="897808" y="190847"/>
                  </a:lnTo>
                  <a:lnTo>
                    <a:pt x="897305" y="185717"/>
                  </a:lnTo>
                  <a:lnTo>
                    <a:pt x="898687" y="186789"/>
                  </a:lnTo>
                  <a:cubicBezTo>
                    <a:pt x="904857" y="83015"/>
                    <a:pt x="1087821" y="0"/>
                    <a:pt x="1312455" y="0"/>
                  </a:cubicBezTo>
                  <a:close/>
                </a:path>
              </a:pathLst>
            </a:custGeom>
            <a:noFill/>
            <a:ln w="12700">
              <a:solidFill>
                <a:srgbClr val="9F447D"/>
              </a:solidFill>
            </a:ln>
            <a:effectLst>
              <a:glow rad="38100">
                <a:schemeClr val="accent2">
                  <a:lumMod val="20000"/>
                  <a:lumOff val="8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Oval 1"/>
          <p:cNvSpPr/>
          <p:nvPr/>
        </p:nvSpPr>
        <p:spPr>
          <a:xfrm>
            <a:off x="3939161" y="2612853"/>
            <a:ext cx="458820" cy="458820"/>
          </a:xfrm>
          <a:prstGeom prst="ellipse">
            <a:avLst/>
          </a:prstGeom>
          <a:solidFill>
            <a:srgbClr val="DBEEF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Oval 68"/>
          <p:cNvSpPr/>
          <p:nvPr/>
        </p:nvSpPr>
        <p:spPr>
          <a:xfrm>
            <a:off x="3922116" y="2892093"/>
            <a:ext cx="458820" cy="458820"/>
          </a:xfrm>
          <a:prstGeom prst="ellipse">
            <a:avLst/>
          </a:prstGeom>
          <a:solidFill>
            <a:srgbClr val="DEEAF7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0" y="3723878"/>
            <a:ext cx="9144000" cy="1134978"/>
          </a:xfrm>
          <a:prstGeom prst="homePlate">
            <a:avLst>
              <a:gd name="adj" fmla="val 64697"/>
            </a:avLst>
          </a:prstGeom>
          <a:solidFill>
            <a:srgbClr val="9F447D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2925"/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does an Ontario Health Team </a:t>
            </a:r>
          </a:p>
          <a:p>
            <a:pPr marL="542925"/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look like? 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952" y="0"/>
            <a:ext cx="4984969" cy="33638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0432" y="47319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5472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8820472" cy="576064"/>
          </a:xfrm>
        </p:spPr>
        <p:txBody>
          <a:bodyPr/>
          <a:lstStyle/>
          <a:p>
            <a:pPr algn="l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an Ontario Health Team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9579" y="699542"/>
            <a:ext cx="8584909" cy="636217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en-US" altLang="ko-KR" sz="1800" dirty="0"/>
              <a:t>All providers are invited to begin the continuous readiness assessment process:</a:t>
            </a:r>
          </a:p>
        </p:txBody>
      </p:sp>
      <p:grpSp>
        <p:nvGrpSpPr>
          <p:cNvPr id="92" name="Group 91"/>
          <p:cNvGrpSpPr/>
          <p:nvPr/>
        </p:nvGrpSpPr>
        <p:grpSpPr>
          <a:xfrm>
            <a:off x="451588" y="2571751"/>
            <a:ext cx="2657387" cy="975546"/>
            <a:chOff x="6228184" y="1749861"/>
            <a:chExt cx="2592288" cy="604484"/>
          </a:xfrm>
        </p:grpSpPr>
        <p:sp>
          <p:nvSpPr>
            <p:cNvPr id="93" name="TextBox 92"/>
            <p:cNvSpPr txBox="1"/>
            <p:nvPr/>
          </p:nvSpPr>
          <p:spPr>
            <a:xfrm>
              <a:off x="6228184" y="2030139"/>
              <a:ext cx="2592288" cy="324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400" dirty="0">
                  <a:solidFill>
                    <a:schemeClr val="bg1"/>
                  </a:solidFill>
                </a:rPr>
                <a:t>Partners assess their own  readiness.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6228184" y="1749861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1. Self Assessment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3275856" y="2571750"/>
            <a:ext cx="2614556" cy="1370056"/>
            <a:chOff x="6228184" y="1749861"/>
            <a:chExt cx="2592288" cy="923183"/>
          </a:xfrm>
        </p:grpSpPr>
        <p:sp>
          <p:nvSpPr>
            <p:cNvPr id="96" name="TextBox 95"/>
            <p:cNvSpPr txBox="1"/>
            <p:nvPr/>
          </p:nvSpPr>
          <p:spPr>
            <a:xfrm>
              <a:off x="6228184" y="2030140"/>
              <a:ext cx="2592288" cy="6429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CA" sz="1400" dirty="0">
                  <a:solidFill>
                    <a:schemeClr val="bg1"/>
                  </a:solidFill>
                </a:rPr>
                <a:t>Based on ministry review, a selection of sites will be   invited to submit a full       application</a:t>
              </a:r>
              <a:endParaRPr lang="en-US" altLang="ko-KR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6228184" y="1749861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2. Full Application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6300191" y="2571751"/>
            <a:ext cx="2664297" cy="1154612"/>
            <a:chOff x="6228184" y="1749861"/>
            <a:chExt cx="2592288" cy="778011"/>
          </a:xfrm>
        </p:grpSpPr>
        <p:sp>
          <p:nvSpPr>
            <p:cNvPr id="99" name="TextBox 98"/>
            <p:cNvSpPr txBox="1"/>
            <p:nvPr/>
          </p:nvSpPr>
          <p:spPr>
            <a:xfrm>
              <a:off x="6228184" y="2030139"/>
              <a:ext cx="2452164" cy="497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Based on ministry review, a selection of sites will undergo an in person visit. 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228184" y="1749861"/>
              <a:ext cx="25922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3. In-Person Visit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4" name="Text Placeholder 2"/>
          <p:cNvSpPr txBox="1">
            <a:spLocks/>
          </p:cNvSpPr>
          <p:nvPr/>
        </p:nvSpPr>
        <p:spPr>
          <a:xfrm>
            <a:off x="1835696" y="4286067"/>
            <a:ext cx="5457813" cy="603239"/>
          </a:xfrm>
          <a:prstGeom prst="rect">
            <a:avLst/>
          </a:prstGeom>
        </p:spPr>
        <p:txBody>
          <a:bodyPr anchor="ctr"/>
          <a:lstStyle>
            <a:lvl1pPr marL="0" indent="0" algn="ctr" defTabSz="914377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742932" indent="-285744" algn="l" defTabSz="914377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1600" dirty="0"/>
              <a:t>At each stage of readiness, prospective teams will receive supports to move them forward to full implementation</a:t>
            </a:r>
          </a:p>
        </p:txBody>
      </p:sp>
      <p:sp>
        <p:nvSpPr>
          <p:cNvPr id="45" name="Right Brace 44"/>
          <p:cNvSpPr/>
          <p:nvPr/>
        </p:nvSpPr>
        <p:spPr>
          <a:xfrm rot="5400000" flipV="1">
            <a:off x="4425832" y="416894"/>
            <a:ext cx="280278" cy="7485816"/>
          </a:xfrm>
          <a:prstGeom prst="rightBrac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40" name="Group 39"/>
          <p:cNvGrpSpPr/>
          <p:nvPr/>
        </p:nvGrpSpPr>
        <p:grpSpPr>
          <a:xfrm>
            <a:off x="774247" y="1275606"/>
            <a:ext cx="7473758" cy="1275101"/>
            <a:chOff x="683515" y="1568205"/>
            <a:chExt cx="7786497" cy="1512168"/>
          </a:xfrm>
        </p:grpSpPr>
        <p:grpSp>
          <p:nvGrpSpPr>
            <p:cNvPr id="41" name="Group 40"/>
            <p:cNvGrpSpPr/>
            <p:nvPr/>
          </p:nvGrpSpPr>
          <p:grpSpPr>
            <a:xfrm>
              <a:off x="683515" y="1736078"/>
              <a:ext cx="2578796" cy="1176422"/>
              <a:chOff x="683515" y="1736078"/>
              <a:chExt cx="2578796" cy="1176422"/>
            </a:xfrm>
          </p:grpSpPr>
          <p:sp>
            <p:nvSpPr>
              <p:cNvPr id="74" name="Diamond 3"/>
              <p:cNvSpPr/>
              <p:nvPr/>
            </p:nvSpPr>
            <p:spPr>
              <a:xfrm>
                <a:off x="683515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996254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75" name="Rounded Rectangle 74"/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rgbClr val="9F44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6" name="Rounded Rectangle 75"/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F44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7" name="Rounded Rectangle 76"/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F44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8" name="Rounded Rectangle 77"/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F44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9" name="Rounded Rectangle 78"/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F44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2" name="Group 41"/>
            <p:cNvGrpSpPr/>
            <p:nvPr/>
          </p:nvGrpSpPr>
          <p:grpSpPr>
            <a:xfrm>
              <a:off x="3313479" y="1568205"/>
              <a:ext cx="2578796" cy="1512168"/>
              <a:chOff x="3313479" y="1568205"/>
              <a:chExt cx="2578796" cy="1512168"/>
            </a:xfrm>
          </p:grpSpPr>
          <p:sp>
            <p:nvSpPr>
              <p:cNvPr id="55" name="Diamond 3"/>
              <p:cNvSpPr/>
              <p:nvPr/>
            </p:nvSpPr>
            <p:spPr>
              <a:xfrm>
                <a:off x="3313479" y="1568205"/>
                <a:ext cx="2578796" cy="1512168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54" name="Group 53"/>
              <p:cNvGrpSpPr/>
              <p:nvPr/>
            </p:nvGrpSpPr>
            <p:grpSpPr>
              <a:xfrm>
                <a:off x="3571605" y="1725582"/>
                <a:ext cx="2062545" cy="1197414"/>
                <a:chOff x="3559987" y="1758186"/>
                <a:chExt cx="2062545" cy="1197414"/>
              </a:xfrm>
              <a:solidFill>
                <a:srgbClr val="027696"/>
              </a:solidFill>
            </p:grpSpPr>
            <p:sp>
              <p:nvSpPr>
                <p:cNvPr id="56" name="Rounded Rectangle 55"/>
                <p:cNvSpPr/>
                <p:nvPr/>
              </p:nvSpPr>
              <p:spPr>
                <a:xfrm>
                  <a:off x="4038481" y="1851734"/>
                  <a:ext cx="148567" cy="10103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F44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7" name="Rounded Rectangle 56"/>
                <p:cNvSpPr/>
                <p:nvPr/>
              </p:nvSpPr>
              <p:spPr>
                <a:xfrm>
                  <a:off x="4516976" y="1758186"/>
                  <a:ext cx="148567" cy="11974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F44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4995470" y="1814315"/>
                  <a:ext cx="148567" cy="108515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F44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9" name="Rounded Rectangle 58"/>
                <p:cNvSpPr/>
                <p:nvPr/>
              </p:nvSpPr>
              <p:spPr>
                <a:xfrm>
                  <a:off x="5473965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F44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6" name="Rounded Rectangle 65"/>
                <p:cNvSpPr/>
                <p:nvPr/>
              </p:nvSpPr>
              <p:spPr>
                <a:xfrm>
                  <a:off x="3559987" y="2132934"/>
                  <a:ext cx="148567" cy="44791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F44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  <p:grpSp>
          <p:nvGrpSpPr>
            <p:cNvPr id="43" name="Group 42"/>
            <p:cNvGrpSpPr/>
            <p:nvPr/>
          </p:nvGrpSpPr>
          <p:grpSpPr>
            <a:xfrm>
              <a:off x="5891216" y="1736078"/>
              <a:ext cx="2578796" cy="1176422"/>
              <a:chOff x="5891216" y="1736078"/>
              <a:chExt cx="2578796" cy="1176422"/>
            </a:xfrm>
          </p:grpSpPr>
          <p:sp>
            <p:nvSpPr>
              <p:cNvPr id="46" name="Diamond 3"/>
              <p:cNvSpPr/>
              <p:nvPr/>
            </p:nvSpPr>
            <p:spPr>
              <a:xfrm>
                <a:off x="5891216" y="1736078"/>
                <a:ext cx="2578796" cy="1176422"/>
              </a:xfrm>
              <a:custGeom>
                <a:avLst/>
                <a:gdLst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45459 h 1290917"/>
                  <a:gd name="connsiteX1" fmla="*/ 864096 w 1728192"/>
                  <a:gd name="connsiteY1" fmla="*/ 0 h 1290917"/>
                  <a:gd name="connsiteX2" fmla="*/ 1728192 w 1728192"/>
                  <a:gd name="connsiteY2" fmla="*/ 645459 h 1290917"/>
                  <a:gd name="connsiteX3" fmla="*/ 864096 w 1728192"/>
                  <a:gd name="connsiteY3" fmla="*/ 1290917 h 1290917"/>
                  <a:gd name="connsiteX4" fmla="*/ 0 w 1728192"/>
                  <a:gd name="connsiteY4" fmla="*/ 645459 h 1290917"/>
                  <a:gd name="connsiteX0" fmla="*/ 0 w 1728192"/>
                  <a:gd name="connsiteY0" fmla="*/ 607359 h 1252817"/>
                  <a:gd name="connsiteX1" fmla="*/ 864096 w 1728192"/>
                  <a:gd name="connsiteY1" fmla="*/ 0 h 1252817"/>
                  <a:gd name="connsiteX2" fmla="*/ 1728192 w 1728192"/>
                  <a:gd name="connsiteY2" fmla="*/ 607359 h 1252817"/>
                  <a:gd name="connsiteX3" fmla="*/ 864096 w 1728192"/>
                  <a:gd name="connsiteY3" fmla="*/ 1252817 h 1252817"/>
                  <a:gd name="connsiteX4" fmla="*/ 0 w 1728192"/>
                  <a:gd name="connsiteY4" fmla="*/ 607359 h 1252817"/>
                  <a:gd name="connsiteX0" fmla="*/ 0 w 1728192"/>
                  <a:gd name="connsiteY0" fmla="*/ 607359 h 1186142"/>
                  <a:gd name="connsiteX1" fmla="*/ 864096 w 1728192"/>
                  <a:gd name="connsiteY1" fmla="*/ 0 h 1186142"/>
                  <a:gd name="connsiteX2" fmla="*/ 1728192 w 1728192"/>
                  <a:gd name="connsiteY2" fmla="*/ 607359 h 1186142"/>
                  <a:gd name="connsiteX3" fmla="*/ 873621 w 1728192"/>
                  <a:gd name="connsiteY3" fmla="*/ 1186142 h 1186142"/>
                  <a:gd name="connsiteX4" fmla="*/ 0 w 1728192"/>
                  <a:gd name="connsiteY4" fmla="*/ 607359 h 1186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28192" h="1186142">
                    <a:moveTo>
                      <a:pt x="0" y="607359"/>
                    </a:moveTo>
                    <a:cubicBezTo>
                      <a:pt x="202307" y="306481"/>
                      <a:pt x="499864" y="24653"/>
                      <a:pt x="864096" y="0"/>
                    </a:cubicBezTo>
                    <a:cubicBezTo>
                      <a:pt x="1266428" y="24653"/>
                      <a:pt x="1506835" y="344581"/>
                      <a:pt x="1728192" y="607359"/>
                    </a:cubicBezTo>
                    <a:cubicBezTo>
                      <a:pt x="1525885" y="927287"/>
                      <a:pt x="1199753" y="1171014"/>
                      <a:pt x="873621" y="1186142"/>
                    </a:cubicBezTo>
                    <a:cubicBezTo>
                      <a:pt x="585589" y="1180539"/>
                      <a:pt x="135632" y="908237"/>
                      <a:pt x="0" y="607359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6203955" y="1857649"/>
                <a:ext cx="1953318" cy="933281"/>
                <a:chOff x="1039057" y="1888246"/>
                <a:chExt cx="1953318" cy="933281"/>
              </a:xfrm>
              <a:solidFill>
                <a:srgbClr val="027696"/>
              </a:solidFill>
            </p:grpSpPr>
            <p:sp>
              <p:nvSpPr>
                <p:cNvPr id="48" name="Rounded Rectangle 47"/>
                <p:cNvSpPr/>
                <p:nvPr/>
              </p:nvSpPr>
              <p:spPr>
                <a:xfrm>
                  <a:off x="1464022" y="1966019"/>
                  <a:ext cx="148567" cy="777734"/>
                </a:xfrm>
                <a:prstGeom prst="roundRect">
                  <a:avLst>
                    <a:gd name="adj" fmla="val 44877"/>
                  </a:avLst>
                </a:prstGeom>
                <a:solidFill>
                  <a:srgbClr val="9F44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Rounded Rectangle 48"/>
                <p:cNvSpPr/>
                <p:nvPr/>
              </p:nvSpPr>
              <p:spPr>
                <a:xfrm>
                  <a:off x="1942517" y="1888246"/>
                  <a:ext cx="148567" cy="933281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F44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0" name="Rounded Rectangle 49"/>
                <p:cNvSpPr/>
                <p:nvPr/>
              </p:nvSpPr>
              <p:spPr>
                <a:xfrm>
                  <a:off x="2421011" y="1966019"/>
                  <a:ext cx="148567" cy="7777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F44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Rounded Rectangle 50"/>
                <p:cNvSpPr/>
                <p:nvPr/>
              </p:nvSpPr>
              <p:spPr>
                <a:xfrm>
                  <a:off x="2843808" y="2185242"/>
                  <a:ext cx="148567" cy="33928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F44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2" name="Rounded Rectangle 51"/>
                <p:cNvSpPr/>
                <p:nvPr/>
              </p:nvSpPr>
              <p:spPr>
                <a:xfrm>
                  <a:off x="1039057" y="2153805"/>
                  <a:ext cx="148567" cy="40216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9F447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/>
                </a:p>
              </p:txBody>
            </p:sp>
          </p:grpSp>
        </p:grpSp>
      </p:grpSp>
      <p:sp>
        <p:nvSpPr>
          <p:cNvPr id="53" name="TextBox 52"/>
          <p:cNvSpPr txBox="1"/>
          <p:nvPr/>
        </p:nvSpPr>
        <p:spPr>
          <a:xfrm>
            <a:off x="8460432" y="47319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477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95936" y="3435846"/>
            <a:ext cx="5148064" cy="57606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C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Integrating</a:t>
            </a:r>
          </a:p>
          <a:p>
            <a:pPr>
              <a:spcBef>
                <a:spcPts val="0"/>
              </a:spcBef>
            </a:pPr>
            <a:r>
              <a:rPr lang="en-CA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Ontario Health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0432" y="47319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097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entagon 113"/>
          <p:cNvSpPr/>
          <p:nvPr/>
        </p:nvSpPr>
        <p:spPr>
          <a:xfrm>
            <a:off x="827583" y="2299248"/>
            <a:ext cx="2571752" cy="864834"/>
          </a:xfrm>
          <a:prstGeom prst="homePlate">
            <a:avLst>
              <a:gd name="adj" fmla="val 6469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5" name="Pentagon 114"/>
          <p:cNvSpPr/>
          <p:nvPr/>
        </p:nvSpPr>
        <p:spPr>
          <a:xfrm>
            <a:off x="827583" y="3219084"/>
            <a:ext cx="2571752" cy="864834"/>
          </a:xfrm>
          <a:prstGeom prst="homePlate">
            <a:avLst>
              <a:gd name="adj" fmla="val 64697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2616" y="123478"/>
            <a:ext cx="8451384" cy="576064"/>
          </a:xfrm>
        </p:spPr>
        <p:txBody>
          <a:bodyPr/>
          <a:lstStyle/>
          <a:p>
            <a:pPr algn="l"/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Ontario Health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92616" y="699542"/>
            <a:ext cx="7897037" cy="598506"/>
          </a:xfrm>
        </p:spPr>
        <p:txBody>
          <a:bodyPr/>
          <a:lstStyle/>
          <a:p>
            <a:pPr algn="l"/>
            <a:r>
              <a:rPr lang="en-CA" sz="1800" b="1" dirty="0"/>
              <a:t>Partnering together for a system that is connected and well-run.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27583" y="1883898"/>
            <a:ext cx="7488831" cy="2188783"/>
            <a:chOff x="121923" y="3838858"/>
            <a:chExt cx="9985107" cy="2918378"/>
          </a:xfrm>
        </p:grpSpPr>
        <p:grpSp>
          <p:nvGrpSpPr>
            <p:cNvPr id="42" name="Group 41"/>
            <p:cNvGrpSpPr/>
            <p:nvPr/>
          </p:nvGrpSpPr>
          <p:grpSpPr>
            <a:xfrm>
              <a:off x="149675" y="4395803"/>
              <a:ext cx="9925297" cy="2361433"/>
              <a:chOff x="149675" y="4395803"/>
              <a:chExt cx="9925297" cy="2361433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49675" y="4395803"/>
                <a:ext cx="6116932" cy="2361433"/>
                <a:chOff x="332549" y="4619285"/>
                <a:chExt cx="6116932" cy="2361433"/>
              </a:xfrm>
            </p:grpSpPr>
            <p:grpSp>
              <p:nvGrpSpPr>
                <p:cNvPr id="57" name="Group 56"/>
                <p:cNvGrpSpPr/>
                <p:nvPr/>
              </p:nvGrpSpPr>
              <p:grpSpPr>
                <a:xfrm>
                  <a:off x="332549" y="4619285"/>
                  <a:ext cx="6116932" cy="2361433"/>
                  <a:chOff x="319848" y="4724060"/>
                  <a:chExt cx="6116932" cy="2361433"/>
                </a:xfrm>
              </p:grpSpPr>
              <p:sp>
                <p:nvSpPr>
                  <p:cNvPr id="66" name="Rectangle 65"/>
                  <p:cNvSpPr/>
                  <p:nvPr/>
                </p:nvSpPr>
                <p:spPr>
                  <a:xfrm>
                    <a:off x="3748484" y="4724060"/>
                    <a:ext cx="2603474" cy="114662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sz="1350">
                      <a:solidFill>
                        <a:schemeClr val="bg2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58" name="Group 57"/>
                  <p:cNvGrpSpPr/>
                  <p:nvPr/>
                </p:nvGrpSpPr>
                <p:grpSpPr>
                  <a:xfrm>
                    <a:off x="319849" y="4741015"/>
                    <a:ext cx="3116396" cy="1160993"/>
                    <a:chOff x="345252" y="4433239"/>
                    <a:chExt cx="3116396" cy="1160993"/>
                  </a:xfrm>
                </p:grpSpPr>
                <p:sp>
                  <p:nvSpPr>
                    <p:cNvPr id="106" name="TextBox 105"/>
                    <p:cNvSpPr txBox="1"/>
                    <p:nvPr/>
                  </p:nvSpPr>
                  <p:spPr>
                    <a:xfrm>
                      <a:off x="345252" y="4433239"/>
                      <a:ext cx="3113712" cy="65659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CA" sz="1300" b="1" dirty="0">
                          <a:solidFill>
                            <a:srgbClr val="014B5F"/>
                          </a:solidFill>
                          <a:latin typeface="Calibri" panose="020F0502020204030204" pitchFamily="34" charset="0"/>
                        </a:rPr>
                        <a:t>Local Health Integration </a:t>
                      </a:r>
                    </a:p>
                    <a:p>
                      <a:r>
                        <a:rPr lang="en-CA" sz="1300" b="1" dirty="0">
                          <a:solidFill>
                            <a:srgbClr val="014B5F"/>
                          </a:solidFill>
                          <a:latin typeface="Calibri" panose="020F0502020204030204" pitchFamily="34" charset="0"/>
                        </a:rPr>
                        <a:t>Networks (LHINs)</a:t>
                      </a:r>
                    </a:p>
                  </p:txBody>
                </p:sp>
                <p:sp>
                  <p:nvSpPr>
                    <p:cNvPr id="103" name="TextBox 102"/>
                    <p:cNvSpPr txBox="1"/>
                    <p:nvPr/>
                  </p:nvSpPr>
                  <p:spPr>
                    <a:xfrm>
                      <a:off x="345253" y="4978679"/>
                      <a:ext cx="3116395" cy="61555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CA" sz="1200" i="1" dirty="0">
                          <a:solidFill>
                            <a:srgbClr val="014B5F"/>
                          </a:solidFill>
                          <a:latin typeface="Calibri" panose="020F0502020204030204" pitchFamily="34" charset="0"/>
                        </a:rPr>
                        <a:t>Board of Directors, CEO, </a:t>
                      </a:r>
                    </a:p>
                    <a:p>
                      <a:r>
                        <a:rPr lang="en-CA" sz="1200" i="1" dirty="0">
                          <a:solidFill>
                            <a:srgbClr val="014B5F"/>
                          </a:solidFill>
                          <a:latin typeface="Calibri" panose="020F0502020204030204" pitchFamily="34" charset="0"/>
                        </a:rPr>
                        <a:t>Leadership Team </a:t>
                      </a:r>
                    </a:p>
                  </p:txBody>
                </p:sp>
              </p:grp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319848" y="6097448"/>
                    <a:ext cx="3454367" cy="95410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CA" sz="1300" b="1" dirty="0">
                        <a:solidFill>
                          <a:srgbClr val="014B5F"/>
                        </a:solidFill>
                        <a:latin typeface="Calibri" panose="020F0502020204030204" pitchFamily="34" charset="0"/>
                      </a:rPr>
                      <a:t>Multiple Provincial Health</a:t>
                    </a:r>
                  </a:p>
                  <a:p>
                    <a:r>
                      <a:rPr lang="en-CA" sz="1300" b="1" dirty="0">
                        <a:solidFill>
                          <a:srgbClr val="014B5F"/>
                        </a:solidFill>
                        <a:latin typeface="Calibri" panose="020F0502020204030204" pitchFamily="34" charset="0"/>
                      </a:rPr>
                      <a:t>Agencies and Specialized </a:t>
                    </a:r>
                  </a:p>
                  <a:p>
                    <a:r>
                      <a:rPr lang="en-CA" sz="1300" b="1" dirty="0">
                        <a:solidFill>
                          <a:srgbClr val="014B5F"/>
                        </a:solidFill>
                        <a:latin typeface="Calibri" panose="020F0502020204030204" pitchFamily="34" charset="0"/>
                      </a:rPr>
                      <a:t>Provincial Programs</a:t>
                    </a:r>
                    <a:endParaRPr lang="en-CA" sz="1300" b="1" strike="sngStrike" dirty="0">
                      <a:solidFill>
                        <a:srgbClr val="014B5F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3678207" y="5968611"/>
                    <a:ext cx="2758573" cy="1116882"/>
                    <a:chOff x="3678207" y="5968611"/>
                    <a:chExt cx="2758573" cy="1116882"/>
                  </a:xfrm>
                </p:grpSpPr>
                <p:sp>
                  <p:nvSpPr>
                    <p:cNvPr id="77" name="Rectangle 76"/>
                    <p:cNvSpPr/>
                    <p:nvPr/>
                  </p:nvSpPr>
                  <p:spPr>
                    <a:xfrm>
                      <a:off x="3748483" y="5968611"/>
                      <a:ext cx="2603474" cy="1116882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>
                      <a:noFill/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CA" sz="1350">
                        <a:solidFill>
                          <a:schemeClr val="bg2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76" name="TextBox 75"/>
                    <p:cNvSpPr txBox="1"/>
                    <p:nvPr/>
                  </p:nvSpPr>
                  <p:spPr>
                    <a:xfrm>
                      <a:off x="3678207" y="6004594"/>
                      <a:ext cx="2758573" cy="92333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1300" dirty="0">
                          <a:solidFill>
                            <a:srgbClr val="014B5F"/>
                          </a:solidFill>
                          <a:latin typeface="Calibri" panose="020F0502020204030204" pitchFamily="34" charset="0"/>
                        </a:rPr>
                        <a:t>Quality Standards, </a:t>
                      </a:r>
                    </a:p>
                    <a:p>
                      <a:pPr algn="ctr"/>
                      <a:r>
                        <a:rPr lang="en-US" sz="1300" dirty="0">
                          <a:solidFill>
                            <a:srgbClr val="014B5F"/>
                          </a:solidFill>
                          <a:latin typeface="Calibri" panose="020F0502020204030204" pitchFamily="34" charset="0"/>
                        </a:rPr>
                        <a:t>Performance Management and Public Reporting </a:t>
                      </a:r>
                      <a:endParaRPr lang="en-CA" sz="1300" dirty="0">
                        <a:solidFill>
                          <a:srgbClr val="014B5F"/>
                        </a:solidFill>
                        <a:latin typeface="Calibri" panose="020F0502020204030204" pitchFamily="34" charset="0"/>
                      </a:endParaRPr>
                    </a:p>
                  </p:txBody>
                </p:sp>
              </p:grpSp>
            </p:grpSp>
            <p:sp>
              <p:nvSpPr>
                <p:cNvPr id="56" name="TextBox 55"/>
                <p:cNvSpPr txBox="1"/>
                <p:nvPr/>
              </p:nvSpPr>
              <p:spPr>
                <a:xfrm>
                  <a:off x="3732052" y="4731029"/>
                  <a:ext cx="2593517" cy="923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00" dirty="0">
                      <a:solidFill>
                        <a:srgbClr val="014B5F"/>
                      </a:solidFill>
                      <a:latin typeface="Calibri" panose="020F0502020204030204" pitchFamily="34" charset="0"/>
                    </a:rPr>
                    <a:t>Funding, Performance </a:t>
                  </a:r>
                </a:p>
                <a:p>
                  <a:pPr algn="ctr"/>
                  <a:r>
                    <a:rPr lang="en-US" sz="1300" dirty="0">
                      <a:solidFill>
                        <a:srgbClr val="014B5F"/>
                      </a:solidFill>
                      <a:latin typeface="Calibri" panose="020F0502020204030204" pitchFamily="34" charset="0"/>
                    </a:rPr>
                    <a:t>Management and </a:t>
                  </a:r>
                </a:p>
                <a:p>
                  <a:pPr algn="ctr"/>
                  <a:r>
                    <a:rPr lang="en-US" sz="1300" dirty="0">
                      <a:solidFill>
                        <a:srgbClr val="014B5F"/>
                      </a:solidFill>
                      <a:latin typeface="Calibri" panose="020F0502020204030204" pitchFamily="34" charset="0"/>
                    </a:rPr>
                    <a:t>Accountability </a:t>
                  </a:r>
                  <a:endParaRPr lang="en-CA" sz="1300" dirty="0">
                    <a:solidFill>
                      <a:srgbClr val="014B5F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48" name="Right Arrow 47"/>
              <p:cNvSpPr/>
              <p:nvPr/>
            </p:nvSpPr>
            <p:spPr>
              <a:xfrm>
                <a:off x="6335617" y="4689950"/>
                <a:ext cx="1181100" cy="1960703"/>
              </a:xfrm>
              <a:prstGeom prst="rightArrow">
                <a:avLst>
                  <a:gd name="adj1" fmla="val 77961"/>
                  <a:gd name="adj2" fmla="val 56323"/>
                </a:avLst>
              </a:prstGeom>
              <a:solidFill>
                <a:srgbClr val="AAC8D3"/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CA" sz="1350">
                  <a:solidFill>
                    <a:srgbClr val="9F447D"/>
                  </a:solidFill>
                  <a:latin typeface="Calibri" panose="020F0502020204030204" pitchFamily="34" charset="0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7599557" y="4412757"/>
                <a:ext cx="2475415" cy="2344479"/>
                <a:chOff x="7599557" y="4412757"/>
                <a:chExt cx="2475415" cy="2344479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7599557" y="4412757"/>
                  <a:ext cx="2475415" cy="2344479"/>
                  <a:chOff x="7862870" y="4523854"/>
                  <a:chExt cx="2475415" cy="1989253"/>
                </a:xfrm>
              </p:grpSpPr>
              <p:sp>
                <p:nvSpPr>
                  <p:cNvPr id="54" name="Rectangle 53"/>
                  <p:cNvSpPr/>
                  <p:nvPr/>
                </p:nvSpPr>
                <p:spPr>
                  <a:xfrm>
                    <a:off x="7862870" y="4523854"/>
                    <a:ext cx="2475415" cy="1989253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noFill/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CA" sz="1350">
                      <a:solidFill>
                        <a:schemeClr val="bg2"/>
                      </a:solidFill>
                      <a:latin typeface="Calibri" panose="020F0502020204030204" pitchFamily="34" charset="0"/>
                    </a:endParaRPr>
                  </a:p>
                </p:txBody>
              </p:sp>
              <p:pic>
                <p:nvPicPr>
                  <p:cNvPr id="55" name="Picture 2" descr="C:\Users\WeinkaufEr2\Downloads\19768745 (1).jp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duotone>
                      <a:schemeClr val="accent3">
                        <a:shade val="45000"/>
                        <a:satMod val="135000"/>
                      </a:schemeClr>
                      <a:prstClr val="white"/>
                    </a:duotone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 bwMode="auto">
                  <a:xfrm>
                    <a:off x="7955753" y="4523854"/>
                    <a:ext cx="2382531" cy="195240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52" name="TextBox 51"/>
                <p:cNvSpPr txBox="1"/>
                <p:nvPr/>
              </p:nvSpPr>
              <p:spPr>
                <a:xfrm>
                  <a:off x="7599557" y="4947057"/>
                  <a:ext cx="2377603" cy="110799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CA" sz="2400" b="1" dirty="0">
                      <a:solidFill>
                        <a:srgbClr val="014B5F"/>
                      </a:solidFill>
                      <a:latin typeface="+mj-lt"/>
                    </a:rPr>
                    <a:t>ONTARIO </a:t>
                  </a:r>
                </a:p>
                <a:p>
                  <a:pPr algn="ctr"/>
                  <a:r>
                    <a:rPr lang="en-CA" sz="2400" b="1" dirty="0">
                      <a:solidFill>
                        <a:srgbClr val="014B5F"/>
                      </a:solidFill>
                      <a:latin typeface="+mj-lt"/>
                    </a:rPr>
                    <a:t>HEALTH</a:t>
                  </a:r>
                </a:p>
              </p:txBody>
            </p:sp>
          </p:grpSp>
        </p:grpSp>
        <p:sp>
          <p:nvSpPr>
            <p:cNvPr id="43" name="Rectangle 42"/>
            <p:cNvSpPr/>
            <p:nvPr/>
          </p:nvSpPr>
          <p:spPr>
            <a:xfrm>
              <a:off x="121923" y="3862855"/>
              <a:ext cx="9985107" cy="418463"/>
            </a:xfrm>
            <a:prstGeom prst="rect">
              <a:avLst/>
            </a:prstGeom>
            <a:solidFill>
              <a:srgbClr val="9F447D">
                <a:alpha val="75000"/>
              </a:srgbClr>
            </a:solidFill>
            <a:ln w="19050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>
                <a:solidFill>
                  <a:schemeClr val="bg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3" y="3838858"/>
              <a:ext cx="9985107" cy="430887"/>
            </a:xfrm>
            <a:prstGeom prst="rect">
              <a:avLst/>
            </a:prstGeom>
            <a:solidFill>
              <a:srgbClr val="9F447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15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THE MINISTRY OF HEALTH AND LONG-TERM CARE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460432" y="47319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0359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4760" y="123478"/>
            <a:ext cx="7879608" cy="720080"/>
          </a:xfrm>
          <a:prstGeom prst="homePlate">
            <a:avLst>
              <a:gd name="adj" fmla="val 64697"/>
            </a:avLst>
          </a:prstGeom>
          <a:solidFill>
            <a:srgbClr val="9F447D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2925"/>
            <a:r>
              <a:rPr lang="en-US" altLang="ko-K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Combining critical functions will lead to: 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3723878"/>
            <a:ext cx="9144000" cy="1440160"/>
          </a:xfrm>
          <a:prstGeom prst="rect">
            <a:avLst/>
          </a:prstGeom>
          <a:solidFill>
            <a:srgbClr val="027696">
              <a:alpha val="75000"/>
            </a:srgbClr>
          </a:solidFill>
        </p:spPr>
        <p:txBody>
          <a:bodyPr>
            <a:noAutofit/>
          </a:bodyPr>
          <a:lstStyle>
            <a:lvl1pPr marL="342891" indent="-342891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113" indent="-363538"/>
            <a:r>
              <a:rPr lang="en-CA" sz="1800" dirty="0">
                <a:solidFill>
                  <a:schemeClr val="bg1"/>
                </a:solidFill>
              </a:rPr>
              <a:t>Consistent health care delivery</a:t>
            </a:r>
          </a:p>
          <a:p>
            <a:pPr marL="900113" indent="-363538"/>
            <a:r>
              <a:rPr lang="en-CA" sz="1800" dirty="0">
                <a:solidFill>
                  <a:schemeClr val="bg1"/>
                </a:solidFill>
              </a:rPr>
              <a:t>Single point for performance measurement and quality improvement </a:t>
            </a:r>
          </a:p>
          <a:p>
            <a:pPr marL="900113" indent="-363538"/>
            <a:r>
              <a:rPr lang="en-CA" sz="1800" dirty="0">
                <a:solidFill>
                  <a:schemeClr val="bg1"/>
                </a:solidFill>
              </a:rPr>
              <a:t>Improved clinical guidance and support for providers</a:t>
            </a:r>
          </a:p>
          <a:p>
            <a:pPr marL="900113" indent="-363538"/>
            <a:r>
              <a:rPr lang="en-CA" sz="1800" dirty="0">
                <a:solidFill>
                  <a:schemeClr val="bg1"/>
                </a:solidFill>
              </a:rPr>
              <a:t>Advanced digital and virtual health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0432" y="47319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0462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995936" y="2787774"/>
            <a:ext cx="5148064" cy="57606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Delivering</a:t>
            </a:r>
            <a:endParaRPr lang="en-C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95936" y="3759882"/>
            <a:ext cx="5148064" cy="540060"/>
          </a:xfrm>
        </p:spPr>
        <p:txBody>
          <a:bodyPr/>
          <a:lstStyle/>
          <a:p>
            <a:r>
              <a:rPr lang="en-CA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 Sustainable System Built to Last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8460432" y="47319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6518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83568" y="3075806"/>
            <a:ext cx="7848872" cy="1923678"/>
          </a:xfrm>
          <a:prstGeom prst="rect">
            <a:avLst/>
          </a:prstGeom>
          <a:solidFill>
            <a:srgbClr val="027696">
              <a:alpha val="89804"/>
            </a:srgbClr>
          </a:solidFill>
        </p:spPr>
        <p:txBody>
          <a:bodyPr wrap="square">
            <a:noAutofit/>
          </a:bodyPr>
          <a:lstStyle>
            <a:lvl1pPr marL="342891" indent="-342891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800" dirty="0">
                <a:solidFill>
                  <a:schemeClr val="bg1"/>
                </a:solidFill>
              </a:rPr>
              <a:t>The full implementation of Ontario Health Teams will take several years. </a:t>
            </a:r>
          </a:p>
          <a:p>
            <a:pPr marL="0" indent="0">
              <a:buNone/>
            </a:pPr>
            <a:endParaRPr lang="en-CA" sz="1800" dirty="0">
              <a:solidFill>
                <a:schemeClr val="bg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CA" sz="1800" b="1" dirty="0">
                <a:solidFill>
                  <a:schemeClr val="bg1"/>
                </a:solidFill>
              </a:rPr>
              <a:t>Early adopters </a:t>
            </a:r>
            <a:r>
              <a:rPr lang="en-CA" sz="1800" dirty="0">
                <a:solidFill>
                  <a:schemeClr val="bg1"/>
                </a:solidFill>
              </a:rPr>
              <a:t>will help show the positive impact of the teams on quality of care, and patient and provider experience. They will also share important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solidFill>
                  <a:schemeClr val="bg1"/>
                </a:solidFill>
              </a:rPr>
              <a:t>implementation lessons with Ontario Health Teams across the province,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CA" sz="1800" dirty="0">
                <a:solidFill>
                  <a:schemeClr val="bg1"/>
                </a:solidFill>
              </a:rPr>
              <a:t>through an ongoing intake process. </a:t>
            </a:r>
          </a:p>
          <a:p>
            <a:endParaRPr lang="en-CA" sz="1800" dirty="0"/>
          </a:p>
          <a:p>
            <a:endParaRPr lang="en-CA" dirty="0"/>
          </a:p>
        </p:txBody>
      </p:sp>
      <p:sp>
        <p:nvSpPr>
          <p:cNvPr id="5" name="Pentagon 4"/>
          <p:cNvSpPr/>
          <p:nvPr/>
        </p:nvSpPr>
        <p:spPr>
          <a:xfrm>
            <a:off x="4760" y="123478"/>
            <a:ext cx="4423224" cy="720080"/>
          </a:xfrm>
          <a:prstGeom prst="homePlate">
            <a:avLst>
              <a:gd name="adj" fmla="val 64697"/>
            </a:avLst>
          </a:prstGeom>
          <a:solidFill>
            <a:srgbClr val="9F447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2925"/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Implementation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0432" y="47319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84272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3003798"/>
            <a:ext cx="7848600" cy="698500"/>
          </a:xfrm>
          <a:prstGeom prst="rect">
            <a:avLst/>
          </a:prstGeom>
          <a:solidFill>
            <a:srgbClr val="027696">
              <a:alpha val="89804"/>
            </a:srgbClr>
          </a:solidFill>
        </p:spPr>
        <p:txBody>
          <a:bodyPr wrap="square">
            <a:noAutofit/>
          </a:bodyPr>
          <a:lstStyle/>
          <a:p>
            <a:pPr marL="0" indent="0" algn="ctr">
              <a:buNone/>
            </a:pPr>
            <a:r>
              <a:rPr lang="en-CA" sz="1800" b="1" dirty="0">
                <a:solidFill>
                  <a:schemeClr val="bg1"/>
                </a:solidFill>
              </a:rPr>
              <a:t>Putting the patient at the centre of a sustainable health care system</a:t>
            </a:r>
          </a:p>
          <a:p>
            <a:pPr marL="0" indent="0" algn="ctr">
              <a:buNone/>
            </a:pPr>
            <a:r>
              <a:rPr lang="en-CA" sz="1800" b="1" dirty="0">
                <a:solidFill>
                  <a:schemeClr val="bg1"/>
                </a:solidFill>
              </a:rPr>
              <a:t>built for the future.</a:t>
            </a:r>
          </a:p>
          <a:p>
            <a:endParaRPr lang="en-CA" dirty="0"/>
          </a:p>
        </p:txBody>
      </p:sp>
      <p:sp>
        <p:nvSpPr>
          <p:cNvPr id="4" name="Pentagon 3"/>
          <p:cNvSpPr/>
          <p:nvPr/>
        </p:nvSpPr>
        <p:spPr>
          <a:xfrm>
            <a:off x="4760" y="123478"/>
            <a:ext cx="4423224" cy="720080"/>
          </a:xfrm>
          <a:prstGeom prst="homePlate">
            <a:avLst>
              <a:gd name="adj" fmla="val 64697"/>
            </a:avLst>
          </a:prstGeom>
          <a:solidFill>
            <a:srgbClr val="9F447D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2925"/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Maturity</a:t>
            </a:r>
            <a:endParaRPr lang="ko-KR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0432" y="47319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7514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Thank you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3"/>
          <p:cNvSpPr txBox="1">
            <a:spLocks/>
          </p:cNvSpPr>
          <p:nvPr/>
        </p:nvSpPr>
        <p:spPr>
          <a:xfrm>
            <a:off x="0" y="2937465"/>
            <a:ext cx="9144000" cy="1390720"/>
          </a:xfrm>
          <a:prstGeom prst="rect">
            <a:avLst/>
          </a:prstGeom>
          <a:solidFill>
            <a:srgbClr val="027696">
              <a:alpha val="74902"/>
            </a:srgbClr>
          </a:solidFill>
        </p:spPr>
        <p:txBody>
          <a:bodyPr>
            <a:noAutofit/>
          </a:bodyPr>
          <a:lstStyle>
            <a:lvl1pPr marL="342891" indent="-342891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0">
              <a:buNone/>
            </a:pPr>
            <a:endParaRPr lang="en-C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2"/>
          <p:cNvSpPr txBox="1">
            <a:spLocks/>
          </p:cNvSpPr>
          <p:nvPr/>
        </p:nvSpPr>
        <p:spPr>
          <a:xfrm>
            <a:off x="0" y="123478"/>
            <a:ext cx="9144000" cy="576064"/>
          </a:xfrm>
          <a:prstGeom prst="rect">
            <a:avLst/>
          </a:prstGeom>
          <a:solidFill>
            <a:srgbClr val="9F447D">
              <a:alpha val="85098"/>
            </a:srgbClr>
          </a:solidFill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44500" algn="l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Overview: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2226" y="2942287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23728" y="2937465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41309" y="294230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35003" y="2936225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3681853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Vision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Connected Care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 rot="16200000">
            <a:off x="4549139" y="-1067791"/>
            <a:ext cx="45719" cy="9144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755575" y="3388468"/>
            <a:ext cx="216000" cy="216000"/>
          </a:xfrm>
          <a:prstGeom prst="ellips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6228184" y="339453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2317078" y="3403952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240721" y="3394530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3851920" y="3687185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Connecting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Ontario Health Teams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96136" y="3682695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Integrating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Ontario Health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596336" y="3681853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Delivering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A sustainable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system built to last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12360" y="2942300"/>
            <a:ext cx="6026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005541" y="3400605"/>
            <a:ext cx="216000" cy="216000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051720" y="3694261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Values 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Patient Declaration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Listening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60432" y="47319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8891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duotone>
              <a:schemeClr val="accent1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360" y="75091"/>
            <a:ext cx="8920640" cy="506937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63688" y="3435846"/>
            <a:ext cx="5616624" cy="646331"/>
          </a:xfrm>
          <a:prstGeom prst="rect">
            <a:avLst/>
          </a:prstGeom>
          <a:solidFill>
            <a:srgbClr val="9F447D">
              <a:alpha val="8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Better and more connected services, less waiting and a sustainable system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23478"/>
            <a:ext cx="9144000" cy="576263"/>
          </a:xfrm>
          <a:prstGeom prst="rect">
            <a:avLst/>
          </a:prstGeom>
          <a:solidFill>
            <a:srgbClr val="027696">
              <a:alpha val="85098"/>
            </a:srgbClr>
          </a:solidFill>
        </p:spPr>
        <p:txBody>
          <a:bodyPr/>
          <a:lstStyle/>
          <a:p>
            <a:pPr marL="450850" indent="0">
              <a:buNone/>
            </a:pPr>
            <a:r>
              <a:rPr lang="en-US" altLang="ko-K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for Connected Care</a:t>
            </a:r>
            <a:endParaRPr lang="ko-KR" alt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0432" y="47319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9740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85" y="0"/>
            <a:ext cx="9156885" cy="5800342"/>
          </a:xfrm>
        </p:spPr>
      </p:pic>
      <p:sp>
        <p:nvSpPr>
          <p:cNvPr id="12" name="TextBox 11"/>
          <p:cNvSpPr txBox="1"/>
          <p:nvPr/>
        </p:nvSpPr>
        <p:spPr>
          <a:xfrm>
            <a:off x="179512" y="125219"/>
            <a:ext cx="8449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rgbClr val="9F44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Patient Declaration of Values</a:t>
            </a:r>
            <a:endParaRPr lang="ko-KR" altLang="en-US" sz="3600" b="1" dirty="0">
              <a:solidFill>
                <a:srgbClr val="9F44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323528" y="1203598"/>
            <a:ext cx="2588096" cy="648072"/>
          </a:xfrm>
          <a:prstGeom prst="homePlate">
            <a:avLst>
              <a:gd name="adj" fmla="val 64697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dirty="0"/>
              <a:t>RESPECT AND DIGNITY</a:t>
            </a:r>
            <a:endParaRPr lang="ko-KR" altLang="en-US" dirty="0"/>
          </a:p>
        </p:txBody>
      </p:sp>
      <p:sp>
        <p:nvSpPr>
          <p:cNvPr id="16" name="Pentagon 15"/>
          <p:cNvSpPr/>
          <p:nvPr/>
        </p:nvSpPr>
        <p:spPr>
          <a:xfrm>
            <a:off x="323528" y="1960079"/>
            <a:ext cx="2588096" cy="648072"/>
          </a:xfrm>
          <a:prstGeom prst="homePlate">
            <a:avLst>
              <a:gd name="adj" fmla="val 64697"/>
            </a:avLst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dirty="0"/>
              <a:t>EMPATHY AND COMPASSION</a:t>
            </a:r>
            <a:endParaRPr lang="ko-KR" altLang="en-US" dirty="0"/>
          </a:p>
        </p:txBody>
      </p:sp>
      <p:sp>
        <p:nvSpPr>
          <p:cNvPr id="17" name="Pentagon 16"/>
          <p:cNvSpPr/>
          <p:nvPr/>
        </p:nvSpPr>
        <p:spPr>
          <a:xfrm>
            <a:off x="323528" y="2716560"/>
            <a:ext cx="2588096" cy="648072"/>
          </a:xfrm>
          <a:prstGeom prst="homePlate">
            <a:avLst>
              <a:gd name="adj" fmla="val 64697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dirty="0"/>
              <a:t>ACCOUNTABILITY</a:t>
            </a:r>
            <a:endParaRPr lang="ko-KR" altLang="en-US" dirty="0"/>
          </a:p>
        </p:txBody>
      </p:sp>
      <p:sp>
        <p:nvSpPr>
          <p:cNvPr id="18" name="Pentagon 17"/>
          <p:cNvSpPr/>
          <p:nvPr/>
        </p:nvSpPr>
        <p:spPr>
          <a:xfrm>
            <a:off x="323528" y="3473042"/>
            <a:ext cx="2588096" cy="648072"/>
          </a:xfrm>
          <a:prstGeom prst="homePlate">
            <a:avLst>
              <a:gd name="adj" fmla="val 64697"/>
            </a:avLst>
          </a:prstGeom>
          <a:solidFill>
            <a:schemeClr val="accent2">
              <a:lumMod val="7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dirty="0"/>
              <a:t>TRANSPARENCY</a:t>
            </a:r>
            <a:endParaRPr lang="ko-KR" altLang="en-US" dirty="0"/>
          </a:p>
        </p:txBody>
      </p:sp>
      <p:sp>
        <p:nvSpPr>
          <p:cNvPr id="19" name="Pentagon 18"/>
          <p:cNvSpPr/>
          <p:nvPr/>
        </p:nvSpPr>
        <p:spPr>
          <a:xfrm>
            <a:off x="323528" y="4229522"/>
            <a:ext cx="2588096" cy="648072"/>
          </a:xfrm>
          <a:prstGeom prst="homePlate">
            <a:avLst>
              <a:gd name="adj" fmla="val 64697"/>
            </a:avLst>
          </a:pr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dirty="0"/>
              <a:t>EQUITY AND ENGAGEMENT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60432" y="47319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464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Listening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71463" indent="-271463">
              <a:buFont typeface="Arial" panose="020B0604020202020204" pitchFamily="34" charset="0"/>
              <a:buChar char="•"/>
            </a:pPr>
            <a:r>
              <a:rPr lang="en-CA" dirty="0"/>
              <a:t>Minister’s Patient and Family </a:t>
            </a:r>
          </a:p>
          <a:p>
            <a:pPr marL="268288"/>
            <a:r>
              <a:rPr lang="en-CA" dirty="0"/>
              <a:t>Advisory Council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CA" dirty="0"/>
              <a:t>System Leaders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CA" dirty="0"/>
              <a:t>Premier’s Council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CA" dirty="0"/>
              <a:t>Indigenous health planning </a:t>
            </a:r>
          </a:p>
          <a:p>
            <a:pPr marL="271463"/>
            <a:r>
              <a:rPr lang="en-CA" dirty="0"/>
              <a:t>entities</a:t>
            </a:r>
          </a:p>
          <a:p>
            <a:pPr marL="271463" indent="-271463">
              <a:buFont typeface="Arial" panose="020B0604020202020204" pitchFamily="34" charset="0"/>
              <a:buChar char="•"/>
            </a:pPr>
            <a:r>
              <a:rPr lang="en-CA" dirty="0"/>
              <a:t>French language health </a:t>
            </a:r>
          </a:p>
          <a:p>
            <a:pPr marL="271463"/>
            <a:r>
              <a:rPr lang="en-CA" dirty="0"/>
              <a:t>planning entities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0001" y="1456242"/>
            <a:ext cx="1191948" cy="2308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0432" y="47319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243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563888" y="3219822"/>
            <a:ext cx="5580112" cy="576064"/>
          </a:xfrm>
        </p:spPr>
        <p:txBody>
          <a:bodyPr/>
          <a:lstStyle/>
          <a:p>
            <a:r>
              <a:rPr lang="en-US" altLang="ko-K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Connecting</a:t>
            </a:r>
            <a:endParaRPr lang="ko-KR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Ontario Health Teams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0432" y="47319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27696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1560" y="945964"/>
            <a:ext cx="8064895" cy="648072"/>
          </a:xfrm>
          <a:prstGeom prst="rect">
            <a:avLst/>
          </a:prstGeom>
          <a:solidFill>
            <a:srgbClr val="9F447D">
              <a:alpha val="75000"/>
            </a:srgb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CA" sz="1800" b="1" dirty="0">
                <a:solidFill>
                  <a:schemeClr val="bg1"/>
                </a:solidFill>
              </a:rPr>
              <a:t>A new model of integrated care, where groups of providers voluntarily</a:t>
            </a:r>
          </a:p>
          <a:p>
            <a:pPr marL="0" indent="0" algn="ctr">
              <a:buNone/>
            </a:pPr>
            <a:r>
              <a:rPr lang="en-CA" sz="1800" b="1" dirty="0">
                <a:solidFill>
                  <a:schemeClr val="bg1"/>
                </a:solidFill>
              </a:rPr>
              <a:t>work together as one single team.</a:t>
            </a:r>
          </a:p>
          <a:p>
            <a:pPr marL="0" indent="0">
              <a:buNone/>
            </a:pPr>
            <a:endParaRPr lang="en-CA" sz="1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CA" sz="1800" b="1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206375"/>
            <a:ext cx="7416824" cy="8572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C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Ontario Health Teams?</a:t>
            </a:r>
            <a:endParaRPr lang="en-C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030027"/>
              </p:ext>
            </p:extLst>
          </p:nvPr>
        </p:nvGraphicFramePr>
        <p:xfrm>
          <a:off x="611560" y="3579862"/>
          <a:ext cx="8064895" cy="1440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49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5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</a:rPr>
                        <a:t>primary care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</a:rPr>
                        <a:t>hospital care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</a:rPr>
                        <a:t>rehabilitative care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</a:rPr>
                        <a:t>home care 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</a:rPr>
                        <a:t>community support services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7696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</a:rPr>
                        <a:t>residential long-term care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</a:rPr>
                        <a:t>health promotion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</a:rPr>
                        <a:t>disease prevention 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CA" sz="1800" dirty="0">
                          <a:solidFill>
                            <a:schemeClr val="bg1"/>
                          </a:solidFill>
                        </a:rPr>
                        <a:t>mental health and addictions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7696">
                        <a:alpha val="8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460432" y="47319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5425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0" y="267494"/>
            <a:ext cx="6923314" cy="720000"/>
          </a:xfrm>
          <a:prstGeom prst="homePlate">
            <a:avLst>
              <a:gd name="adj" fmla="val 64697"/>
            </a:avLst>
          </a:prstGeom>
          <a:solidFill>
            <a:srgbClr val="9F447D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2925"/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Ontario Health Teams will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0" y="3723878"/>
            <a:ext cx="9144000" cy="1440160"/>
          </a:xfrm>
          <a:prstGeom prst="rect">
            <a:avLst/>
          </a:prstGeom>
          <a:solidFill>
            <a:srgbClr val="027696">
              <a:alpha val="75000"/>
            </a:srgbClr>
          </a:solidFill>
        </p:spPr>
        <p:txBody>
          <a:bodyPr>
            <a:noAutofit/>
          </a:bodyPr>
          <a:lstStyle>
            <a:lvl1pPr marL="342891" indent="-342891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00113" lvl="0" indent="-363538"/>
            <a:r>
              <a:rPr lang="en-CA" sz="1800" dirty="0">
                <a:solidFill>
                  <a:schemeClr val="bg1"/>
                </a:solidFill>
              </a:rPr>
              <a:t>Ensure a connected patient experience </a:t>
            </a:r>
          </a:p>
          <a:p>
            <a:pPr marL="900113" lvl="0" indent="-363538"/>
            <a:r>
              <a:rPr lang="en-CA" sz="1800" dirty="0">
                <a:solidFill>
                  <a:schemeClr val="bg1"/>
                </a:solidFill>
              </a:rPr>
              <a:t>Provide 24/7 support for patients </a:t>
            </a:r>
          </a:p>
          <a:p>
            <a:pPr marL="900113" lvl="0" indent="-363538"/>
            <a:r>
              <a:rPr lang="en-CA" sz="1800" dirty="0">
                <a:solidFill>
                  <a:schemeClr val="bg1"/>
                </a:solidFill>
              </a:rPr>
              <a:t>Offer digital access to records and virtual care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60432" y="47319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2975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0" y="3723878"/>
            <a:ext cx="9144000" cy="1440160"/>
          </a:xfrm>
          <a:prstGeom prst="rect">
            <a:avLst/>
          </a:prstGeom>
          <a:solidFill>
            <a:srgbClr val="027696">
              <a:alpha val="75000"/>
            </a:srgbClr>
          </a:solidFill>
        </p:spPr>
        <p:txBody>
          <a:bodyPr>
            <a:noAutofit/>
          </a:bodyPr>
          <a:lstStyle/>
          <a:p>
            <a:pPr marL="900113" lvl="0" indent="-341313"/>
            <a:endParaRPr lang="en-CA" sz="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00113" lvl="0" indent="-341313"/>
            <a:r>
              <a:rPr lang="en-CA" sz="1800" dirty="0">
                <a:solidFill>
                  <a:schemeClr val="bg1"/>
                </a:solidFill>
              </a:rPr>
              <a:t>Care for a defined patient population</a:t>
            </a:r>
          </a:p>
          <a:p>
            <a:pPr marL="900113" lvl="0" indent="-341313"/>
            <a:r>
              <a:rPr lang="en-CA" sz="1800" dirty="0">
                <a:solidFill>
                  <a:schemeClr val="bg1"/>
                </a:solidFill>
              </a:rPr>
              <a:t>Have a single point of clinical and fiscal accountability</a:t>
            </a:r>
          </a:p>
          <a:p>
            <a:pPr marL="900113" lvl="0" indent="-341313"/>
            <a:r>
              <a:rPr lang="en-CA" sz="1800" dirty="0">
                <a:solidFill>
                  <a:schemeClr val="bg1"/>
                </a:solidFill>
              </a:rPr>
              <a:t>Operate under a single budget</a:t>
            </a:r>
          </a:p>
          <a:p>
            <a:pPr marL="900113" lvl="0" indent="-341313"/>
            <a:r>
              <a:rPr lang="en-CA" sz="1800" dirty="0">
                <a:solidFill>
                  <a:schemeClr val="bg1"/>
                </a:solidFill>
              </a:rPr>
              <a:t>Follow a defined performance model</a:t>
            </a:r>
          </a:p>
        </p:txBody>
      </p:sp>
      <p:sp>
        <p:nvSpPr>
          <p:cNvPr id="5" name="Pentagon 4"/>
          <p:cNvSpPr/>
          <p:nvPr/>
        </p:nvSpPr>
        <p:spPr>
          <a:xfrm>
            <a:off x="3588" y="267494"/>
            <a:ext cx="6944676" cy="720000"/>
          </a:xfrm>
          <a:prstGeom prst="homePlate">
            <a:avLst>
              <a:gd name="adj" fmla="val 64697"/>
            </a:avLst>
          </a:prstGeom>
          <a:solidFill>
            <a:srgbClr val="9F447D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42925"/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Ontario Health Teams will</a:t>
            </a:r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60432" y="4731990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2958781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2769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7696"/>
      </a:accent1>
      <a:accent2>
        <a:srgbClr val="4BACC6"/>
      </a:accent2>
      <a:accent3>
        <a:srgbClr val="027696"/>
      </a:accent3>
      <a:accent4>
        <a:srgbClr val="4BACC6"/>
      </a:accent4>
      <a:accent5>
        <a:srgbClr val="027696"/>
      </a:accent5>
      <a:accent6>
        <a:srgbClr val="4BACC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2511</TotalTime>
  <Words>491</Words>
  <Application>Microsoft Office PowerPoint</Application>
  <PresentationFormat>On-screen Show (16:9)</PresentationFormat>
  <Paragraphs>142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 Unicode MS</vt:lpstr>
      <vt:lpstr>맑은 고딕</vt:lpstr>
      <vt:lpstr>Arial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are Ontario Health Teams?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Pogorzelski, Michael (MOHLTC)</cp:lastModifiedBy>
  <cp:revision>173</cp:revision>
  <dcterms:created xsi:type="dcterms:W3CDTF">2016-12-05T23:26:54Z</dcterms:created>
  <dcterms:modified xsi:type="dcterms:W3CDTF">2019-04-01T15:09:34Z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34a106e-6316-442c-ad35-738afd673d2b_Enabled">
    <vt:lpwstr>True</vt:lpwstr>
  </property>
  <property fmtid="{D5CDD505-2E9C-101B-9397-08002B2CF9AE}" pid="3" name="MSIP_Label_034a106e-6316-442c-ad35-738afd673d2b_SiteId">
    <vt:lpwstr>cddc1229-ac2a-4b97-b78a-0e5cacb5865c</vt:lpwstr>
  </property>
  <property fmtid="{D5CDD505-2E9C-101B-9397-08002B2CF9AE}" pid="4" name="MSIP_Label_034a106e-6316-442c-ad35-738afd673d2b_Owner">
    <vt:lpwstr>Neil.Zacharjewicz@ontario.ca</vt:lpwstr>
  </property>
  <property fmtid="{D5CDD505-2E9C-101B-9397-08002B2CF9AE}" pid="5" name="MSIP_Label_034a106e-6316-442c-ad35-738afd673d2b_SetDate">
    <vt:lpwstr>2019-03-29T21:45:03.5350277Z</vt:lpwstr>
  </property>
  <property fmtid="{D5CDD505-2E9C-101B-9397-08002B2CF9AE}" pid="6" name="MSIP_Label_034a106e-6316-442c-ad35-738afd673d2b_Name">
    <vt:lpwstr>OPS - Unclassified Information</vt:lpwstr>
  </property>
  <property fmtid="{D5CDD505-2E9C-101B-9397-08002B2CF9AE}" pid="7" name="MSIP_Label_034a106e-6316-442c-ad35-738afd673d2b_Application">
    <vt:lpwstr>Microsoft Azure Information Protection</vt:lpwstr>
  </property>
  <property fmtid="{D5CDD505-2E9C-101B-9397-08002B2CF9AE}" pid="8" name="MSIP_Label_034a106e-6316-442c-ad35-738afd673d2b_Extended_MSFT_Method">
    <vt:lpwstr>Automatic</vt:lpwstr>
  </property>
  <property fmtid="{D5CDD505-2E9C-101B-9397-08002B2CF9AE}" pid="9" name="Sensitivity">
    <vt:lpwstr>OPS - Unclassified Information</vt:lpwstr>
  </property>
</Properties>
</file>